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334" r:id="rId4"/>
    <p:sldId id="257" r:id="rId5"/>
    <p:sldId id="258" r:id="rId6"/>
    <p:sldId id="259" r:id="rId7"/>
    <p:sldId id="260" r:id="rId8"/>
    <p:sldId id="261" r:id="rId9"/>
    <p:sldId id="262" r:id="rId10"/>
    <p:sldId id="263" r:id="rId11"/>
    <p:sldId id="264" r:id="rId12"/>
    <p:sldId id="265" r:id="rId13"/>
    <p:sldId id="267" r:id="rId14"/>
    <p:sldId id="268" r:id="rId15"/>
    <p:sldId id="269" r:id="rId16"/>
    <p:sldId id="270" r:id="rId17"/>
    <p:sldId id="271" r:id="rId18"/>
    <p:sldId id="272" r:id="rId19"/>
    <p:sldId id="273" r:id="rId20"/>
    <p:sldId id="274" r:id="rId21"/>
    <p:sldId id="275" r:id="rId22"/>
    <p:sldId id="276" r:id="rId23"/>
    <p:sldId id="305"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290" r:id="rId38"/>
    <p:sldId id="291" r:id="rId39"/>
    <p:sldId id="292" r:id="rId40"/>
    <p:sldId id="293" r:id="rId41"/>
    <p:sldId id="294" r:id="rId42"/>
    <p:sldId id="295" r:id="rId43"/>
    <p:sldId id="296" r:id="rId44"/>
    <p:sldId id="297" r:id="rId45"/>
    <p:sldId id="298" r:id="rId46"/>
    <p:sldId id="299" r:id="rId47"/>
    <p:sldId id="300" r:id="rId48"/>
    <p:sldId id="301" r:id="rId49"/>
    <p:sldId id="302" r:id="rId50"/>
    <p:sldId id="303" r:id="rId51"/>
    <p:sldId id="383" r:id="rId52"/>
    <p:sldId id="401" r:id="rId53"/>
    <p:sldId id="384" r:id="rId54"/>
    <p:sldId id="385" r:id="rId55"/>
    <p:sldId id="387" r:id="rId56"/>
    <p:sldId id="388" r:id="rId57"/>
    <p:sldId id="390" r:id="rId58"/>
    <p:sldId id="391" r:id="rId59"/>
    <p:sldId id="392" r:id="rId60"/>
    <p:sldId id="393" r:id="rId61"/>
    <p:sldId id="394" r:id="rId62"/>
    <p:sldId id="395" r:id="rId63"/>
    <p:sldId id="396" r:id="rId64"/>
    <p:sldId id="397" r:id="rId65"/>
    <p:sldId id="398" r:id="rId66"/>
    <p:sldId id="399" r:id="rId67"/>
    <p:sldId id="304" r:id="rId6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4" d="100"/>
          <a:sy n="84" d="100"/>
        </p:scale>
        <p:origin x="-1554"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1" Type="http://schemas.openxmlformats.org/officeDocument/2006/relationships/tableStyles" Target="tableStyles.xml"/><Relationship Id="rId70" Type="http://schemas.openxmlformats.org/officeDocument/2006/relationships/viewProps" Target="viewProps.xml"/><Relationship Id="rId7" Type="http://schemas.openxmlformats.org/officeDocument/2006/relationships/slide" Target="slides/slide5.xml"/><Relationship Id="rId69" Type="http://schemas.openxmlformats.org/officeDocument/2006/relationships/presProps" Target="presProps.xml"/><Relationship Id="rId68" Type="http://schemas.openxmlformats.org/officeDocument/2006/relationships/slide" Target="slides/slide66.xml"/><Relationship Id="rId67" Type="http://schemas.openxmlformats.org/officeDocument/2006/relationships/slide" Target="slides/slide65.xml"/><Relationship Id="rId66" Type="http://schemas.openxmlformats.org/officeDocument/2006/relationships/slide" Target="slides/slide64.xml"/><Relationship Id="rId65" Type="http://schemas.openxmlformats.org/officeDocument/2006/relationships/slide" Target="slides/slide63.xml"/><Relationship Id="rId64" Type="http://schemas.openxmlformats.org/officeDocument/2006/relationships/slide" Target="slides/slide62.xml"/><Relationship Id="rId63" Type="http://schemas.openxmlformats.org/officeDocument/2006/relationships/slide" Target="slides/slide61.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23E6CE3A-7115-462F-AF0C-9D0CB449221B}"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D72892B6-C738-4544-9AA8-32C5235F269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E6CE3A-7115-462F-AF0C-9D0CB449221B}"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2892B6-C738-4544-9AA8-32C5235F2692}"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sz="4800" b="1" dirty="0" smtClean="0">
                <a:solidFill>
                  <a:srgbClr val="FF0000"/>
                </a:solidFill>
              </a:rPr>
              <a:t>有限空间作业安全基础知识</a:t>
            </a:r>
            <a:endParaRPr lang="zh-CN" altLang="en-US" sz="4800" b="1" dirty="0">
              <a:solidFill>
                <a:srgbClr val="FF0000"/>
              </a:solidFill>
            </a:endParaRPr>
          </a:p>
        </p:txBody>
      </p:sp>
      <p:sp>
        <p:nvSpPr>
          <p:cNvPr id="3" name="副标题 2"/>
          <p:cNvSpPr>
            <a:spLocks noGrp="1"/>
          </p:cNvSpPr>
          <p:nvPr>
            <p:ph type="subTitle" idx="1"/>
          </p:nvPr>
        </p:nvSpPr>
        <p:spPr/>
        <p:txBody>
          <a:bodyPr/>
          <a:lstStyle/>
          <a:p>
            <a:r>
              <a:rPr lang="zh-CN" altLang="en-US" b="1" dirty="0" smtClean="0">
                <a:solidFill>
                  <a:srgbClr val="FF0000"/>
                </a:solidFill>
              </a:rPr>
              <a:t>河北六〇七化工有限公司</a:t>
            </a:r>
            <a:endParaRPr lang="en-US" altLang="zh-CN" b="1" dirty="0" smtClean="0">
              <a:solidFill>
                <a:srgbClr val="FF0000"/>
              </a:solidFill>
            </a:endParaRPr>
          </a:p>
          <a:p>
            <a:r>
              <a:rPr lang="zh-CN" altLang="en-US" b="1" dirty="0" smtClean="0">
                <a:solidFill>
                  <a:srgbClr val="FF0000"/>
                </a:solidFill>
              </a:rPr>
              <a:t>程治平</a:t>
            </a:r>
            <a:endParaRPr lang="zh-CN" altLang="en-US" b="1"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0000" lnSpcReduction="20000"/>
          </a:bodyPr>
          <a:lstStyle/>
          <a:p>
            <a:r>
              <a:rPr lang="en-US" altLang="zh-CN" dirty="0">
                <a:solidFill>
                  <a:srgbClr val="FF0000"/>
                </a:solidFill>
              </a:rPr>
              <a:t>1.2 </a:t>
            </a:r>
            <a:r>
              <a:rPr lang="zh-CN" altLang="en-US" dirty="0">
                <a:solidFill>
                  <a:srgbClr val="FF0000"/>
                </a:solidFill>
              </a:rPr>
              <a:t>有限空间作业定义和</a:t>
            </a:r>
            <a:r>
              <a:rPr lang="zh-CN" altLang="en-US" dirty="0" smtClean="0">
                <a:solidFill>
                  <a:srgbClr val="FF0000"/>
                </a:solidFill>
              </a:rPr>
              <a:t>分类</a:t>
            </a:r>
            <a:endParaRPr lang="en-US" altLang="zh-CN" dirty="0" smtClean="0">
              <a:solidFill>
                <a:srgbClr val="FF0000"/>
              </a:solidFill>
            </a:endParaRPr>
          </a:p>
          <a:p>
            <a:r>
              <a:rPr lang="zh-CN" altLang="en-US" dirty="0"/>
              <a:t>有限空间作业，是指人员进入有限空间实施作业。</a:t>
            </a:r>
            <a:endParaRPr lang="zh-CN" altLang="en-US" dirty="0"/>
          </a:p>
          <a:p>
            <a:r>
              <a:rPr lang="zh-CN" altLang="en-US" dirty="0"/>
              <a:t>常见的有限空间作业主要有： </a:t>
            </a:r>
            <a:endParaRPr lang="zh-CN" altLang="en-US" dirty="0" smtClean="0"/>
          </a:p>
          <a:p>
            <a:r>
              <a:rPr lang="zh-CN" altLang="en-US" dirty="0"/>
              <a:t>（</a:t>
            </a:r>
            <a:r>
              <a:rPr lang="en-US" altLang="zh-CN" dirty="0"/>
              <a:t>1</a:t>
            </a:r>
            <a:r>
              <a:rPr lang="zh-CN" altLang="en-US" dirty="0"/>
              <a:t>）清除、清理作业，如进入污水井进行疏通，进入发酵池进行清理等。 </a:t>
            </a:r>
            <a:endParaRPr lang="zh-CN" altLang="en-US" dirty="0" smtClean="0"/>
          </a:p>
          <a:p>
            <a:r>
              <a:rPr lang="zh-CN" altLang="en-US" dirty="0"/>
              <a:t>（</a:t>
            </a:r>
            <a:r>
              <a:rPr lang="en-US" altLang="zh-CN" dirty="0"/>
              <a:t>2</a:t>
            </a:r>
            <a:r>
              <a:rPr lang="zh-CN" altLang="en-US" dirty="0"/>
              <a:t>）设备设施的安装、更换、维修等作业，如进入地下管沟敷设线缆、进入污水 调节池更换设备等。 </a:t>
            </a:r>
            <a:endParaRPr lang="zh-CN" altLang="en-US" dirty="0" smtClean="0"/>
          </a:p>
          <a:p>
            <a:r>
              <a:rPr lang="zh-CN" altLang="en-US" dirty="0"/>
              <a:t>（</a:t>
            </a:r>
            <a:r>
              <a:rPr lang="en-US" altLang="zh-CN" dirty="0"/>
              <a:t>3</a:t>
            </a:r>
            <a:r>
              <a:rPr lang="zh-CN" altLang="en-US" dirty="0"/>
              <a:t>）涂装、防腐、防水、焊接等作业，如在储罐内进行防腐作业、 焊接作业等。 </a:t>
            </a:r>
            <a:endParaRPr lang="zh-CN" altLang="en-US" dirty="0" smtClean="0"/>
          </a:p>
          <a:p>
            <a:r>
              <a:rPr lang="zh-CN" altLang="en-US" dirty="0"/>
              <a:t>（</a:t>
            </a:r>
            <a:r>
              <a:rPr lang="en-US" altLang="zh-CN" dirty="0"/>
              <a:t>4</a:t>
            </a:r>
            <a:r>
              <a:rPr lang="zh-CN" altLang="en-US" dirty="0"/>
              <a:t>）巡查、检修等作业，如进入检查井、热力管沟进行巡检等。</a:t>
            </a:r>
            <a:endParaRPr lang="en-US" altLang="zh-CN" dirty="0" smtClean="0">
              <a:solidFill>
                <a:srgbClr val="FF0000"/>
              </a:solidFill>
            </a:endParaRPr>
          </a:p>
          <a:p>
            <a:endParaRPr lang="zh-CN" altLang="en-US" dirty="0">
              <a:solidFill>
                <a:srgbClr val="FF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7500" lnSpcReduction="20000"/>
          </a:bodyPr>
          <a:lstStyle/>
          <a:p>
            <a:r>
              <a:rPr lang="zh-CN" altLang="en-US" dirty="0"/>
              <a:t>按作业频次划分，有限空间作业可分为经常性作业和偶发性作业：</a:t>
            </a:r>
            <a:endParaRPr lang="zh-CN" altLang="en-US" dirty="0"/>
          </a:p>
          <a:p>
            <a:r>
              <a:rPr lang="zh-CN" altLang="en-US" dirty="0"/>
              <a:t>（</a:t>
            </a:r>
            <a:r>
              <a:rPr lang="en-US" altLang="zh-CN" dirty="0"/>
              <a:t>1</a:t>
            </a:r>
            <a:r>
              <a:rPr lang="zh-CN" altLang="en-US" dirty="0"/>
              <a:t>）经常性作业指有限空间作业是单位的主要作业类型，作业量大、作业频次高。 </a:t>
            </a:r>
            <a:endParaRPr lang="zh-CN" altLang="en-US" dirty="0" smtClean="0"/>
          </a:p>
          <a:p>
            <a:r>
              <a:rPr lang="zh-CN" altLang="en-US" dirty="0"/>
              <a:t>例如，从事水、电、气、热等领域施工、巡检等作业的单位，有限空间 作业就属于单位的经常性作业。 </a:t>
            </a:r>
            <a:endParaRPr lang="zh-CN" altLang="en-US" dirty="0" smtClean="0"/>
          </a:p>
          <a:p>
            <a:r>
              <a:rPr lang="zh-CN" altLang="en-US" dirty="0"/>
              <a:t>（</a:t>
            </a:r>
            <a:r>
              <a:rPr lang="en-US" altLang="zh-CN" dirty="0"/>
              <a:t>2</a:t>
            </a:r>
            <a:r>
              <a:rPr lang="zh-CN" altLang="en-US" dirty="0"/>
              <a:t>）偶发性作业指有限空间作业仅是单位偶尔涉及的作业类型，作业量小、作业 频次低。</a:t>
            </a:r>
            <a:endParaRPr lang="zh-CN" altLang="en-US" dirty="0"/>
          </a:p>
          <a:p>
            <a:r>
              <a:rPr lang="zh-CN" altLang="en-US" dirty="0"/>
              <a:t>例如，工业生产领域的单位对炉、塔、罐、管道等有限空间进行清洗、维 修，餐饮、住宿等单位对污水井、化粪池进行疏通、清掏等有限空间作业就属于单位的 偶发性作业。</a:t>
            </a:r>
            <a:endParaRPr lang="zh-CN"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solidFill>
                  <a:srgbClr val="FF0000"/>
                </a:solidFill>
              </a:rPr>
              <a:t>2 </a:t>
            </a:r>
            <a:r>
              <a:rPr lang="zh-CN" altLang="en-US" dirty="0">
                <a:solidFill>
                  <a:srgbClr val="FF0000"/>
                </a:solidFill>
              </a:rPr>
              <a:t>有限空间作业主要安全风险</a:t>
            </a:r>
            <a:endParaRPr lang="zh-CN" altLang="en-US" dirty="0">
              <a:solidFill>
                <a:srgbClr val="FF0000"/>
              </a:solidFill>
            </a:endParaRPr>
          </a:p>
        </p:txBody>
      </p:sp>
      <p:sp>
        <p:nvSpPr>
          <p:cNvPr id="3" name="内容占位符 2"/>
          <p:cNvSpPr>
            <a:spLocks noGrp="1"/>
          </p:cNvSpPr>
          <p:nvPr>
            <p:ph idx="1"/>
          </p:nvPr>
        </p:nvSpPr>
        <p:spPr/>
        <p:txBody>
          <a:bodyPr/>
          <a:lstStyle/>
          <a:p>
            <a:r>
              <a:rPr lang="en-US" altLang="zh-CN" dirty="0">
                <a:solidFill>
                  <a:srgbClr val="FF0000"/>
                </a:solidFill>
              </a:rPr>
              <a:t>2.1 </a:t>
            </a:r>
            <a:r>
              <a:rPr lang="zh-CN" altLang="en-US" dirty="0">
                <a:solidFill>
                  <a:srgbClr val="FF0000"/>
                </a:solidFill>
              </a:rPr>
              <a:t>有限空间作业主要安全风险</a:t>
            </a:r>
            <a:r>
              <a:rPr lang="zh-CN" altLang="en-US" dirty="0" smtClean="0">
                <a:solidFill>
                  <a:srgbClr val="FF0000"/>
                </a:solidFill>
              </a:rPr>
              <a:t>类别</a:t>
            </a:r>
            <a:endParaRPr lang="en-US" altLang="zh-CN" dirty="0" smtClean="0">
              <a:solidFill>
                <a:srgbClr val="FF0000"/>
              </a:solidFill>
            </a:endParaRPr>
          </a:p>
          <a:p>
            <a:r>
              <a:rPr lang="zh-CN" altLang="en-US" dirty="0"/>
              <a:t>有限空间作业存在的主要安全风险包括中毒、缺氧窒息、燃爆以及淹溺、高处坠落、 </a:t>
            </a:r>
            <a:endParaRPr lang="zh-CN" altLang="en-US" dirty="0" smtClean="0"/>
          </a:p>
          <a:p>
            <a:r>
              <a:rPr lang="zh-CN" altLang="en-US" dirty="0"/>
              <a:t>触电、物体打击、机械伤害、灼烫、坍塌、掩埋、高温高湿等。在某些环境下，上述风 险可能共存，并具有隐蔽性和突发性。</a:t>
            </a:r>
            <a:endParaRPr lang="zh-CN" alt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a:bodyPr>
          <a:lstStyle/>
          <a:p>
            <a:r>
              <a:rPr lang="en-US" altLang="zh-CN" dirty="0"/>
              <a:t>2.1.1 </a:t>
            </a:r>
            <a:r>
              <a:rPr lang="zh-CN" altLang="en-US" dirty="0"/>
              <a:t>中毒 </a:t>
            </a:r>
            <a:endParaRPr lang="zh-CN" altLang="en-US" dirty="0" smtClean="0"/>
          </a:p>
          <a:p>
            <a:r>
              <a:rPr lang="zh-CN" altLang="en-US" dirty="0"/>
              <a:t>有限空间内存在或积聚有毒气体，作业人员吸入后会引起化学性中毒，甚至死亡。 </a:t>
            </a:r>
            <a:endParaRPr lang="zh-CN" altLang="en-US" dirty="0" smtClean="0"/>
          </a:p>
          <a:p>
            <a:r>
              <a:rPr lang="zh-CN" altLang="en-US" dirty="0"/>
              <a:t>有限空间中有毒气体可能的来源包括：有限空间内存储的有毒物质的挥发，有机物分解 产生的有毒气体，进行焊接、涂装等作业时产生的有毒气体，相连或相近设备、管道中 有毒物质的泄漏</a:t>
            </a:r>
            <a:r>
              <a:rPr lang="zh-CN" altLang="en-US" dirty="0" smtClean="0"/>
              <a:t>等。</a:t>
            </a:r>
            <a:r>
              <a:rPr lang="zh-CN" altLang="en-US" dirty="0"/>
              <a:t>有毒气体主要通过呼吸道进入人体，再经血液循环， 对人体的呼吸、神经、血液等系统及肝脏、肺、肾脏等脏器造成严重损伤</a:t>
            </a:r>
            <a:endParaRPr lang="zh-CN"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2.1.2 </a:t>
            </a:r>
            <a:r>
              <a:rPr lang="zh-CN" altLang="en-US" dirty="0"/>
              <a:t>缺氧窒息 </a:t>
            </a:r>
            <a:endParaRPr lang="zh-CN" altLang="en-US" dirty="0" smtClean="0"/>
          </a:p>
          <a:p>
            <a:r>
              <a:rPr lang="zh-CN" altLang="en-US" dirty="0"/>
              <a:t>空气中氧含量的体积分数约为 </a:t>
            </a:r>
            <a:r>
              <a:rPr lang="en-US" altLang="zh-CN" dirty="0"/>
              <a:t>20.9%</a:t>
            </a:r>
            <a:r>
              <a:rPr lang="zh-CN" altLang="en-US" dirty="0"/>
              <a:t>，氧含量低于 </a:t>
            </a:r>
            <a:r>
              <a:rPr lang="en-US" altLang="zh-CN" dirty="0"/>
              <a:t>19.5%</a:t>
            </a:r>
            <a:r>
              <a:rPr lang="zh-CN" altLang="en-US" dirty="0"/>
              <a:t>时就是缺氧。缺氧会对人 体多个系统及脏器造成影响，甚至使人致命。空气中氧气含量不同，对人体的影响也不 </a:t>
            </a:r>
            <a:r>
              <a:rPr lang="zh-CN" altLang="en-US" dirty="0" smtClean="0"/>
              <a:t>同 </a:t>
            </a:r>
            <a:endParaRPr lang="zh-CN"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zh-CN" altLang="en-US" dirty="0"/>
              <a:t>有限空间内缺氧主要有两种情形：</a:t>
            </a:r>
            <a:endParaRPr lang="zh-CN" altLang="en-US" dirty="0"/>
          </a:p>
          <a:p>
            <a:r>
              <a:rPr lang="zh-CN" altLang="en-US" dirty="0"/>
              <a:t>一是由于生物的呼吸作用或物质的氧化作用，有 限空间内的氧气被消耗导致缺氧；</a:t>
            </a:r>
            <a:endParaRPr lang="zh-CN" altLang="en-US" dirty="0"/>
          </a:p>
          <a:p>
            <a:r>
              <a:rPr lang="zh-CN" altLang="en-US" dirty="0"/>
              <a:t>二是有限空间内存在二氧化碳、甲烷、氮气、 水蒸气等单纯性窒息气体，排挤氧空间，使空气中氧含量降低，造成缺氧。 </a:t>
            </a:r>
            <a:endParaRPr lang="zh-CN" altLang="en-US" dirty="0" smtClean="0"/>
          </a:p>
          <a:p>
            <a:r>
              <a:rPr lang="zh-CN" altLang="en-US" dirty="0"/>
              <a:t>引发有限空间作业缺氧风险的典型物质有二氧化碳、甲烷、氮气等。</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en-US" altLang="zh-CN" dirty="0"/>
              <a:t>2.1.3 </a:t>
            </a:r>
            <a:r>
              <a:rPr lang="zh-CN" altLang="en-US" dirty="0"/>
              <a:t>燃爆 </a:t>
            </a:r>
            <a:endParaRPr lang="zh-CN" altLang="en-US" dirty="0" smtClean="0"/>
          </a:p>
          <a:p>
            <a:r>
              <a:rPr lang="zh-CN" altLang="en-US" dirty="0"/>
              <a:t>有限空间中积聚的易燃易爆物质与空气混合形成爆炸性混合物，若混合物浓度达到 其爆炸极限，遇明火、化学反应放热、撞击或摩擦火花、电气火花、静电火花等点火源 时，就会发生燃爆事故。 </a:t>
            </a:r>
            <a:endParaRPr lang="zh-CN" altLang="en-US" dirty="0" smtClean="0"/>
          </a:p>
          <a:p>
            <a:r>
              <a:rPr lang="zh-CN" altLang="en-US" dirty="0"/>
              <a:t>有限空间作业中常见的易燃易爆物质有甲烷、煤气等可燃性气体以及铝粉、煤粉等可燃性粉尘。</a:t>
            </a:r>
            <a:endParaRPr lang="zh-CN"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2.1.4 </a:t>
            </a:r>
            <a:r>
              <a:rPr lang="zh-CN" altLang="en-US" dirty="0"/>
              <a:t>其他安全风险 </a:t>
            </a:r>
            <a:endParaRPr lang="zh-CN" altLang="en-US" dirty="0" smtClean="0"/>
          </a:p>
          <a:p>
            <a:r>
              <a:rPr lang="zh-CN" altLang="en-US" dirty="0"/>
              <a:t>有限空间内还可能存在淹溺、高处坠落、触电、物体打击、机械伤害、灼烫、坍塌、 </a:t>
            </a:r>
            <a:endParaRPr lang="zh-CN" altLang="en-US" dirty="0" smtClean="0"/>
          </a:p>
          <a:p>
            <a:r>
              <a:rPr lang="zh-CN" altLang="en-US" dirty="0"/>
              <a:t>掩埋和高温高湿等安全风险。</a:t>
            </a:r>
            <a:endParaRPr lang="zh-CN"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20000"/>
          </a:bodyPr>
          <a:lstStyle/>
          <a:p>
            <a:r>
              <a:rPr lang="en-US" altLang="zh-CN" dirty="0">
                <a:solidFill>
                  <a:srgbClr val="FF0000"/>
                </a:solidFill>
              </a:rPr>
              <a:t>2.2 </a:t>
            </a:r>
            <a:r>
              <a:rPr lang="zh-CN" altLang="en-US" dirty="0">
                <a:solidFill>
                  <a:srgbClr val="FF0000"/>
                </a:solidFill>
              </a:rPr>
              <a:t>有限空间作业主要安全风险</a:t>
            </a:r>
            <a:r>
              <a:rPr lang="zh-CN" altLang="en-US" dirty="0" smtClean="0">
                <a:solidFill>
                  <a:srgbClr val="FF0000"/>
                </a:solidFill>
              </a:rPr>
              <a:t>辨识</a:t>
            </a:r>
            <a:endParaRPr lang="en-US" altLang="zh-CN" dirty="0" smtClean="0">
              <a:solidFill>
                <a:srgbClr val="FF0000"/>
              </a:solidFill>
            </a:endParaRPr>
          </a:p>
          <a:p>
            <a:r>
              <a:rPr lang="en-US" altLang="zh-CN" b="1" dirty="0"/>
              <a:t>1.</a:t>
            </a:r>
            <a:r>
              <a:rPr lang="zh-CN" altLang="en-US" b="1" dirty="0"/>
              <a:t>内部存在或产生的风险 </a:t>
            </a:r>
            <a:endParaRPr lang="zh-CN" altLang="en-US" dirty="0" smtClean="0"/>
          </a:p>
          <a:p>
            <a:r>
              <a:rPr lang="zh-CN" altLang="en-US" dirty="0"/>
              <a:t>（</a:t>
            </a:r>
            <a:r>
              <a:rPr lang="en-US" altLang="zh-CN" dirty="0"/>
              <a:t>1</a:t>
            </a:r>
            <a:r>
              <a:rPr lang="zh-CN" altLang="en-US" dirty="0"/>
              <a:t>）有限空间内是否储存、使用、残留有毒有害气体以及可能产生有毒有害气体 的物质，导致中毒。 </a:t>
            </a:r>
            <a:endParaRPr lang="zh-CN" altLang="en-US" dirty="0" smtClean="0"/>
          </a:p>
          <a:p>
            <a:r>
              <a:rPr lang="zh-CN" altLang="en-US" dirty="0"/>
              <a:t>（</a:t>
            </a:r>
            <a:r>
              <a:rPr lang="en-US" altLang="zh-CN" dirty="0"/>
              <a:t>2</a:t>
            </a:r>
            <a:r>
              <a:rPr lang="zh-CN" altLang="en-US" dirty="0"/>
              <a:t>）有限空间是否长期封闭、通风不良，或内部发生生物有氧呼吸等耗氧性化学 反应，或存在单纯性窒息气体，导致缺氧。 </a:t>
            </a:r>
            <a:endParaRPr lang="zh-CN" altLang="en-US" dirty="0" smtClean="0"/>
          </a:p>
          <a:p>
            <a:r>
              <a:rPr lang="zh-CN" altLang="en-US" dirty="0"/>
              <a:t>（</a:t>
            </a:r>
            <a:r>
              <a:rPr lang="en-US" altLang="zh-CN" dirty="0"/>
              <a:t>3</a:t>
            </a:r>
            <a:r>
              <a:rPr lang="zh-CN" altLang="en-US" dirty="0"/>
              <a:t>）有限空间内是否储存、残留或产生易燃易爆气体，导致燃爆。</a:t>
            </a:r>
            <a:endParaRPr lang="zh-CN" altLang="en-US" dirty="0">
              <a:solidFill>
                <a:srgbClr val="FF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solidFill>
                  <a:schemeClr val="tx1"/>
                </a:solidFill>
              </a:rPr>
              <a:t>2.</a:t>
            </a:r>
            <a:r>
              <a:rPr lang="zh-CN" altLang="en-US" b="1" dirty="0">
                <a:solidFill>
                  <a:schemeClr val="tx1"/>
                </a:solidFill>
              </a:rPr>
              <a:t>作业时产生的风险 </a:t>
            </a:r>
            <a:endParaRPr lang="zh-CN" altLang="en-US" dirty="0" smtClean="0">
              <a:solidFill>
                <a:schemeClr val="tx1"/>
              </a:solidFill>
            </a:endParaRPr>
          </a:p>
          <a:p>
            <a:r>
              <a:rPr lang="zh-CN" altLang="en-US" dirty="0"/>
              <a:t>（</a:t>
            </a:r>
            <a:r>
              <a:rPr lang="en-US" altLang="zh-CN" dirty="0"/>
              <a:t>1</a:t>
            </a:r>
            <a:r>
              <a:rPr lang="zh-CN" altLang="en-US" dirty="0"/>
              <a:t>）作业时使用的物料是否会挥发或产生有毒有害、易燃易爆气体，导致中毒或 燃爆。</a:t>
            </a:r>
            <a:endParaRPr lang="zh-CN" altLang="en-US" dirty="0" smtClean="0"/>
          </a:p>
          <a:p>
            <a:r>
              <a:rPr lang="zh-CN" altLang="en-US" dirty="0"/>
              <a:t>（</a:t>
            </a:r>
            <a:r>
              <a:rPr lang="en-US" altLang="zh-CN" dirty="0"/>
              <a:t>2</a:t>
            </a:r>
            <a:r>
              <a:rPr lang="zh-CN" altLang="en-US" dirty="0"/>
              <a:t>）作业时是否会大量消耗氧气，或引入单纯性窒息气体，导致缺氧。 </a:t>
            </a:r>
            <a:endParaRPr lang="zh-CN" altLang="en-US" dirty="0" smtClean="0"/>
          </a:p>
          <a:p>
            <a:r>
              <a:rPr lang="zh-CN" altLang="en-US" dirty="0"/>
              <a:t>（</a:t>
            </a:r>
            <a:r>
              <a:rPr lang="en-US" altLang="zh-CN" dirty="0"/>
              <a:t>3</a:t>
            </a:r>
            <a:r>
              <a:rPr lang="zh-CN" altLang="en-US" dirty="0"/>
              <a:t>）作业时是否会产生明火或潜在的点火源，增加燃爆风险。</a:t>
            </a:r>
            <a:endParaRPr lang="zh-CN"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zh-CN" b="1">
                <a:solidFill>
                  <a:srgbClr val="FF0000"/>
                </a:solidFill>
              </a:rPr>
              <a:t>目录</a:t>
            </a:r>
            <a:endParaRPr lang="zh-CN" altLang="zh-CN" b="1">
              <a:solidFill>
                <a:srgbClr val="FF0000"/>
              </a:solidFill>
            </a:endParaRPr>
          </a:p>
        </p:txBody>
      </p:sp>
      <p:sp>
        <p:nvSpPr>
          <p:cNvPr id="3" name="内容占位符 2"/>
          <p:cNvSpPr>
            <a:spLocks noGrp="1"/>
          </p:cNvSpPr>
          <p:nvPr>
            <p:ph idx="1"/>
          </p:nvPr>
        </p:nvSpPr>
        <p:spPr/>
        <p:txBody>
          <a:bodyPr/>
          <a:p>
            <a:r>
              <a:rPr lang="en-US" altLang="zh-CN" b="1" dirty="0">
                <a:solidFill>
                  <a:srgbClr val="FF0000"/>
                </a:solidFill>
                <a:sym typeface="+mn-ea"/>
              </a:rPr>
              <a:t>1 </a:t>
            </a:r>
            <a:r>
              <a:rPr lang="zh-CN" altLang="en-US" b="1" dirty="0">
                <a:solidFill>
                  <a:srgbClr val="FF0000"/>
                </a:solidFill>
                <a:sym typeface="+mn-ea"/>
              </a:rPr>
              <a:t>有限空间作业安全基础知识</a:t>
            </a:r>
            <a:endParaRPr lang="zh-CN" altLang="en-US" b="1" dirty="0">
              <a:solidFill>
                <a:srgbClr val="FF0000"/>
              </a:solidFill>
            </a:endParaRPr>
          </a:p>
          <a:p>
            <a:r>
              <a:rPr lang="en-US" altLang="zh-CN" dirty="0">
                <a:solidFill>
                  <a:srgbClr val="FF0000"/>
                </a:solidFill>
                <a:sym typeface="+mn-ea"/>
              </a:rPr>
              <a:t>2</a:t>
            </a:r>
            <a:r>
              <a:rPr lang="en-US" altLang="zh-CN" b="1" dirty="0">
                <a:solidFill>
                  <a:srgbClr val="FF0000"/>
                </a:solidFill>
                <a:sym typeface="+mn-ea"/>
              </a:rPr>
              <a:t> </a:t>
            </a:r>
            <a:r>
              <a:rPr lang="zh-CN" altLang="en-US" b="1" dirty="0">
                <a:solidFill>
                  <a:srgbClr val="FF0000"/>
                </a:solidFill>
                <a:sym typeface="+mn-ea"/>
              </a:rPr>
              <a:t>有限空间作业主要安全风险</a:t>
            </a:r>
            <a:endParaRPr lang="zh-CN" altLang="en-US" b="1" dirty="0">
              <a:solidFill>
                <a:srgbClr val="FF0000"/>
              </a:solidFill>
            </a:endParaRPr>
          </a:p>
          <a:p>
            <a:r>
              <a:rPr lang="en-US" altLang="zh-CN" b="1" dirty="0">
                <a:solidFill>
                  <a:srgbClr val="FF0000"/>
                </a:solidFill>
                <a:sym typeface="+mn-ea"/>
              </a:rPr>
              <a:t>3 </a:t>
            </a:r>
            <a:r>
              <a:rPr lang="zh-CN" altLang="en-US" b="1" dirty="0">
                <a:solidFill>
                  <a:srgbClr val="FF0000"/>
                </a:solidFill>
                <a:sym typeface="+mn-ea"/>
              </a:rPr>
              <a:t>有限空间作业安全防护设备设施</a:t>
            </a:r>
            <a:endParaRPr lang="zh-CN" altLang="en-US" b="1" dirty="0">
              <a:solidFill>
                <a:srgbClr val="FF0000"/>
              </a:solidFill>
            </a:endParaRPr>
          </a:p>
          <a:p>
            <a:r>
              <a:rPr lang="en-US" altLang="zh-CN" b="1" dirty="0">
                <a:solidFill>
                  <a:srgbClr val="FF0000"/>
                </a:solidFill>
                <a:sym typeface="+mn-ea"/>
              </a:rPr>
              <a:t>4 </a:t>
            </a:r>
            <a:r>
              <a:rPr lang="zh-CN" altLang="en-US" b="1" dirty="0">
                <a:solidFill>
                  <a:srgbClr val="FF0000"/>
                </a:solidFill>
                <a:sym typeface="+mn-ea"/>
              </a:rPr>
              <a:t>有限空间作业安全风险防控与事故隐患排查</a:t>
            </a:r>
            <a:endParaRPr lang="zh-CN" altLang="en-US" b="1" dirty="0">
              <a:solidFill>
                <a:srgbClr val="FF0000"/>
              </a:solidFill>
            </a:endParaRPr>
          </a:p>
          <a:p>
            <a:r>
              <a:rPr lang="en-US" altLang="zh-CN" b="1" dirty="0">
                <a:solidFill>
                  <a:srgbClr val="FF0000"/>
                </a:solidFill>
                <a:sym typeface="+mn-ea"/>
              </a:rPr>
              <a:t>5 </a:t>
            </a:r>
            <a:r>
              <a:rPr lang="zh-CN" altLang="en-US" b="1" dirty="0">
                <a:solidFill>
                  <a:srgbClr val="FF0000"/>
                </a:solidFill>
                <a:sym typeface="+mn-ea"/>
              </a:rPr>
              <a:t>有限空间作业事故应急救援</a:t>
            </a:r>
            <a:endParaRPr lang="zh-CN" altLang="en-US" b="1" dirty="0">
              <a:solidFill>
                <a:srgbClr val="FF0000"/>
              </a:solidFill>
              <a:sym typeface="+mn-ea"/>
            </a:endParaRPr>
          </a:p>
          <a:p>
            <a:r>
              <a:rPr lang="en-US" altLang="zh-CN" b="1" dirty="0">
                <a:solidFill>
                  <a:srgbClr val="FF0000"/>
                </a:solidFill>
                <a:sym typeface="+mn-ea"/>
              </a:rPr>
              <a:t>6</a:t>
            </a:r>
            <a:r>
              <a:rPr lang="zh-CN" altLang="zh-CN" b="1" dirty="0">
                <a:solidFill>
                  <a:srgbClr val="FF0000"/>
                </a:solidFill>
                <a:sym typeface="+mn-ea"/>
              </a:rPr>
              <a:t>河北省有限空间作业安全管理规定</a:t>
            </a:r>
            <a:endParaRPr lang="zh-CN" altLang="zh-CN" b="1" dirty="0">
              <a:solidFill>
                <a:srgbClr val="FF0000"/>
              </a:solidFill>
              <a:sym typeface="+mn-ea"/>
            </a:endParaRPr>
          </a:p>
          <a:p>
            <a:endParaRPr lang="zh-CN" altLang="en-US"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3.</a:t>
            </a:r>
            <a:r>
              <a:rPr lang="zh-CN" altLang="en-US" b="1" dirty="0"/>
              <a:t>外部环境影响产生的风险 </a:t>
            </a:r>
            <a:endParaRPr lang="zh-CN" altLang="en-US" dirty="0" smtClean="0"/>
          </a:p>
          <a:p>
            <a:r>
              <a:rPr lang="zh-CN" altLang="en-US" dirty="0"/>
              <a:t>与有限空间相连或接近的管道内单纯性窒息气体、有毒有害气体、易燃易爆气体扩 </a:t>
            </a:r>
            <a:endParaRPr lang="zh-CN" altLang="en-US" dirty="0" smtClean="0"/>
          </a:p>
          <a:p>
            <a:r>
              <a:rPr lang="zh-CN" altLang="en-US" dirty="0"/>
              <a:t>散、泄漏到有限空间内，导致缺氧、中毒、燃爆等风险。</a:t>
            </a:r>
            <a:endParaRPr lang="zh-CN" alt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7500" lnSpcReduction="20000"/>
          </a:bodyPr>
          <a:lstStyle/>
          <a:p>
            <a:r>
              <a:rPr lang="zh-CN" altLang="en-US" dirty="0"/>
              <a:t>其他安全风险辨识方法 </a:t>
            </a:r>
            <a:endParaRPr lang="zh-CN" altLang="en-US" dirty="0" smtClean="0"/>
          </a:p>
          <a:p>
            <a:r>
              <a:rPr lang="zh-CN" altLang="en-US" dirty="0"/>
              <a:t>（</a:t>
            </a:r>
            <a:r>
              <a:rPr lang="en-US" altLang="zh-CN" dirty="0"/>
              <a:t>1</a:t>
            </a:r>
            <a:r>
              <a:rPr lang="zh-CN" altLang="en-US" dirty="0"/>
              <a:t>）对淹溺风险，应重点考虑有限空间内是否存在较深的积水，作业期间是否可 能遇到强降雨等极端天气导致水位上涨。 </a:t>
            </a:r>
            <a:endParaRPr lang="zh-CN" altLang="en-US" dirty="0" smtClean="0"/>
          </a:p>
          <a:p>
            <a:r>
              <a:rPr lang="zh-CN" altLang="en-US" dirty="0"/>
              <a:t>（</a:t>
            </a:r>
            <a:r>
              <a:rPr lang="en-US" altLang="zh-CN" dirty="0"/>
              <a:t>2</a:t>
            </a:r>
            <a:r>
              <a:rPr lang="zh-CN" altLang="en-US" dirty="0"/>
              <a:t>）对高处坠落风险，应重点考虑有限空间深度是否超过 </a:t>
            </a:r>
            <a:r>
              <a:rPr lang="en-US" altLang="zh-CN" dirty="0"/>
              <a:t>2 m</a:t>
            </a:r>
            <a:r>
              <a:rPr lang="zh-CN" altLang="en-US" dirty="0"/>
              <a:t>，是否在其内进行 高于基准面 </a:t>
            </a:r>
            <a:r>
              <a:rPr lang="en-US" altLang="zh-CN" dirty="0"/>
              <a:t>2 m </a:t>
            </a:r>
            <a:r>
              <a:rPr lang="zh-CN" altLang="en-US" dirty="0"/>
              <a:t>的作业。 </a:t>
            </a:r>
            <a:endParaRPr lang="zh-CN" altLang="en-US" dirty="0" smtClean="0"/>
          </a:p>
          <a:p>
            <a:r>
              <a:rPr lang="zh-CN" altLang="en-US" dirty="0"/>
              <a:t>（</a:t>
            </a:r>
            <a:r>
              <a:rPr lang="en-US" altLang="zh-CN" dirty="0"/>
              <a:t>3</a:t>
            </a:r>
            <a:r>
              <a:rPr lang="zh-CN" altLang="en-US" dirty="0"/>
              <a:t>）对触电风险，应重点考虑有限空间内使用的电气设备、电源线路是否存在老 化破损。</a:t>
            </a:r>
            <a:endParaRPr lang="zh-CN" altLang="en-US" dirty="0" smtClean="0"/>
          </a:p>
          <a:p>
            <a:r>
              <a:rPr lang="zh-CN" altLang="en-US" dirty="0"/>
              <a:t>（</a:t>
            </a:r>
            <a:r>
              <a:rPr lang="en-US" altLang="zh-CN" dirty="0"/>
              <a:t>4</a:t>
            </a:r>
            <a:r>
              <a:rPr lang="zh-CN" altLang="en-US" dirty="0"/>
              <a:t>）对物体打击风险，应重点考虑有限空间作业是否需要进行工具、物料传送。 </a:t>
            </a:r>
            <a:endParaRPr lang="zh-CN" altLang="en-US" dirty="0" smtClean="0"/>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a:noAutofit/>
          </a:bodyPr>
          <a:p>
            <a:r>
              <a:rPr lang="zh-CN" altLang="en-US" sz="2400" dirty="0">
                <a:sym typeface="+mn-ea"/>
              </a:rPr>
              <a:t>（</a:t>
            </a:r>
            <a:r>
              <a:rPr lang="en-US" altLang="zh-CN" sz="2400" dirty="0">
                <a:sym typeface="+mn-ea"/>
              </a:rPr>
              <a:t>5</a:t>
            </a:r>
            <a:r>
              <a:rPr lang="zh-CN" altLang="en-US" sz="2400" dirty="0">
                <a:sym typeface="+mn-ea"/>
              </a:rPr>
              <a:t>）对机械伤害，应重点考虑有限空间内的机械设备是否可能意外启动或防护措 施失效。</a:t>
            </a:r>
            <a:endParaRPr lang="zh-CN" altLang="en-US" sz="2400" dirty="0" smtClean="0"/>
          </a:p>
          <a:p>
            <a:r>
              <a:rPr lang="zh-CN" altLang="en-US" sz="2400" dirty="0">
                <a:sym typeface="+mn-ea"/>
              </a:rPr>
              <a:t>（</a:t>
            </a:r>
            <a:r>
              <a:rPr lang="en-US" altLang="zh-CN" sz="2400" dirty="0">
                <a:sym typeface="+mn-ea"/>
              </a:rPr>
              <a:t>6</a:t>
            </a:r>
            <a:r>
              <a:rPr lang="zh-CN" altLang="en-US" sz="2400" dirty="0">
                <a:sym typeface="+mn-ea"/>
              </a:rPr>
              <a:t>）对灼烫风险，应重点考虑有限空间内是否有高温物体或酸碱类化学品等。 </a:t>
            </a:r>
            <a:endParaRPr lang="zh-CN" altLang="en-US" sz="2400" dirty="0" smtClean="0"/>
          </a:p>
          <a:p>
            <a:r>
              <a:rPr lang="zh-CN" altLang="en-US" sz="2400" dirty="0">
                <a:sym typeface="+mn-ea"/>
              </a:rPr>
              <a:t>（</a:t>
            </a:r>
            <a:r>
              <a:rPr lang="en-US" altLang="zh-CN" sz="2400" dirty="0">
                <a:sym typeface="+mn-ea"/>
              </a:rPr>
              <a:t>7</a:t>
            </a:r>
            <a:r>
              <a:rPr lang="zh-CN" altLang="en-US" sz="2400" dirty="0">
                <a:sym typeface="+mn-ea"/>
              </a:rPr>
              <a:t>）对坍塌风险，应重点考虑处于在建状态的有限空间边坡、护坡、支护设施是 否出现松动，或有限空间周边是否有严重影响其结构安全的建（构）筑物等。 </a:t>
            </a:r>
            <a:endParaRPr lang="zh-CN" altLang="en-US" sz="2400" dirty="0" smtClean="0"/>
          </a:p>
          <a:p>
            <a:r>
              <a:rPr lang="zh-CN" altLang="en-US" sz="2400" dirty="0">
                <a:sym typeface="+mn-ea"/>
              </a:rPr>
              <a:t>（</a:t>
            </a:r>
            <a:r>
              <a:rPr lang="en-US" altLang="zh-CN" sz="2400" dirty="0">
                <a:sym typeface="+mn-ea"/>
              </a:rPr>
              <a:t>8</a:t>
            </a:r>
            <a:r>
              <a:rPr lang="zh-CN" altLang="en-US" sz="2400" dirty="0">
                <a:sym typeface="+mn-ea"/>
              </a:rPr>
              <a:t>）对掩埋风险，应重点考虑有限空间内是否存在泥沙等可流动固体。 </a:t>
            </a:r>
            <a:endParaRPr lang="zh-CN" altLang="en-US" sz="2400" dirty="0" smtClean="0"/>
          </a:p>
          <a:p>
            <a:r>
              <a:rPr lang="zh-CN" altLang="en-US" sz="2400" dirty="0">
                <a:sym typeface="+mn-ea"/>
              </a:rPr>
              <a:t>（</a:t>
            </a:r>
            <a:r>
              <a:rPr lang="en-US" altLang="zh-CN" sz="2400" dirty="0">
                <a:sym typeface="+mn-ea"/>
              </a:rPr>
              <a:t>9</a:t>
            </a:r>
            <a:r>
              <a:rPr lang="zh-CN" altLang="en-US" sz="2400" dirty="0">
                <a:sym typeface="+mn-ea"/>
              </a:rPr>
              <a:t>）对高温高湿风险，应重点考虑有限空间内是否温度过高、湿度过大等。</a:t>
            </a:r>
            <a:endParaRPr lang="zh-CN" altLang="en-US" sz="2400" dirty="0"/>
          </a:p>
          <a:p>
            <a:endParaRPr lang="zh-CN" altLang="en-US" sz="2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solidFill>
                  <a:srgbClr val="FF0000"/>
                </a:solidFill>
              </a:rPr>
              <a:t>3 </a:t>
            </a:r>
            <a:r>
              <a:rPr lang="zh-CN" altLang="en-US" b="1" dirty="0">
                <a:solidFill>
                  <a:srgbClr val="FF0000"/>
                </a:solidFill>
              </a:rPr>
              <a:t>有限空间作业安全防护设备设施</a:t>
            </a:r>
            <a:endParaRPr lang="zh-CN" altLang="en-US" b="1" dirty="0">
              <a:solidFill>
                <a:srgbClr val="FF0000"/>
              </a:solidFill>
            </a:endParaRPr>
          </a:p>
        </p:txBody>
      </p:sp>
      <p:sp>
        <p:nvSpPr>
          <p:cNvPr id="3" name="内容占位符 2"/>
          <p:cNvSpPr>
            <a:spLocks noGrp="1"/>
          </p:cNvSpPr>
          <p:nvPr>
            <p:ph idx="1"/>
          </p:nvPr>
        </p:nvSpPr>
        <p:spPr/>
        <p:txBody>
          <a:bodyPr>
            <a:normAutofit/>
          </a:bodyPr>
          <a:lstStyle/>
          <a:p>
            <a:r>
              <a:rPr lang="en-US" altLang="zh-CN" b="1" dirty="0">
                <a:solidFill>
                  <a:srgbClr val="FF0000"/>
                </a:solidFill>
              </a:rPr>
              <a:t>3.1 </a:t>
            </a:r>
            <a:r>
              <a:rPr lang="zh-CN" altLang="en-US" b="1" dirty="0">
                <a:solidFill>
                  <a:srgbClr val="FF0000"/>
                </a:solidFill>
              </a:rPr>
              <a:t>便携式气体检测报警仪 </a:t>
            </a:r>
            <a:endParaRPr lang="zh-CN" altLang="en-US" b="1" dirty="0" smtClean="0">
              <a:solidFill>
                <a:srgbClr val="FF0000"/>
              </a:solidFill>
            </a:endParaRPr>
          </a:p>
          <a:p>
            <a:r>
              <a:rPr lang="zh-CN" altLang="en-US" dirty="0"/>
              <a:t>便携式气体检测报警仪可连续实时监测并显示被测气体浓度，当达到设定报警值时 </a:t>
            </a:r>
            <a:endParaRPr lang="zh-CN" altLang="en-US" dirty="0" smtClean="0"/>
          </a:p>
          <a:p>
            <a:r>
              <a:rPr lang="zh-CN" altLang="en-US" dirty="0"/>
              <a:t>可实时报警。</a:t>
            </a:r>
            <a:endParaRPr lang="zh-CN" alt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b="1" dirty="0">
                <a:solidFill>
                  <a:srgbClr val="FF0000"/>
                </a:solidFill>
              </a:rPr>
              <a:t>3.2 </a:t>
            </a:r>
            <a:r>
              <a:rPr lang="zh-CN" altLang="en-US" b="1" dirty="0">
                <a:solidFill>
                  <a:srgbClr val="FF0000"/>
                </a:solidFill>
              </a:rPr>
              <a:t>呼吸防护用品 </a:t>
            </a:r>
            <a:endParaRPr lang="zh-CN" altLang="en-US" b="1" dirty="0" smtClean="0">
              <a:solidFill>
                <a:srgbClr val="FF0000"/>
              </a:solidFill>
            </a:endParaRPr>
          </a:p>
          <a:p>
            <a:r>
              <a:rPr lang="zh-CN" altLang="en-US" dirty="0"/>
              <a:t>根据呼吸防护方法，呼吸防护用品可分为隔绝式和过滤式两大类。 </a:t>
            </a:r>
            <a:endParaRPr lang="zh-CN" altLang="en-US" dirty="0" smtClean="0"/>
          </a:p>
          <a:p>
            <a:endParaRPr lang="zh-CN" alt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solidFill>
                  <a:srgbClr val="FF0000"/>
                </a:solidFill>
              </a:rPr>
              <a:t>3.3 </a:t>
            </a:r>
            <a:r>
              <a:rPr lang="zh-CN" altLang="en-US" b="1" dirty="0">
                <a:solidFill>
                  <a:srgbClr val="FF0000"/>
                </a:solidFill>
              </a:rPr>
              <a:t>坠落防护用品 </a:t>
            </a:r>
            <a:endParaRPr lang="zh-CN" altLang="en-US" b="1" dirty="0" smtClean="0">
              <a:solidFill>
                <a:srgbClr val="FF0000"/>
              </a:solidFill>
            </a:endParaRPr>
          </a:p>
          <a:p>
            <a:r>
              <a:rPr lang="zh-CN" altLang="en-US" dirty="0"/>
              <a:t>有限空间作业常用的坠落防护用品主要包括全身式</a:t>
            </a:r>
            <a:r>
              <a:rPr lang="zh-CN" altLang="en-US" dirty="0" smtClean="0"/>
              <a:t>安全带、</a:t>
            </a:r>
            <a:r>
              <a:rPr lang="zh-CN" altLang="en-US" dirty="0"/>
              <a:t>速差自控器 </a:t>
            </a:r>
            <a:r>
              <a:rPr lang="zh-CN" altLang="en-US" dirty="0" smtClean="0"/>
              <a:t>、安全绳以及</a:t>
            </a:r>
            <a:r>
              <a:rPr lang="zh-CN" altLang="en-US" dirty="0"/>
              <a:t>三脚架等</a:t>
            </a:r>
            <a:endParaRPr lang="zh-CN" alt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solidFill>
                  <a:srgbClr val="FF0000"/>
                </a:solidFill>
              </a:rPr>
              <a:t>3.4 </a:t>
            </a:r>
            <a:r>
              <a:rPr lang="zh-CN" altLang="en-US" b="1" dirty="0">
                <a:solidFill>
                  <a:srgbClr val="FF0000"/>
                </a:solidFill>
              </a:rPr>
              <a:t>其他个体防护用品</a:t>
            </a:r>
            <a:r>
              <a:rPr lang="zh-CN" altLang="en-US" dirty="0"/>
              <a:t> </a:t>
            </a:r>
            <a:endParaRPr lang="zh-CN" altLang="en-US" dirty="0" smtClean="0"/>
          </a:p>
          <a:p>
            <a:r>
              <a:rPr lang="zh-CN" altLang="en-US" dirty="0"/>
              <a:t>为避免或减轻人员头部受到伤害，有限空间作业人员应佩戴</a:t>
            </a:r>
            <a:r>
              <a:rPr lang="zh-CN" altLang="en-US" dirty="0" smtClean="0"/>
              <a:t>安全帽。</a:t>
            </a:r>
            <a:endParaRPr lang="zh-CN" alt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lnSpcReduction="10000"/>
          </a:bodyPr>
          <a:lstStyle/>
          <a:p>
            <a:r>
              <a:rPr lang="en-US" altLang="zh-CN" b="1" dirty="0">
                <a:solidFill>
                  <a:srgbClr val="FF0000"/>
                </a:solidFill>
              </a:rPr>
              <a:t>3.5 </a:t>
            </a:r>
            <a:r>
              <a:rPr lang="zh-CN" altLang="en-US" b="1" dirty="0">
                <a:solidFill>
                  <a:srgbClr val="FF0000"/>
                </a:solidFill>
              </a:rPr>
              <a:t>安全器具 </a:t>
            </a:r>
            <a:endParaRPr lang="zh-CN" altLang="en-US" b="1" dirty="0" smtClean="0">
              <a:solidFill>
                <a:srgbClr val="FF0000"/>
              </a:solidFill>
            </a:endParaRPr>
          </a:p>
          <a:p>
            <a:r>
              <a:rPr lang="en-US" altLang="zh-CN" dirty="0"/>
              <a:t>3.5.1 </a:t>
            </a:r>
            <a:r>
              <a:rPr lang="zh-CN" altLang="en-US" dirty="0"/>
              <a:t>通风设备 </a:t>
            </a:r>
            <a:endParaRPr lang="zh-CN" altLang="en-US" dirty="0" smtClean="0"/>
          </a:p>
          <a:p>
            <a:r>
              <a:rPr lang="zh-CN" altLang="en-US" dirty="0"/>
              <a:t>移动式</a:t>
            </a:r>
            <a:r>
              <a:rPr lang="zh-CN" altLang="en-US" dirty="0" smtClean="0"/>
              <a:t>风机是</a:t>
            </a:r>
            <a:r>
              <a:rPr lang="zh-CN" altLang="en-US" dirty="0"/>
              <a:t>对有限空间进行强制通风的设备，通常有送风和排风 </a:t>
            </a:r>
            <a:r>
              <a:rPr lang="en-US" altLang="zh-CN" dirty="0"/>
              <a:t>2 </a:t>
            </a:r>
            <a:r>
              <a:rPr lang="zh-CN" altLang="en-US" dirty="0"/>
              <a:t>种 </a:t>
            </a:r>
            <a:endParaRPr lang="zh-CN" altLang="en-US" dirty="0" smtClean="0"/>
          </a:p>
          <a:p>
            <a:r>
              <a:rPr lang="zh-CN" altLang="en-US" dirty="0"/>
              <a:t>通风方式。使用时应注意： </a:t>
            </a:r>
            <a:endParaRPr lang="zh-CN" altLang="en-US" dirty="0" smtClean="0"/>
          </a:p>
          <a:p>
            <a:r>
              <a:rPr lang="zh-CN" altLang="en-US" dirty="0"/>
              <a:t>（</a:t>
            </a:r>
            <a:r>
              <a:rPr lang="en-US" altLang="zh-CN" dirty="0"/>
              <a:t>1</a:t>
            </a:r>
            <a:r>
              <a:rPr lang="zh-CN" altLang="en-US" dirty="0"/>
              <a:t>）移动式风机应与风管配合使用。 </a:t>
            </a:r>
            <a:endParaRPr lang="zh-CN" altLang="en-US" dirty="0" smtClean="0"/>
          </a:p>
          <a:p>
            <a:r>
              <a:rPr lang="zh-CN" altLang="en-US" dirty="0"/>
              <a:t>（</a:t>
            </a:r>
            <a:r>
              <a:rPr lang="en-US" altLang="zh-CN" dirty="0"/>
              <a:t>2</a:t>
            </a:r>
            <a:r>
              <a:rPr lang="zh-CN" altLang="en-US" dirty="0"/>
              <a:t>）使用前应检查风管有无破损，风机叶片是否完好，电线有无裸露，插头有无 松动，风机能否正常运转。 </a:t>
            </a:r>
            <a:endParaRPr lang="zh-CN" altLang="en-US"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2500"/>
          </a:bodyPr>
          <a:lstStyle/>
          <a:p>
            <a:r>
              <a:rPr lang="en-US" altLang="zh-CN" dirty="0"/>
              <a:t>3.5.2 </a:t>
            </a:r>
            <a:r>
              <a:rPr lang="zh-CN" altLang="en-US" dirty="0"/>
              <a:t>照明设备 </a:t>
            </a:r>
            <a:endParaRPr lang="zh-CN" altLang="en-US" dirty="0" smtClean="0"/>
          </a:p>
          <a:p>
            <a:r>
              <a:rPr lang="zh-CN" altLang="en-US" dirty="0"/>
              <a:t>当有限空间内照度不足时，应使用照明设备。有限空间作业常用的照明设备有头灯 </a:t>
            </a:r>
            <a:r>
              <a:rPr lang="zh-CN" altLang="en-US" dirty="0" smtClean="0"/>
              <a:t>、手电等</a:t>
            </a:r>
            <a:r>
              <a:rPr lang="zh-CN" altLang="en-US" dirty="0"/>
              <a:t>。使用前应检查照明设备的电池电量，保证作业过程中 能够正常使用。有限空间内使用照明灯具电压应不大于 </a:t>
            </a:r>
            <a:r>
              <a:rPr lang="en-US" altLang="zh-CN" dirty="0"/>
              <a:t>24 V</a:t>
            </a:r>
            <a:r>
              <a:rPr lang="zh-CN" altLang="en-US" dirty="0"/>
              <a:t>，在积水、结露等潮湿环 境的有限空间和金属容器中作业，照明灯具电压应不大于 </a:t>
            </a:r>
            <a:r>
              <a:rPr lang="en-US" altLang="zh-CN" dirty="0"/>
              <a:t>12 V</a:t>
            </a:r>
            <a:r>
              <a:rPr lang="zh-CN" altLang="en-US" dirty="0"/>
              <a:t>。</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3.5.3 </a:t>
            </a:r>
            <a:r>
              <a:rPr lang="zh-CN" altLang="en-US" dirty="0"/>
              <a:t>通讯设备当作业现场无法通过目视、喊话等方式进行沟通时，应使用</a:t>
            </a:r>
            <a:r>
              <a:rPr lang="zh-CN" altLang="en-US" dirty="0" smtClean="0"/>
              <a:t>对讲机等</a:t>
            </a:r>
            <a:r>
              <a:rPr lang="zh-CN" altLang="en-US" dirty="0"/>
              <a:t>通 讯设备，便于现场作业人员之间的沟通。</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noFill/>
        </p:spPr>
        <p:txBody>
          <a:bodyPr/>
          <a:lstStyle/>
          <a:p>
            <a:r>
              <a:rPr lang="en-US" altLang="zh-CN" b="1" dirty="0">
                <a:solidFill>
                  <a:srgbClr val="FF0000"/>
                </a:solidFill>
              </a:rPr>
              <a:t>1 </a:t>
            </a:r>
            <a:r>
              <a:rPr lang="zh-CN" altLang="en-US" b="1" dirty="0">
                <a:solidFill>
                  <a:srgbClr val="FF0000"/>
                </a:solidFill>
              </a:rPr>
              <a:t>有限空间作业安全基础知识</a:t>
            </a:r>
            <a:endParaRPr lang="zh-CN" altLang="en-US" b="1" dirty="0">
              <a:solidFill>
                <a:srgbClr val="FF0000"/>
              </a:solidFill>
            </a:endParaRPr>
          </a:p>
        </p:txBody>
      </p:sp>
      <p:sp>
        <p:nvSpPr>
          <p:cNvPr id="3" name="内容占位符 2"/>
          <p:cNvSpPr>
            <a:spLocks noGrp="1"/>
          </p:cNvSpPr>
          <p:nvPr>
            <p:ph idx="1"/>
          </p:nvPr>
        </p:nvSpPr>
        <p:spPr>
          <a:noFill/>
        </p:spPr>
        <p:txBody>
          <a:bodyPr/>
          <a:lstStyle/>
          <a:p>
            <a:r>
              <a:rPr lang="en-US" altLang="zh-CN" b="1" dirty="0">
                <a:solidFill>
                  <a:srgbClr val="FF0000"/>
                </a:solidFill>
              </a:rPr>
              <a:t>1.1 </a:t>
            </a:r>
            <a:r>
              <a:rPr lang="zh-CN" altLang="en-US" b="1" dirty="0">
                <a:solidFill>
                  <a:srgbClr val="FF0000"/>
                </a:solidFill>
              </a:rPr>
              <a:t>有限空间定义和</a:t>
            </a:r>
            <a:r>
              <a:rPr lang="zh-CN" altLang="en-US" b="1" dirty="0" smtClean="0">
                <a:solidFill>
                  <a:srgbClr val="FF0000"/>
                </a:solidFill>
              </a:rPr>
              <a:t>分类</a:t>
            </a:r>
            <a:endParaRPr lang="en-US" altLang="zh-CN" b="1" dirty="0" smtClean="0">
              <a:solidFill>
                <a:srgbClr val="FF0000"/>
              </a:solidFill>
            </a:endParaRPr>
          </a:p>
          <a:p>
            <a:r>
              <a:rPr lang="en-US" altLang="zh-CN" dirty="0"/>
              <a:t>1.1.1 </a:t>
            </a:r>
            <a:r>
              <a:rPr lang="zh-CN" altLang="en-US" dirty="0"/>
              <a:t>有限空间的定义和特点 </a:t>
            </a:r>
            <a:endParaRPr lang="en-US" altLang="zh-CN" dirty="0" smtClean="0"/>
          </a:p>
          <a:p>
            <a:r>
              <a:rPr lang="zh-CN" altLang="en-US" dirty="0"/>
              <a:t>有限空间是指封闭或部分封闭、进出口受限但人员可以进入，未被设计为固定工作 </a:t>
            </a:r>
            <a:endParaRPr lang="zh-CN" altLang="en-US" dirty="0" smtClean="0"/>
          </a:p>
          <a:p>
            <a:r>
              <a:rPr lang="zh-CN" altLang="en-US" dirty="0"/>
              <a:t>场所，通风不良，易造成有毒有害、易燃易爆物质积聚或氧含量不足的空间。有限空间 </a:t>
            </a:r>
            <a:endParaRPr lang="zh-CN" altLang="en-US" dirty="0" smtClean="0"/>
          </a:p>
          <a:p>
            <a:r>
              <a:rPr lang="zh-CN" altLang="en-US" dirty="0"/>
              <a:t>一般具备以下特点：</a:t>
            </a:r>
            <a:endParaRPr lang="zh-CN" altLang="en-US" dirty="0">
              <a:solidFill>
                <a:srgbClr val="FF000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3.5.4 </a:t>
            </a:r>
            <a:r>
              <a:rPr lang="zh-CN" altLang="en-US" dirty="0"/>
              <a:t>围挡设备和警示设施 </a:t>
            </a:r>
            <a:endParaRPr lang="zh-CN" altLang="en-US" dirty="0" smtClean="0"/>
          </a:p>
          <a:p>
            <a:r>
              <a:rPr lang="zh-CN" altLang="en-US" dirty="0"/>
              <a:t>有限空间作业过程中常用的围挡</a:t>
            </a:r>
            <a:r>
              <a:rPr lang="zh-CN" altLang="en-US" dirty="0" smtClean="0"/>
              <a:t>设备</a:t>
            </a:r>
            <a:r>
              <a:rPr lang="en-US" altLang="zh-CN" dirty="0" smtClean="0"/>
              <a:t> </a:t>
            </a:r>
            <a:r>
              <a:rPr lang="zh-CN" altLang="en-US" dirty="0" smtClean="0"/>
              <a:t>，</a:t>
            </a:r>
            <a:r>
              <a:rPr lang="zh-CN" altLang="en-US" dirty="0"/>
              <a:t>常用的安全警示标志或安全 </a:t>
            </a:r>
            <a:r>
              <a:rPr lang="zh-CN" altLang="en-US" dirty="0" smtClean="0"/>
              <a:t>告知</a:t>
            </a:r>
            <a:r>
              <a:rPr lang="zh-CN" altLang="en-US" dirty="0"/>
              <a:t>牌</a:t>
            </a:r>
            <a:endParaRPr lang="zh-CN" alt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en-US" altLang="zh-CN" b="1" dirty="0">
                <a:solidFill>
                  <a:srgbClr val="FF0000"/>
                </a:solidFill>
              </a:rPr>
              <a:t>4 </a:t>
            </a:r>
            <a:r>
              <a:rPr lang="zh-CN" altLang="en-US" b="1" dirty="0">
                <a:solidFill>
                  <a:srgbClr val="FF0000"/>
                </a:solidFill>
              </a:rPr>
              <a:t>有限空间作业安全风险防控</a:t>
            </a:r>
            <a:br>
              <a:rPr lang="zh-CN" altLang="en-US" b="1" dirty="0">
                <a:solidFill>
                  <a:srgbClr val="FF0000"/>
                </a:solidFill>
              </a:rPr>
            </a:br>
            <a:r>
              <a:rPr lang="zh-CN" altLang="en-US" b="1" dirty="0">
                <a:solidFill>
                  <a:srgbClr val="FF0000"/>
                </a:solidFill>
              </a:rPr>
              <a:t>与事故隐患排查</a:t>
            </a:r>
            <a:endParaRPr lang="zh-CN" altLang="en-US" b="1" dirty="0">
              <a:solidFill>
                <a:srgbClr val="FF0000"/>
              </a:solidFill>
            </a:endParaRPr>
          </a:p>
        </p:txBody>
      </p:sp>
      <p:sp>
        <p:nvSpPr>
          <p:cNvPr id="3" name="内容占位符 2"/>
          <p:cNvSpPr>
            <a:spLocks noGrp="1"/>
          </p:cNvSpPr>
          <p:nvPr>
            <p:ph idx="1"/>
          </p:nvPr>
        </p:nvSpPr>
        <p:spPr/>
        <p:txBody>
          <a:bodyPr>
            <a:normAutofit lnSpcReduction="10000"/>
          </a:bodyPr>
          <a:lstStyle/>
          <a:p>
            <a:r>
              <a:rPr lang="en-US" altLang="zh-CN" b="1" dirty="0">
                <a:solidFill>
                  <a:srgbClr val="FF0000"/>
                </a:solidFill>
              </a:rPr>
              <a:t>4.1 </a:t>
            </a:r>
            <a:r>
              <a:rPr lang="zh-CN" altLang="en-US" b="1" dirty="0">
                <a:solidFill>
                  <a:srgbClr val="FF0000"/>
                </a:solidFill>
              </a:rPr>
              <a:t>有限空间作业安全管理</a:t>
            </a:r>
            <a:r>
              <a:rPr lang="zh-CN" altLang="en-US" b="1" dirty="0" smtClean="0">
                <a:solidFill>
                  <a:srgbClr val="FF0000"/>
                </a:solidFill>
              </a:rPr>
              <a:t>措施</a:t>
            </a:r>
            <a:endParaRPr lang="en-US" altLang="zh-CN" b="1" dirty="0" smtClean="0">
              <a:solidFill>
                <a:srgbClr val="FF0000"/>
              </a:solidFill>
            </a:endParaRPr>
          </a:p>
          <a:p>
            <a:r>
              <a:rPr lang="en-US" altLang="zh-CN" b="1" dirty="0"/>
              <a:t>1.</a:t>
            </a:r>
            <a:r>
              <a:rPr lang="zh-CN" altLang="en-US" b="1" dirty="0"/>
              <a:t>建立健全有限空间作业安全管理</a:t>
            </a:r>
            <a:r>
              <a:rPr lang="zh-CN" altLang="en-US" b="1" dirty="0" smtClean="0"/>
              <a:t>制度</a:t>
            </a:r>
            <a:endParaRPr lang="en-US" altLang="zh-CN" b="1" dirty="0" smtClean="0"/>
          </a:p>
          <a:p>
            <a:r>
              <a:rPr lang="en-US" altLang="zh-CN" b="1" dirty="0"/>
              <a:t>2.</a:t>
            </a:r>
            <a:r>
              <a:rPr lang="zh-CN" altLang="en-US" b="1" dirty="0"/>
              <a:t>辨识有限空间并建立健全管理台</a:t>
            </a:r>
            <a:r>
              <a:rPr lang="zh-CN" altLang="en-US" b="1" dirty="0" smtClean="0"/>
              <a:t>账</a:t>
            </a:r>
            <a:endParaRPr lang="en-US" altLang="zh-CN" b="1" dirty="0" smtClean="0"/>
          </a:p>
          <a:p>
            <a:r>
              <a:rPr lang="en-US" altLang="zh-CN" b="1" dirty="0"/>
              <a:t>3.</a:t>
            </a:r>
            <a:r>
              <a:rPr lang="zh-CN" altLang="en-US" b="1" dirty="0"/>
              <a:t>设置安全警示标志或安全告知</a:t>
            </a:r>
            <a:r>
              <a:rPr lang="zh-CN" altLang="en-US" b="1" dirty="0" smtClean="0"/>
              <a:t>牌</a:t>
            </a:r>
            <a:endParaRPr lang="en-US" altLang="zh-CN" b="1" dirty="0" smtClean="0"/>
          </a:p>
          <a:p>
            <a:r>
              <a:rPr lang="en-US" altLang="zh-CN" b="1" dirty="0"/>
              <a:t>4.</a:t>
            </a:r>
            <a:r>
              <a:rPr lang="zh-CN" altLang="en-US" b="1" dirty="0"/>
              <a:t>开展相关人员有限空间作业安全专项</a:t>
            </a:r>
            <a:r>
              <a:rPr lang="zh-CN" altLang="en-US" b="1" dirty="0" smtClean="0"/>
              <a:t>培训</a:t>
            </a:r>
            <a:endParaRPr lang="en-US" altLang="zh-CN" b="1" dirty="0" smtClean="0"/>
          </a:p>
          <a:p>
            <a:r>
              <a:rPr lang="en-US" altLang="zh-CN" b="1" dirty="0"/>
              <a:t>5.</a:t>
            </a:r>
            <a:r>
              <a:rPr lang="zh-CN" altLang="en-US" b="1" dirty="0"/>
              <a:t>配置有限空间作业安全防护设备</a:t>
            </a:r>
            <a:r>
              <a:rPr lang="zh-CN" altLang="en-US" b="1" dirty="0" smtClean="0"/>
              <a:t>设施</a:t>
            </a:r>
            <a:endParaRPr lang="en-US" altLang="zh-CN" b="1" dirty="0" smtClean="0"/>
          </a:p>
          <a:p>
            <a:r>
              <a:rPr lang="en-US" altLang="zh-CN" b="1" dirty="0"/>
              <a:t>6.</a:t>
            </a:r>
            <a:r>
              <a:rPr lang="zh-CN" altLang="en-US" b="1" dirty="0"/>
              <a:t>制定应急救援预案并定期</a:t>
            </a:r>
            <a:r>
              <a:rPr lang="zh-CN" altLang="en-US" b="1" dirty="0" smtClean="0"/>
              <a:t>演练</a:t>
            </a:r>
            <a:endParaRPr lang="en-US" altLang="zh-CN" b="1" dirty="0" smtClean="0"/>
          </a:p>
          <a:p>
            <a:r>
              <a:rPr lang="en-US" altLang="zh-CN" b="1" dirty="0"/>
              <a:t>7.</a:t>
            </a:r>
            <a:r>
              <a:rPr lang="zh-CN" altLang="en-US" b="1" dirty="0"/>
              <a:t>加强有限空间发包作业管理</a:t>
            </a:r>
            <a:endParaRPr lang="zh-CN" alt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7500" lnSpcReduction="20000"/>
          </a:bodyPr>
          <a:lstStyle/>
          <a:p>
            <a:r>
              <a:rPr lang="en-US" altLang="zh-CN" b="1" dirty="0">
                <a:solidFill>
                  <a:srgbClr val="FF0000"/>
                </a:solidFill>
              </a:rPr>
              <a:t>4.2 </a:t>
            </a:r>
            <a:r>
              <a:rPr lang="zh-CN" altLang="en-US" b="1" dirty="0">
                <a:solidFill>
                  <a:srgbClr val="FF0000"/>
                </a:solidFill>
              </a:rPr>
              <a:t>有限空间作业过程风险防</a:t>
            </a:r>
            <a:r>
              <a:rPr lang="zh-CN" altLang="en-US" b="1" dirty="0" smtClean="0">
                <a:solidFill>
                  <a:srgbClr val="FF0000"/>
                </a:solidFill>
              </a:rPr>
              <a:t>控</a:t>
            </a:r>
            <a:endParaRPr lang="en-US" altLang="zh-CN" b="1" dirty="0" smtClean="0">
              <a:solidFill>
                <a:srgbClr val="FF0000"/>
              </a:solidFill>
            </a:endParaRPr>
          </a:p>
          <a:p>
            <a:r>
              <a:rPr lang="en-US" altLang="zh-CN" dirty="0"/>
              <a:t>4.2.1 </a:t>
            </a:r>
            <a:r>
              <a:rPr lang="zh-CN" altLang="en-US" dirty="0"/>
              <a:t>作业审批 </a:t>
            </a:r>
            <a:endParaRPr lang="zh-CN" altLang="en-US" dirty="0" smtClean="0"/>
          </a:p>
          <a:p>
            <a:r>
              <a:rPr lang="en-US" altLang="zh-CN" b="1" dirty="0"/>
              <a:t>1.</a:t>
            </a:r>
            <a:r>
              <a:rPr lang="zh-CN" altLang="en-US" b="1" dirty="0"/>
              <a:t>制定作业方案 </a:t>
            </a:r>
            <a:endParaRPr lang="zh-CN" altLang="en-US" dirty="0" smtClean="0"/>
          </a:p>
          <a:p>
            <a:r>
              <a:rPr lang="zh-CN" altLang="en-US" dirty="0"/>
              <a:t>作业前应对作业环境进行安全风险辨识，分析存在的危险有害因素，提出消除、 控制危害的措施，编制详细的作业方案。作业方案应经本单位相关人员审核和批准。 </a:t>
            </a:r>
            <a:endParaRPr lang="zh-CN" altLang="en-US" dirty="0" smtClean="0"/>
          </a:p>
          <a:p>
            <a:r>
              <a:rPr lang="en-US" altLang="zh-CN" b="1" dirty="0"/>
              <a:t>2.</a:t>
            </a:r>
            <a:r>
              <a:rPr lang="zh-CN" altLang="en-US" b="1" dirty="0"/>
              <a:t>明确人员职责 </a:t>
            </a:r>
            <a:endParaRPr lang="zh-CN" altLang="en-US" dirty="0" smtClean="0"/>
          </a:p>
          <a:p>
            <a:r>
              <a:rPr lang="zh-CN" altLang="en-US" dirty="0"/>
              <a:t>根据有限空间作业方案，确定作业现场负责人、监护人员、作业人员，并明确其安 全职责。根据工作实际，现场负责人和监护人员可以为同一人</a:t>
            </a:r>
            <a:endParaRPr lang="zh-CN" altLang="en-US" b="1" dirty="0">
              <a:solidFill>
                <a:srgbClr val="FF0000"/>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3.</a:t>
            </a:r>
            <a:r>
              <a:rPr lang="zh-CN" altLang="en-US" b="1" dirty="0"/>
              <a:t>作业审批 </a:t>
            </a:r>
            <a:endParaRPr lang="zh-CN" altLang="en-US" dirty="0" smtClean="0"/>
          </a:p>
          <a:p>
            <a:r>
              <a:rPr lang="zh-CN" altLang="en-US" dirty="0"/>
              <a:t>应严格执行有限空间作业审批制度。审批内容应包括是否制定作业方 案、是否配备经过专项安全培训的人员、是否配备满足作业安全需要的设备设施等。 </a:t>
            </a:r>
            <a:endParaRPr lang="zh-CN" altLang="en-US" dirty="0" smtClean="0"/>
          </a:p>
          <a:p>
            <a:r>
              <a:rPr lang="zh-CN" altLang="en-US" dirty="0"/>
              <a:t>审批负责人应在审批单上签字确认，未经审批不得擅自开展有限 空间作业。</a:t>
            </a:r>
            <a:endParaRPr lang="zh-CN" alt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0000" lnSpcReduction="20000"/>
          </a:bodyPr>
          <a:lstStyle/>
          <a:p>
            <a:r>
              <a:rPr lang="en-US" altLang="zh-CN" dirty="0"/>
              <a:t>4.2.2 </a:t>
            </a:r>
            <a:r>
              <a:rPr lang="zh-CN" altLang="en-US" dirty="0"/>
              <a:t>作业准备 </a:t>
            </a:r>
            <a:endParaRPr lang="zh-CN" altLang="en-US" dirty="0" smtClean="0"/>
          </a:p>
          <a:p>
            <a:r>
              <a:rPr lang="en-US" altLang="zh-CN" b="1" dirty="0"/>
              <a:t>1.</a:t>
            </a:r>
            <a:r>
              <a:rPr lang="zh-CN" altLang="en-US" b="1" dirty="0"/>
              <a:t>安全交底 </a:t>
            </a:r>
            <a:endParaRPr lang="zh-CN" altLang="en-US" dirty="0" smtClean="0"/>
          </a:p>
          <a:p>
            <a:r>
              <a:rPr lang="zh-CN" altLang="en-US" dirty="0"/>
              <a:t>作业现场负责人应对实施作业的全体人员进行安全交底，告知作业内容、作业过程 中可能存在的安全风险、作业安全要求和应急处置措施等。交底后，交底人与被交底人 双方应签字确认。 </a:t>
            </a:r>
            <a:endParaRPr lang="zh-CN" altLang="en-US" dirty="0" smtClean="0"/>
          </a:p>
          <a:p>
            <a:r>
              <a:rPr lang="en-US" altLang="zh-CN" b="1" dirty="0"/>
              <a:t>2.</a:t>
            </a:r>
            <a:r>
              <a:rPr lang="zh-CN" altLang="en-US" b="1" dirty="0"/>
              <a:t>设备检查 </a:t>
            </a:r>
            <a:endParaRPr lang="zh-CN" altLang="en-US" dirty="0" smtClean="0"/>
          </a:p>
          <a:p>
            <a:r>
              <a:rPr lang="zh-CN" altLang="en-US" dirty="0"/>
              <a:t>作业前应对安全防护设备、个体防护用品、应急救援装备、作业设备和用具的 齐备性和安全性进行检查，发现问题应立即修复或更换。当有限空间可能为易燃易 爆环境时，设备和用具应符合防爆安全要求。</a:t>
            </a:r>
            <a:endParaRPr lang="zh-CN" alt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a:bodyPr>
          <a:lstStyle/>
          <a:p>
            <a:r>
              <a:rPr lang="en-US" altLang="zh-CN" b="1" dirty="0"/>
              <a:t>3.</a:t>
            </a:r>
            <a:r>
              <a:rPr lang="zh-CN" altLang="en-US" b="1" dirty="0"/>
              <a:t>封闭作业区域及安全警示</a:t>
            </a:r>
            <a:r>
              <a:rPr lang="en-US" altLang="zh-CN" dirty="0"/>
              <a:t> </a:t>
            </a:r>
            <a:endParaRPr lang="zh-CN" altLang="en-US" dirty="0" smtClean="0"/>
          </a:p>
          <a:p>
            <a:r>
              <a:rPr lang="zh-CN" altLang="en-US" dirty="0"/>
              <a:t>应在作业现场设置围</a:t>
            </a:r>
            <a:r>
              <a:rPr lang="zh-CN" altLang="en-US" dirty="0" smtClean="0"/>
              <a:t>挡，</a:t>
            </a:r>
            <a:r>
              <a:rPr lang="zh-CN" altLang="en-US" dirty="0"/>
              <a:t>封闭作业区域，并在进出口周边显著位置设 </a:t>
            </a:r>
            <a:r>
              <a:rPr lang="zh-CN" altLang="en-US" dirty="0" smtClean="0"/>
              <a:t>置</a:t>
            </a:r>
            <a:r>
              <a:rPr lang="zh-CN" altLang="en-US" dirty="0"/>
              <a:t>安全警示标志或安全告知牌</a:t>
            </a:r>
            <a:r>
              <a:rPr lang="zh-CN" altLang="en-US" dirty="0" smtClean="0"/>
              <a:t>。</a:t>
            </a:r>
            <a:r>
              <a:rPr lang="en-US" altLang="zh-CN" dirty="0" smtClean="0"/>
              <a:t> </a:t>
            </a:r>
            <a:r>
              <a:rPr lang="zh-CN" altLang="en-US" dirty="0"/>
              <a:t>作业现场围挡 </a:t>
            </a:r>
            <a:r>
              <a:rPr lang="zh-CN" altLang="en-US" dirty="0" smtClean="0"/>
              <a:t>占</a:t>
            </a:r>
            <a:r>
              <a:rPr lang="zh-CN" altLang="en-US" dirty="0"/>
              <a:t>道作业的，应在作业区域周边设置</a:t>
            </a:r>
            <a:r>
              <a:rPr lang="zh-CN" altLang="en-US" dirty="0" smtClean="0"/>
              <a:t>交通安全设施。</a:t>
            </a:r>
            <a:r>
              <a:rPr lang="zh-CN" altLang="en-US" dirty="0"/>
              <a:t>夜间作业的， </a:t>
            </a:r>
            <a:r>
              <a:rPr lang="zh-CN" altLang="en-US" dirty="0" smtClean="0"/>
              <a:t>作业</a:t>
            </a:r>
            <a:r>
              <a:rPr lang="zh-CN" altLang="en-US" dirty="0"/>
              <a:t>区域周边显著位置应设置警示灯。</a:t>
            </a:r>
            <a:endParaRPr lang="zh-CN" alt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4.</a:t>
            </a:r>
            <a:r>
              <a:rPr lang="zh-CN" altLang="en-US" b="1" dirty="0"/>
              <a:t>打开进出口 </a:t>
            </a:r>
            <a:endParaRPr lang="zh-CN" altLang="en-US" dirty="0" smtClean="0"/>
          </a:p>
          <a:p>
            <a:r>
              <a:rPr lang="zh-CN" altLang="en-US" dirty="0"/>
              <a:t>作业人员站在有限空间外上风侧，打开进出口进行自然通风。 </a:t>
            </a:r>
            <a:endParaRPr lang="zh-CN" altLang="en-US" dirty="0" smtClean="0"/>
          </a:p>
          <a:p>
            <a:r>
              <a:rPr lang="zh-CN" altLang="en-US" dirty="0"/>
              <a:t>可能存在爆炸危险的，开启时应采取防爆措施；若受进出口周边区域限制，作业人 </a:t>
            </a:r>
            <a:endParaRPr lang="zh-CN" altLang="en-US" dirty="0" smtClean="0"/>
          </a:p>
          <a:p>
            <a:r>
              <a:rPr lang="zh-CN" altLang="en-US" dirty="0"/>
              <a:t>员开启时可能接触有限空间内涌出的有毒有害气体的，应佩戴相应的呼吸防护用品。</a:t>
            </a:r>
            <a:endParaRPr lang="zh-CN" alt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5.</a:t>
            </a:r>
            <a:r>
              <a:rPr lang="zh-CN" altLang="en-US" b="1" dirty="0"/>
              <a:t>安全隔离</a:t>
            </a:r>
            <a:endParaRPr lang="zh-CN" altLang="en-US" b="1" dirty="0"/>
          </a:p>
          <a:p>
            <a:r>
              <a:rPr lang="zh-CN" altLang="en-US" dirty="0"/>
              <a:t>存在可能危及有限空间作业安全的设备设施、物料及能源时，应采取封闭、封堵、 </a:t>
            </a:r>
            <a:endParaRPr lang="zh-CN" altLang="en-US" dirty="0" smtClean="0"/>
          </a:p>
          <a:p>
            <a:r>
              <a:rPr lang="zh-CN" altLang="en-US" dirty="0"/>
              <a:t>切断能源等可靠 的隔离（隔断）措施，并上锁挂牌或设专人看管，防止无关人员意外 开启或移除隔离设施。 </a:t>
            </a:r>
            <a:endParaRPr lang="zh-CN" alt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5000" lnSpcReduction="20000"/>
          </a:bodyPr>
          <a:lstStyle/>
          <a:p>
            <a:r>
              <a:rPr lang="en-US" altLang="zh-CN" b="1" dirty="0"/>
              <a:t>6.</a:t>
            </a:r>
            <a:r>
              <a:rPr lang="zh-CN" altLang="en-US" b="1" dirty="0"/>
              <a:t>清除置换 </a:t>
            </a:r>
            <a:endParaRPr lang="zh-CN" altLang="en-US" dirty="0" smtClean="0"/>
          </a:p>
          <a:p>
            <a:r>
              <a:rPr lang="zh-CN" altLang="en-US" dirty="0"/>
              <a:t>有限空间内盛装或残留的物料对作业存在危害时，应在作业前对物料进行清洗、清空或置换。 </a:t>
            </a:r>
            <a:endParaRPr lang="zh-CN" altLang="en-US" dirty="0" smtClean="0"/>
          </a:p>
          <a:p>
            <a:r>
              <a:rPr lang="en-US" altLang="zh-CN" b="1" dirty="0"/>
              <a:t>7.</a:t>
            </a:r>
            <a:r>
              <a:rPr lang="zh-CN" altLang="en-US" b="1" dirty="0"/>
              <a:t>初始气体检测 </a:t>
            </a:r>
            <a:endParaRPr lang="zh-CN" altLang="en-US" dirty="0" smtClean="0"/>
          </a:p>
          <a:p>
            <a:r>
              <a:rPr lang="zh-CN" altLang="en-US" dirty="0"/>
              <a:t>作业前应在有限空间外上风侧，使用气体检测报警仪对有限空间内气体 进行检测。有限空间内仍存在未清除的积水、积泥或物料残渣时，应先在有限空间 外利用工具进行充分搅动，使有毒有害气体充分释放。检测应从出入口开始，沿人 员进入有限空间的方向进行。垂直方向的检测由上至下，至少进行上、中、下三点 检测，水平方向的检测由近至远，至少进行进出口近端点和远端点两点检 测</a:t>
            </a:r>
            <a:endParaRPr lang="zh-CN" alt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72500" lnSpcReduction="20000"/>
          </a:bodyPr>
          <a:lstStyle/>
          <a:p>
            <a:r>
              <a:rPr lang="en-US" altLang="zh-CN" b="1" dirty="0"/>
              <a:t>8.</a:t>
            </a:r>
            <a:r>
              <a:rPr lang="zh-CN" altLang="en-US" b="1" dirty="0"/>
              <a:t>强制通风 </a:t>
            </a:r>
            <a:endParaRPr lang="zh-CN" altLang="en-US" dirty="0" smtClean="0"/>
          </a:p>
          <a:p>
            <a:r>
              <a:rPr lang="zh-CN" altLang="en-US" dirty="0"/>
              <a:t>经检测，有限空间内气体浓度不合格的，必须对有限空间进行强制通风。强制 通风时应注意： </a:t>
            </a:r>
            <a:endParaRPr lang="zh-CN" altLang="en-US" dirty="0" smtClean="0"/>
          </a:p>
          <a:p>
            <a:r>
              <a:rPr lang="zh-CN" altLang="en-US" dirty="0"/>
              <a:t>（</a:t>
            </a:r>
            <a:r>
              <a:rPr lang="en-US" altLang="zh-CN" dirty="0"/>
              <a:t>1</a:t>
            </a:r>
            <a:r>
              <a:rPr lang="zh-CN" altLang="en-US" dirty="0"/>
              <a:t>）作业环境存在爆炸危险的，应使用防爆型通风设备。 </a:t>
            </a:r>
            <a:endParaRPr lang="zh-CN" altLang="en-US" dirty="0" smtClean="0"/>
          </a:p>
          <a:p>
            <a:r>
              <a:rPr lang="zh-CN" altLang="en-US" dirty="0"/>
              <a:t>（</a:t>
            </a:r>
            <a:r>
              <a:rPr lang="en-US" altLang="zh-CN" dirty="0"/>
              <a:t>2</a:t>
            </a:r>
            <a:r>
              <a:rPr lang="zh-CN" altLang="en-US" dirty="0"/>
              <a:t>）应向有限空间内输送清洁空气，禁止使用纯氧通风。 </a:t>
            </a:r>
            <a:endParaRPr lang="zh-CN" altLang="en-US" dirty="0" smtClean="0"/>
          </a:p>
          <a:p>
            <a:r>
              <a:rPr lang="zh-CN" altLang="en-US" dirty="0"/>
              <a:t>（</a:t>
            </a:r>
            <a:r>
              <a:rPr lang="en-US" altLang="zh-CN" dirty="0"/>
              <a:t>3</a:t>
            </a:r>
            <a:r>
              <a:rPr lang="zh-CN" altLang="en-US" dirty="0"/>
              <a:t>）有限空间仅有 </a:t>
            </a:r>
            <a:r>
              <a:rPr lang="en-US" altLang="zh-CN" dirty="0"/>
              <a:t>1 </a:t>
            </a:r>
            <a:r>
              <a:rPr lang="zh-CN" altLang="en-US" dirty="0"/>
              <a:t>个进出口时，应将通风设备出风口置于作业区域底部进行 送风。有限空间有 </a:t>
            </a:r>
            <a:r>
              <a:rPr lang="en-US" altLang="zh-CN" dirty="0"/>
              <a:t>2 </a:t>
            </a:r>
            <a:r>
              <a:rPr lang="zh-CN" altLang="en-US" dirty="0"/>
              <a:t>个或 </a:t>
            </a:r>
            <a:r>
              <a:rPr lang="en-US" altLang="zh-CN" dirty="0"/>
              <a:t>2 </a:t>
            </a:r>
            <a:r>
              <a:rPr lang="zh-CN" altLang="en-US" dirty="0"/>
              <a:t>个以上进出口、通风口时，应在临近作业人员处进行送 风，远离作业人员处进行排风，且出风口应远离有限空间进出口，防止有害气体循环 进入有限空间。 </a:t>
            </a:r>
            <a:endParaRPr lang="zh-CN" altLang="en-US" dirty="0" smtClean="0"/>
          </a:p>
          <a:p>
            <a:r>
              <a:rPr lang="zh-CN" altLang="en-US" dirty="0"/>
              <a:t>（</a:t>
            </a:r>
            <a:r>
              <a:rPr lang="en-US" altLang="zh-CN" dirty="0"/>
              <a:t>4</a:t>
            </a:r>
            <a:r>
              <a:rPr lang="zh-CN" altLang="en-US" dirty="0"/>
              <a:t>）有限空间设置固定机械通风系统的，作业过程中应全程运行</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a:t>
            </a:r>
            <a:r>
              <a:rPr lang="en-US" altLang="zh-CN" dirty="0"/>
              <a:t>1</a:t>
            </a:r>
            <a:r>
              <a:rPr lang="zh-CN" altLang="en-US" dirty="0"/>
              <a:t>）空间有限，与外界相对隔离。有限空间是一个有形的，与外界相对隔离的空间。有限空间既可以是全部封闭的，如各种检查井、反应釜，也可以是部分封闭的，如 </a:t>
            </a:r>
            <a:endParaRPr lang="zh-CN" altLang="en-US" dirty="0" smtClean="0"/>
          </a:p>
          <a:p>
            <a:r>
              <a:rPr lang="zh-CN" altLang="en-US" dirty="0"/>
              <a:t>敞口的污水处理池等</a:t>
            </a:r>
            <a:endParaRPr lang="zh-CN" alt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9.</a:t>
            </a:r>
            <a:r>
              <a:rPr lang="zh-CN" altLang="en-US" b="1" dirty="0"/>
              <a:t>再次检测 </a:t>
            </a:r>
            <a:endParaRPr lang="zh-CN" altLang="en-US" dirty="0" smtClean="0"/>
          </a:p>
          <a:p>
            <a:r>
              <a:rPr lang="zh-CN" altLang="en-US" dirty="0"/>
              <a:t>对有限空间进行强制通风一段时间后，应再次进行气体检测。检测结果合格后 方可作业；检测结果不合格的，不得进入有限空间作业，必须继续进行通风。</a:t>
            </a:r>
            <a:endParaRPr lang="zh-CN" alt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t>10.</a:t>
            </a:r>
            <a:r>
              <a:rPr lang="zh-CN" altLang="en-US" b="1" dirty="0"/>
              <a:t>人员防护 </a:t>
            </a:r>
            <a:endParaRPr lang="zh-CN" altLang="en-US" dirty="0" smtClean="0"/>
          </a:p>
          <a:p>
            <a:r>
              <a:rPr lang="zh-CN" altLang="en-US" dirty="0"/>
              <a:t>气体检测结果合格后，作业人员在进入有限空间前还应根据作业环境选择并佩 戴符合要求的个体防护用品与安全防护设备，主要有安全帽、全身式安全带、安全 绳、呼吸防护用品、便携式气体检测报警仪、照明灯和对讲机等，</a:t>
            </a:r>
            <a:endParaRPr lang="zh-CN" alt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4.2.3 </a:t>
            </a:r>
            <a:r>
              <a:rPr lang="zh-CN" altLang="en-US" dirty="0"/>
              <a:t>安全作业 </a:t>
            </a:r>
            <a:endParaRPr lang="zh-CN" altLang="en-US" dirty="0" smtClean="0"/>
          </a:p>
          <a:p>
            <a:r>
              <a:rPr lang="zh-CN" altLang="en-US" dirty="0"/>
              <a:t>在确认作业环境、作业程序、安全防护设备和个体防护用品等符合要求后，作业现 </a:t>
            </a:r>
            <a:endParaRPr lang="zh-CN" altLang="en-US" dirty="0" smtClean="0"/>
          </a:p>
          <a:p>
            <a:r>
              <a:rPr lang="zh-CN" altLang="en-US" dirty="0"/>
              <a:t>场负责人方可许可作业人员进入有限空间作业。</a:t>
            </a:r>
            <a:endParaRPr lang="zh-CN" alt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4.2.4 </a:t>
            </a:r>
            <a:r>
              <a:rPr lang="zh-CN" altLang="en-US" dirty="0"/>
              <a:t>作业完成 </a:t>
            </a:r>
            <a:endParaRPr lang="zh-CN" altLang="en-US" dirty="0" smtClean="0"/>
          </a:p>
          <a:p>
            <a:r>
              <a:rPr lang="zh-CN" altLang="en-US" dirty="0"/>
              <a:t>有限空间作业完成后，作业人员应将全部设备和工具带离有限空间，清点人员 和设备，确保有限空间内无人员和设备遗留后，关闭进出口，解除本次作业前采取 的隔离、封闭措施，恢复现场环境后安全撤离作业现场。</a:t>
            </a:r>
            <a:endParaRPr lang="zh-CN" alt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b="1" dirty="0">
                <a:solidFill>
                  <a:srgbClr val="FF0000"/>
                </a:solidFill>
              </a:rPr>
              <a:t>4.3 </a:t>
            </a:r>
            <a:r>
              <a:rPr lang="zh-CN" altLang="en-US" b="1" dirty="0" smtClean="0">
                <a:solidFill>
                  <a:srgbClr val="FF0000"/>
                </a:solidFill>
              </a:rPr>
              <a:t>有限</a:t>
            </a:r>
            <a:r>
              <a:rPr lang="zh-CN" altLang="en-US" b="1" dirty="0">
                <a:solidFill>
                  <a:srgbClr val="FF0000"/>
                </a:solidFill>
              </a:rPr>
              <a:t>空间作业主要事故隐患排查 </a:t>
            </a:r>
            <a:endParaRPr lang="zh-CN" altLang="en-US" b="1" dirty="0" smtClean="0">
              <a:solidFill>
                <a:srgbClr val="FF0000"/>
              </a:solidFill>
            </a:endParaRPr>
          </a:p>
          <a:p>
            <a:r>
              <a:rPr lang="zh-CN" altLang="en-US" dirty="0"/>
              <a:t>存在有限空间作业的单位应严格落实各项安全防控措施，定期开展排查并消除事故 </a:t>
            </a:r>
            <a:endParaRPr lang="zh-CN" altLang="en-US" dirty="0" smtClean="0"/>
          </a:p>
          <a:p>
            <a:r>
              <a:rPr lang="zh-CN" altLang="en-US" dirty="0"/>
              <a:t>隐患。</a:t>
            </a:r>
            <a:endParaRPr lang="zh-CN" alt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b="1" dirty="0">
                <a:solidFill>
                  <a:srgbClr val="FF0000"/>
                </a:solidFill>
              </a:rPr>
              <a:t>5 </a:t>
            </a:r>
            <a:r>
              <a:rPr lang="zh-CN" altLang="en-US" b="1" dirty="0">
                <a:solidFill>
                  <a:srgbClr val="FF0000"/>
                </a:solidFill>
              </a:rPr>
              <a:t>有限空间作业事故应急救援</a:t>
            </a:r>
            <a:endParaRPr lang="zh-CN" altLang="en-US" b="1" dirty="0">
              <a:solidFill>
                <a:srgbClr val="FF0000"/>
              </a:solidFill>
            </a:endParaRPr>
          </a:p>
        </p:txBody>
      </p:sp>
      <p:sp>
        <p:nvSpPr>
          <p:cNvPr id="3" name="内容占位符 2"/>
          <p:cNvSpPr>
            <a:spLocks noGrp="1"/>
          </p:cNvSpPr>
          <p:nvPr>
            <p:ph idx="1"/>
          </p:nvPr>
        </p:nvSpPr>
        <p:spPr/>
        <p:txBody>
          <a:bodyPr>
            <a:normAutofit lnSpcReduction="10000"/>
          </a:bodyPr>
          <a:lstStyle/>
          <a:p>
            <a:r>
              <a:rPr lang="en-US" altLang="zh-CN" b="1" dirty="0">
                <a:solidFill>
                  <a:srgbClr val="FF0000"/>
                </a:solidFill>
              </a:rPr>
              <a:t>5.1 </a:t>
            </a:r>
            <a:r>
              <a:rPr lang="zh-CN" altLang="en-US" b="1" dirty="0">
                <a:solidFill>
                  <a:srgbClr val="FF0000"/>
                </a:solidFill>
              </a:rPr>
              <a:t>救援方式 </a:t>
            </a:r>
            <a:endParaRPr lang="zh-CN" altLang="en-US" b="1" dirty="0" smtClean="0">
              <a:solidFill>
                <a:srgbClr val="FF0000"/>
              </a:solidFill>
            </a:endParaRPr>
          </a:p>
          <a:p>
            <a:r>
              <a:rPr lang="zh-CN" altLang="en-US" dirty="0"/>
              <a:t>当作业过程中出现异常情况时，作业人员在还具有自主意识的情况下，应采取 积极主动的自救措施。作业人员可使用隔绝式紧急逃生呼吸器等救援逃生设备，提高 自救成功</a:t>
            </a:r>
            <a:r>
              <a:rPr lang="zh-CN" altLang="en-US" dirty="0" smtClean="0"/>
              <a:t>效率。</a:t>
            </a:r>
            <a:r>
              <a:rPr lang="zh-CN" altLang="en-US" dirty="0"/>
              <a:t>如果作业人员自救逃生失败，应根据实际情况采取非进 入式救援或进入式救援方式。</a:t>
            </a:r>
            <a:endParaRPr lang="zh-CN" alt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7500" lnSpcReduction="10000"/>
          </a:bodyPr>
          <a:lstStyle/>
          <a:p>
            <a:r>
              <a:rPr lang="en-US" altLang="zh-CN" b="1" dirty="0"/>
              <a:t>1.</a:t>
            </a:r>
            <a:r>
              <a:rPr lang="zh-CN" altLang="en-US" b="1" dirty="0"/>
              <a:t>非进入式救援 </a:t>
            </a:r>
            <a:endParaRPr lang="zh-CN" altLang="en-US" dirty="0" smtClean="0"/>
          </a:p>
          <a:p>
            <a:r>
              <a:rPr lang="zh-CN" altLang="en-US" dirty="0"/>
              <a:t>非进入式救援是指救援人员在有限空间外，借助相关设备与器材， 安全快速地将有限空间内受困人员移出有限空间的一种救援方式。非进入式救援是 一种相对安全的应急救援方式，但需至少同时满足以下 </a:t>
            </a:r>
            <a:r>
              <a:rPr lang="en-US" altLang="zh-CN" dirty="0"/>
              <a:t>2 </a:t>
            </a:r>
            <a:r>
              <a:rPr lang="zh-CN" altLang="en-US" dirty="0"/>
              <a:t>个条件： </a:t>
            </a:r>
            <a:endParaRPr lang="zh-CN" altLang="en-US" dirty="0" smtClean="0"/>
          </a:p>
          <a:p>
            <a:r>
              <a:rPr lang="zh-CN" altLang="en-US" dirty="0"/>
              <a:t>（</a:t>
            </a:r>
            <a:r>
              <a:rPr lang="en-US" altLang="zh-CN" dirty="0"/>
              <a:t>1</a:t>
            </a:r>
            <a:r>
              <a:rPr lang="zh-CN" altLang="en-US" dirty="0"/>
              <a:t>）有限空间内受困人员佩戴了全身式安全带，且通过安全绳索与有限空间外 的挂点可靠连接。 </a:t>
            </a:r>
            <a:endParaRPr lang="zh-CN" altLang="en-US" dirty="0" smtClean="0"/>
          </a:p>
          <a:p>
            <a:r>
              <a:rPr lang="zh-CN" altLang="en-US" dirty="0"/>
              <a:t>（</a:t>
            </a:r>
            <a:r>
              <a:rPr lang="en-US" altLang="zh-CN" dirty="0"/>
              <a:t>2</a:t>
            </a:r>
            <a:r>
              <a:rPr lang="zh-CN" altLang="en-US" dirty="0"/>
              <a:t>）有限空间内受困人员所处位置与有限空间进出口之间通畅、无障碍物阻挡。</a:t>
            </a:r>
            <a:endParaRPr lang="zh-CN" alt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82500" lnSpcReduction="20000"/>
          </a:bodyPr>
          <a:lstStyle/>
          <a:p>
            <a:r>
              <a:rPr lang="en-US" altLang="zh-CN" b="1" dirty="0"/>
              <a:t>2.</a:t>
            </a:r>
            <a:r>
              <a:rPr lang="zh-CN" altLang="en-US" b="1" dirty="0"/>
              <a:t>进入式救援 </a:t>
            </a:r>
            <a:endParaRPr lang="zh-CN" altLang="en-US" dirty="0" smtClean="0"/>
          </a:p>
          <a:p>
            <a:r>
              <a:rPr lang="zh-CN" altLang="en-US" dirty="0"/>
              <a:t>当受困人员未佩戴全身式安全带，也无安全绳与有限空间外部挂点连接，或因受困 人员所处位置无法实施非进入式救援时，就需要救援人员进入有限空间内实施救援。进 入式救援是一种风险很大的救援方式，一旦救援人员防护不当，极易出现伤 亡扩大。</a:t>
            </a:r>
            <a:endParaRPr lang="zh-CN" altLang="en-US" dirty="0" smtClean="0"/>
          </a:p>
          <a:p>
            <a:r>
              <a:rPr lang="zh-CN" altLang="en-US" dirty="0"/>
              <a:t>实施进入式救援，要求救援人员必须采取科学的防护措施，确保自身防护安全、 有效。同时，救援人员应经过专门的有限空间救援培训和演练，能够熟练使用防护 用品和救援设备设施，并确保能在自身安全的前提下成功施救。若救援人员未得到 足够防护，不能保障自身安全，则不得进入有限空间实施救援</a:t>
            </a:r>
            <a:endParaRPr lang="zh-CN" alt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fontScale="90000" lnSpcReduction="20000"/>
          </a:bodyPr>
          <a:lstStyle/>
          <a:p>
            <a:r>
              <a:rPr lang="en-US" altLang="zh-CN" b="1" dirty="0">
                <a:solidFill>
                  <a:srgbClr val="FF0000"/>
                </a:solidFill>
              </a:rPr>
              <a:t>5.2 </a:t>
            </a:r>
            <a:r>
              <a:rPr lang="zh-CN" altLang="en-US" b="1" dirty="0">
                <a:solidFill>
                  <a:srgbClr val="FF0000"/>
                </a:solidFill>
              </a:rPr>
              <a:t>应急救援装备配置 </a:t>
            </a:r>
            <a:endParaRPr lang="zh-CN" altLang="en-US" b="1" dirty="0" smtClean="0">
              <a:solidFill>
                <a:srgbClr val="FF0000"/>
              </a:solidFill>
            </a:endParaRPr>
          </a:p>
          <a:p>
            <a:r>
              <a:rPr lang="zh-CN" altLang="en-US" dirty="0"/>
              <a:t>应急救援装备是开展救援工作的重要基础。有限空间作业事故应急救援装备主要包括便携式气体检测报警仪、大功率机械通风设备、照明工具、通讯设备、正压式空气呼吸器或高压送风式长管呼吸器 、安全帽、全身式安全带、安全绳、有限 空间进出及救援系统等。上述装备与此前介绍的作业用安 全防护设备和个体防护用品并无区别，发生事故后，作业配置的安全防护设备设施符合 应急救援装备要求时，可用于应急救援</a:t>
            </a:r>
            <a:endParaRPr lang="zh-CN" alt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0"/>
          </a:gradFill>
        </p:spPr>
        <p:txBody>
          <a:bodyPr>
            <a:normAutofit fontScale="82500" lnSpcReduction="20000"/>
          </a:bodyPr>
          <a:lstStyle/>
          <a:p>
            <a:r>
              <a:rPr lang="en-US" altLang="zh-CN" b="1" dirty="0">
                <a:solidFill>
                  <a:srgbClr val="FF0000"/>
                </a:solidFill>
              </a:rPr>
              <a:t>5.3 </a:t>
            </a:r>
            <a:r>
              <a:rPr lang="zh-CN" altLang="en-US" b="1" dirty="0">
                <a:solidFill>
                  <a:srgbClr val="FF0000"/>
                </a:solidFill>
              </a:rPr>
              <a:t>救援注意事项 </a:t>
            </a:r>
            <a:endParaRPr lang="zh-CN" altLang="en-US" b="1" dirty="0" smtClean="0">
              <a:solidFill>
                <a:srgbClr val="FF0000"/>
              </a:solidFill>
            </a:endParaRPr>
          </a:p>
          <a:p>
            <a:r>
              <a:rPr lang="zh-CN" altLang="en-US" dirty="0"/>
              <a:t>一旦发生有限空间作业事故，作业现场负责人应及时向本单位报告事故情况， 在分析事发有限空间环境危害控制情况、应急救援装备配置情况以及现场救援能力 等因素的基础上，判断可否采取自主救援以及采取何种救援方式。 </a:t>
            </a:r>
            <a:endParaRPr lang="zh-CN" altLang="en-US" dirty="0" smtClean="0"/>
          </a:p>
          <a:p>
            <a:r>
              <a:rPr lang="zh-CN" altLang="en-US" dirty="0"/>
              <a:t>若现场具备自主救援条件，应根据实际情况采取非进入式或进入式救援，并确 保救援人员人身安全；若现场不具备自主救援条件，应及时拨打 </a:t>
            </a:r>
            <a:r>
              <a:rPr lang="en-US" altLang="zh-CN" dirty="0"/>
              <a:t>119 </a:t>
            </a:r>
            <a:r>
              <a:rPr lang="zh-CN" altLang="en-US" dirty="0"/>
              <a:t>和 </a:t>
            </a:r>
            <a:r>
              <a:rPr lang="en-US" altLang="zh-CN" dirty="0"/>
              <a:t>120</a:t>
            </a:r>
            <a:r>
              <a:rPr lang="zh-CN" altLang="en-US" dirty="0"/>
              <a:t>，依靠 专业救援力量开展救援工作，决不允许强行施救。 </a:t>
            </a:r>
            <a:endParaRPr lang="zh-CN" altLang="en-US" dirty="0" smtClean="0"/>
          </a:p>
          <a:p>
            <a:r>
              <a:rPr lang="zh-CN" altLang="en-US" dirty="0"/>
              <a:t>受困人员脱离有限空间后，应迅速被转移至安全、空气新鲜处，进行正确、有 效的现场救护，以挽救人员生命，减轻伤害。</a:t>
            </a:r>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normAutofit lnSpcReduction="10000"/>
          </a:bodyPr>
          <a:lstStyle/>
          <a:p>
            <a:r>
              <a:rPr lang="zh-CN" altLang="en-US" dirty="0"/>
              <a:t>（</a:t>
            </a:r>
            <a:r>
              <a:rPr lang="en-US" altLang="zh-CN" dirty="0"/>
              <a:t>2</a:t>
            </a:r>
            <a:r>
              <a:rPr lang="zh-CN" altLang="en-US" dirty="0"/>
              <a:t>）进出口受限或进出不便，但人员能够进入开展有关工作。有限空间限于本身 的体积、形状和构造，进出口一般与常规的人员进出通道不同，大多较为狭小，如直径 </a:t>
            </a:r>
            <a:r>
              <a:rPr lang="en-US" altLang="zh-CN" dirty="0"/>
              <a:t>80 cm </a:t>
            </a:r>
            <a:r>
              <a:rPr lang="zh-CN" altLang="en-US" dirty="0"/>
              <a:t>的井口或直径 </a:t>
            </a:r>
            <a:r>
              <a:rPr lang="en-US" altLang="zh-CN" dirty="0"/>
              <a:t>60 cm </a:t>
            </a:r>
            <a:r>
              <a:rPr lang="zh-CN" altLang="en-US" dirty="0"/>
              <a:t>的人孔；或进出口的设置不便于人员进出，如各种敞口池。 虽然进出口受限或进出不便，但人员可以进入其中开展工作。</a:t>
            </a:r>
            <a:endParaRPr lang="zh-CN" alt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normAutofit fontScale="90000"/>
          </a:bodyPr>
          <a:p>
            <a:r>
              <a:rPr lang="en-US" altLang="zh-CN" b="1">
                <a:solidFill>
                  <a:srgbClr val="FF0000"/>
                </a:solidFill>
              </a:rPr>
              <a:t>6</a:t>
            </a:r>
            <a:r>
              <a:rPr lang="zh-CN" altLang="en-US" b="1">
                <a:solidFill>
                  <a:srgbClr val="FF0000"/>
                </a:solidFill>
              </a:rPr>
              <a:t>、河北省有限空间作业</a:t>
            </a:r>
            <a:br>
              <a:rPr lang="zh-CN" altLang="en-US" b="1">
                <a:solidFill>
                  <a:srgbClr val="FF0000"/>
                </a:solidFill>
              </a:rPr>
            </a:br>
            <a:r>
              <a:rPr lang="zh-CN" altLang="en-US" b="1">
                <a:solidFill>
                  <a:srgbClr val="FF0000"/>
                </a:solidFill>
              </a:rPr>
              <a:t>安全管理规定</a:t>
            </a:r>
            <a:endParaRPr lang="zh-CN" altLang="en-US" b="1">
              <a:solidFill>
                <a:srgbClr val="FF0000"/>
              </a:solidFill>
            </a:endParaRPr>
          </a:p>
        </p:txBody>
      </p:sp>
      <p:sp>
        <p:nvSpPr>
          <p:cNvPr id="3" name="内容占位符 2"/>
          <p:cNvSpPr>
            <a:spLocks noGrp="1"/>
          </p:cNvSpPr>
          <p:nvPr>
            <p:ph idx="1"/>
          </p:nvPr>
        </p:nvSpPr>
        <p:spPr/>
        <p:txBody>
          <a:bodyPr/>
          <a:p>
            <a:r>
              <a:rPr lang="zh-CN" altLang="en-US"/>
              <a:t>已经 2020 年 12 月 8 日省政府第 106 次常务会议通 过，自 2021 年 3 月 1 日起施行。 </a:t>
            </a:r>
            <a:endParaRPr lang="zh-CN" altLang="en-US"/>
          </a:p>
          <a:p>
            <a:r>
              <a:rPr lang="zh-CN" altLang="en-US"/>
              <a:t>省长许勤 </a:t>
            </a:r>
            <a:endParaRPr lang="zh-CN" altLang="en-US"/>
          </a:p>
          <a:p>
            <a:r>
              <a:rPr lang="zh-CN" altLang="en-US"/>
              <a:t>2020 年 12 月 23 日 </a:t>
            </a:r>
            <a:endParaRPr lang="zh-CN" altLang="en-US"/>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p>
            <a:r>
              <a:rPr lang="zh-CN" altLang="en-US"/>
              <a:t>第三条 生产经营单位应当履行安全生产主体责任，加强有限空间作业安全管理，明确 安全管理职责，落实安全管理措施，保障安全经费投入。</a:t>
            </a:r>
            <a:endParaRPr lang="zh-CN"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b="1">
                <a:solidFill>
                  <a:srgbClr val="FF0000"/>
                </a:solidFill>
              </a:rPr>
              <a:t>第二章 安全管理制度 </a:t>
            </a:r>
            <a:endParaRPr lang="zh-CN" altLang="en-US" b="1">
              <a:solidFill>
                <a:srgbClr val="FF0000"/>
              </a:solidFill>
            </a:endParaRPr>
          </a:p>
          <a:p>
            <a:r>
              <a:rPr lang="zh-CN" altLang="en-US"/>
              <a:t>第七条 生产经营单位应当根据本单位有限空间作业特点，建立健全与本单位有限空间 作业实际相适应的风险辨识管控、承发包管理、现场作业管理、教育培训、应急处置等安全 管理制度和操作规程，并纳入本单位安全管理制度体系。 </a:t>
            </a:r>
            <a:endParaRPr lang="zh-CN" altLang="en-US"/>
          </a:p>
          <a:p>
            <a:r>
              <a:rPr lang="zh-CN" altLang="en-US"/>
              <a:t>第八条 生产经营单位应当确认本单位有限空间名称、数量、位置、类型和危险因素等 基本信息，建立有限空间管理台账。对非固定的有限空间，根据其变化情况动态调整基本信 息。</a:t>
            </a:r>
            <a:endParaRPr lang="zh-CN" altLang="en-US"/>
          </a:p>
          <a:p>
            <a:r>
              <a:rPr lang="zh-CN" altLang="en-US"/>
              <a:t> 生产经营单位的生产工艺、设施设备等发生变化时，应当重新确认，并及时更新管理台 账。</a:t>
            </a:r>
            <a:endParaRPr lang="zh-CN"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第九条 生产经营单位应当对下列有限空间危险因素进行辨识： </a:t>
            </a:r>
            <a:endParaRPr lang="zh-CN" altLang="en-US"/>
          </a:p>
          <a:p>
            <a:r>
              <a:rPr lang="zh-CN" altLang="en-US"/>
              <a:t>（一）存在硫化氢、一氧化碳等有毒有害气体，易发生中毒事故；</a:t>
            </a:r>
            <a:endParaRPr lang="zh-CN" altLang="en-US"/>
          </a:p>
          <a:p>
            <a:r>
              <a:rPr lang="zh-CN" altLang="en-US"/>
              <a:t>（二）存在窒息性气体或者缺氧环境，易发生窒息事故； </a:t>
            </a:r>
            <a:endParaRPr lang="zh-CN" altLang="en-US"/>
          </a:p>
          <a:p>
            <a:r>
              <a:rPr lang="zh-CN" altLang="en-US"/>
              <a:t>（三）存在易燃易爆等可燃性气体、粉尘环境，易引发火灾和爆炸等事故； </a:t>
            </a:r>
            <a:endParaRPr lang="zh-CN" altLang="en-US"/>
          </a:p>
          <a:p>
            <a:r>
              <a:rPr lang="zh-CN" altLang="en-US"/>
              <a:t>（四）作业空间内湿度较大，易发生电气设备漏电触电事故； </a:t>
            </a:r>
            <a:endParaRPr lang="zh-CN" altLang="en-US"/>
          </a:p>
          <a:p>
            <a:r>
              <a:rPr lang="zh-CN" altLang="en-US"/>
              <a:t>（五）作业空间内温度较高或者较低，作业人员不宜长时间作业； </a:t>
            </a:r>
            <a:endParaRPr lang="zh-CN" altLang="en-US"/>
          </a:p>
          <a:p>
            <a:r>
              <a:rPr lang="zh-CN" altLang="en-US"/>
              <a:t>（六）其他危险因素。 </a:t>
            </a:r>
            <a:endParaRPr lang="zh-CN" altLang="en-US"/>
          </a:p>
          <a:p>
            <a:r>
              <a:rPr lang="zh-CN" altLang="en-US"/>
              <a:t>第十条 生产经营单位应当根据有限空间危险因素种类、参数、特性确定风险等级，制 </a:t>
            </a:r>
            <a:endParaRPr lang="zh-CN" altLang="en-US"/>
          </a:p>
          <a:p>
            <a:r>
              <a:rPr lang="zh-CN" altLang="en-US"/>
              <a:t>定管控措施，运用物联网、大数据等现代信息技术手段加强有限空间作业风险管控。对存在 中毒窒息和易燃易爆危险因素的有限空间，应当实施重点管控，划定管控区域，实行人员出 入及过程管控。 </a:t>
            </a:r>
            <a:endParaRPr lang="zh-CN" altLang="en-US"/>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50000"/>
          </a:bodyPr>
          <a:p>
            <a:r>
              <a:rPr lang="zh-CN" altLang="en-US"/>
              <a:t>第十一条 生产经营单位应当在有限空间出入口、关键部位和有关设施设备上设置醒目、 </a:t>
            </a:r>
            <a:endParaRPr lang="zh-CN" altLang="en-US"/>
          </a:p>
          <a:p>
            <a:r>
              <a:rPr lang="zh-CN" altLang="en-US"/>
              <a:t>清晰、规范的安全警示标识和警示牌（板），载明有限空间名称、编号、危险因素及管控措 施、管理责任人、应急装备和器材、禁止事项等信息，并定期对警示标识、警示牌（板）进 行检查，发现脱色、污损、残缺、掉落、遗失等情况时，应当及时修补更换。 </a:t>
            </a:r>
            <a:endParaRPr lang="zh-CN" altLang="en-US"/>
          </a:p>
          <a:p>
            <a:r>
              <a:rPr lang="zh-CN" altLang="en-US"/>
              <a:t>第十二条 生产经营单位应当将有限空间作业安全管理纳入安全生产教育培训内容，对 </a:t>
            </a:r>
            <a:endParaRPr lang="zh-CN" altLang="en-US"/>
          </a:p>
          <a:p>
            <a:r>
              <a:rPr lang="zh-CN" altLang="en-US"/>
              <a:t>涉及有限空间作业的人员开展有针对性的教育和培训，培训资料存档应当不少于一年。培训 内容应当与本单位有限空间作业实际情况相符，主要包括下列内容： </a:t>
            </a:r>
            <a:endParaRPr lang="zh-CN" altLang="en-US"/>
          </a:p>
          <a:p>
            <a:r>
              <a:rPr lang="zh-CN" altLang="en-US"/>
              <a:t>（一）本单位有限空间的类别、数量、分布、危险因素及管控措施等基本情况； </a:t>
            </a:r>
            <a:endParaRPr lang="zh-CN" altLang="en-US"/>
          </a:p>
          <a:p>
            <a:r>
              <a:rPr lang="zh-CN" altLang="en-US"/>
              <a:t>（二）有限空间作业各项安全管理制度； </a:t>
            </a:r>
            <a:endParaRPr lang="zh-CN" altLang="en-US"/>
          </a:p>
          <a:p>
            <a:r>
              <a:rPr lang="zh-CN" altLang="en-US"/>
              <a:t>（三）有限空间作业程序、操作规程等； </a:t>
            </a:r>
            <a:endParaRPr lang="zh-CN" altLang="en-US"/>
          </a:p>
          <a:p>
            <a:r>
              <a:rPr lang="zh-CN" altLang="en-US"/>
              <a:t>（四）有关设备、检测仪器、劳动防护用品的正确使用方法； </a:t>
            </a:r>
            <a:endParaRPr lang="zh-CN" altLang="en-US"/>
          </a:p>
          <a:p>
            <a:r>
              <a:rPr lang="zh-CN" altLang="en-US"/>
              <a:t>（五）紧急情况下的应急处置措施。 </a:t>
            </a:r>
            <a:endParaRPr lang="zh-CN"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50000"/>
          </a:bodyPr>
          <a:p>
            <a:r>
              <a:rPr lang="zh-CN" altLang="en-US"/>
              <a:t>第十三条 生产经营单位将有限空间作业发包给其他单位实施的，应当按照安全生产有 关法律、法规规定审查承包单位的安全生产条件或者相应资质等情况。对不具备安全生产条 件或者相应资质的，不得发包。 生产经营单位应当与承包单位签订专门的有限空间作业安全管理协议，或者在承包合同 中约定各自的安全管理职责，并按照约定严格履行各自的安全管理责任。 生产经营单位应当对承包单位有限空间作业进行统一协调、管理，定期进行安全检查， 及时督促整改；承包单位应当严格按照有限空间作业安全要求开展作业。 </a:t>
            </a:r>
            <a:endParaRPr lang="zh-CN" altLang="en-US"/>
          </a:p>
          <a:p>
            <a:r>
              <a:rPr lang="zh-CN" altLang="en-US"/>
              <a:t>第十四条 生产经营单位应当结合本单位有限空间危险因素情况制定应急救援预案或者 </a:t>
            </a:r>
            <a:endParaRPr lang="zh-CN" altLang="en-US"/>
          </a:p>
          <a:p>
            <a:r>
              <a:rPr lang="zh-CN" altLang="en-US"/>
              <a:t>现场处置方案，或者将其纳入企业安全生产总体应急预案，主要包括可能发生的事故特征、 应急处置程序、救援人员及其职责、救援设备器材保障等内容。 生产经营单位应当按照国家有关规定组织应急救援预案或者现场处置方案演练，并根据 演练效果进行评估，及时修订应急救援预案或者现场处置方案。对具有季节性特点或者特殊 规律的有限空间作业，生产经营单位应当在作业前一个月内开展演练。</a:t>
            </a:r>
            <a:endParaRPr lang="zh-CN"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10000"/>
          </a:bodyPr>
          <a:p>
            <a:r>
              <a:rPr lang="zh-CN" altLang="en-US">
                <a:solidFill>
                  <a:srgbClr val="FF0000"/>
                </a:solidFill>
              </a:rPr>
              <a:t>第三章 现场作业安全</a:t>
            </a:r>
            <a:r>
              <a:rPr lang="zh-CN" altLang="en-US"/>
              <a:t> </a:t>
            </a:r>
            <a:endParaRPr lang="zh-CN" altLang="en-US"/>
          </a:p>
          <a:p>
            <a:r>
              <a:rPr lang="zh-CN" altLang="en-US"/>
              <a:t>第十五条 从事有限空间作业应当遵循先通风再检测后作业、内部作业外部监护、持续 作业动态监测的原则，加强风险管控，确保整个作业过程处于安全受控状态。 </a:t>
            </a:r>
            <a:endParaRPr lang="zh-CN" altLang="en-US"/>
          </a:p>
          <a:p>
            <a:r>
              <a:rPr lang="zh-CN" altLang="en-US"/>
              <a:t>第十六条 生产经营单位应当按照作业岗位逐一对照操作规程，配齐配全有限空间作业 所需的符合标准要求的通风、检测、照明、通讯、应急救援等作业设备和个人防护用品，妥 善保管并定期维护，确保正常使用。</a:t>
            </a:r>
            <a:endParaRPr lang="zh-CN"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a:bodyPr>
          <a:p>
            <a:r>
              <a:rPr lang="zh-CN" altLang="en-US"/>
              <a:t>第十七条 生产经营单位在实施有限空间作业前，应当结合风险辨识情况，对作业环境 进行评估，分析存在的危险因素，提出消除、控制危险的措施，制定有限空间作业方案。作 业方案应当包括作业人员及其职责分工、存在风险及管控措施、作业程序、时间、操作规程适用及应急处置措施、相关设备和防护用品保障等内容。作业方案应当经本单位安全生产管 理人员审核，负责人批准。</a:t>
            </a:r>
            <a:endParaRPr lang="zh-CN"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Autofit/>
          </a:bodyPr>
          <a:p>
            <a:r>
              <a:rPr lang="zh-CN" altLang="en-US" sz="1700"/>
              <a:t>第十八条 生产经营单位在实施有限空间作业前，应当按照有限空间作业方案，明确作 业现场负责人、监护人员和作业人员。现场人员应当分别履行下列职责： </a:t>
            </a:r>
            <a:endParaRPr lang="zh-CN" altLang="en-US" sz="1700"/>
          </a:p>
          <a:p>
            <a:r>
              <a:rPr lang="zh-CN" altLang="en-US" sz="1700"/>
              <a:t>（一）现场负责人负责作业全过程的组织指挥，确认作业环境、作业程序、防护设施、 作业人员符合要求，对作业人员进行安全交底和警示教育，维护作业现场周边环境，动态掌 握整个作业过程存在的危险因素和可能发生的变化，发生异常情况时，有权立即决定终止作 业，迅速撤离作业人员并组织救援； </a:t>
            </a:r>
            <a:endParaRPr lang="zh-CN" altLang="en-US" sz="1700"/>
          </a:p>
          <a:p>
            <a:r>
              <a:rPr lang="zh-CN" altLang="en-US" sz="1700"/>
              <a:t>（二）监护人员应当了解有限空间作业危险因素，及时发现作业人员的异常行为并作出 判断，对出入有限空间的作业人员进行严格管控，与作业人员始终保持有效的信息沟通，发 现异常情况，立即向作业人员发出撤离警报，必要时立即呼叫应急救援，并按照应急救援预 案或者现场处置方案实施紧急救援； </a:t>
            </a:r>
            <a:endParaRPr lang="zh-CN" altLang="en-US" sz="1700"/>
          </a:p>
          <a:p>
            <a:r>
              <a:rPr lang="zh-CN" altLang="en-US" sz="1700"/>
              <a:t>（三）作业人员应当了解作业的内容、地点、时间、要求，熟知作业过程中的危险因素 和应当采取的防护措施，与监护人员始终保持有效的信息沟通，遵守操作规程，正确使用安 全防护设施并佩戴好个人防护用品，熟练掌握应急救援措施。 </a:t>
            </a:r>
            <a:endParaRPr lang="zh-CN" altLang="en-US" sz="170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90000" lnSpcReduction="20000"/>
          </a:bodyPr>
          <a:p>
            <a:r>
              <a:rPr lang="zh-CN" altLang="en-US"/>
              <a:t>第十九条 生产经营单位在实施有限空间作业前，应当将作业方案和作业现场可能存在 的危险因素、防控措施等告知作业人员，开展安全警示教育，进行安全交底。有限空间作业 轮换岗时应当进行安全交底。 </a:t>
            </a:r>
            <a:endParaRPr lang="zh-CN" altLang="en-US"/>
          </a:p>
          <a:p>
            <a:r>
              <a:rPr lang="zh-CN" altLang="en-US"/>
              <a:t>第二十条 生产经营单位在实施有限空间作业前，应当在作业现场周围采取隔离措施， 设置醒目的警示标识，保持有限空间出入口畅通，并检查作业环境、设备设施、个体防护用 品、工器具以及应急救援装备和物资等，确保其符合相关标准和操作规程要求。</a:t>
            </a:r>
            <a:endParaRPr lang="zh-CN"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a:t>
            </a:r>
            <a:r>
              <a:rPr lang="en-US" altLang="zh-CN" dirty="0"/>
              <a:t>3</a:t>
            </a:r>
            <a:r>
              <a:rPr lang="zh-CN" altLang="en-US" dirty="0"/>
              <a:t>）未按固定工作场所设计，人员只是在必要时进入有限空间进行临时性工作。</a:t>
            </a:r>
            <a:endParaRPr lang="zh-CN" altLang="en-US" dirty="0"/>
          </a:p>
          <a:p>
            <a:r>
              <a:rPr lang="zh-CN" altLang="en-US" dirty="0"/>
              <a:t>有限空间在设计上未按照固定工作场所的相应标准和规范，考虑采光、照明、 通风和新风量等要求，建成后内部的气体环境不能确保符合安全要求，人员只是在必要 </a:t>
            </a:r>
            <a:endParaRPr lang="zh-CN" altLang="en-US" dirty="0" smtClean="0"/>
          </a:p>
          <a:p>
            <a:pPr marL="0" indent="0">
              <a:buNone/>
            </a:pPr>
            <a:r>
              <a:rPr lang="en-US" altLang="zh-CN" dirty="0"/>
              <a:t>    </a:t>
            </a:r>
            <a:r>
              <a:rPr lang="zh-CN" altLang="en-US" dirty="0"/>
              <a:t>时进入进行临时性工作。</a:t>
            </a:r>
            <a:endParaRPr lang="zh-CN" alt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第二十一条 生产经营单位在实施有限空间作业前，应当采取有效措施，将存在有毒有 </a:t>
            </a:r>
            <a:endParaRPr lang="zh-CN" altLang="en-US"/>
          </a:p>
          <a:p>
            <a:r>
              <a:rPr lang="zh-CN" altLang="en-US"/>
              <a:t>害物质的空间与作业地点隔开。 </a:t>
            </a:r>
            <a:endParaRPr lang="zh-CN" altLang="en-US"/>
          </a:p>
          <a:p>
            <a:r>
              <a:rPr lang="zh-CN" altLang="en-US"/>
              <a:t>有限空间与其他系统连通的，对可能危及作业安全的阀门、管道应当采取插入盲板等有 效隔离措施，对可能危及作业安全的孔、洞等应当严密封堵。 </a:t>
            </a:r>
            <a:endParaRPr lang="zh-CN" altLang="en-US"/>
          </a:p>
          <a:p>
            <a:r>
              <a:rPr lang="zh-CN" altLang="en-US"/>
              <a:t>有限空间内与作业无关的用电设备应当停止运行并有效切断电源，在电源开关处上锁并 加挂警示牌。 </a:t>
            </a:r>
            <a:endParaRPr lang="zh-CN" altLang="en-US"/>
          </a:p>
          <a:p>
            <a:r>
              <a:rPr lang="zh-CN" altLang="en-US"/>
              <a:t>第二十二条 有限空间内盛装或者残留的物料对作业存在危害的，实施有限空间作业前 应当对其进行清洗、清空或者置换；无法进行清洗、清空或者置换的，进入有限空间作业的 人员应当采取可靠的个体防护措施。</a:t>
            </a:r>
            <a:endParaRPr lang="zh-CN" altLang="en-US"/>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60000"/>
          </a:bodyPr>
          <a:p>
            <a:r>
              <a:rPr lang="zh-CN" altLang="en-US"/>
              <a:t>第二十三条 在实施有限空间作业前和作业过程中，生产经营单位应当采取通风措施， </a:t>
            </a:r>
            <a:endParaRPr lang="zh-CN" altLang="en-US"/>
          </a:p>
          <a:p>
            <a:r>
              <a:rPr lang="zh-CN" altLang="en-US"/>
              <a:t>确保有限空间内的氧含量始终符合国家标准。严禁使用纯氧通风换气。 </a:t>
            </a:r>
            <a:endParaRPr lang="zh-CN" altLang="en-US"/>
          </a:p>
          <a:p>
            <a:r>
              <a:rPr lang="zh-CN" altLang="en-US"/>
              <a:t>第二十四条 在实施有限空间作业前 30 分钟内，生产经营单位应当依据国家标准或者行 业标准对有限空间内氧含量、有毒有害气体以及可燃性气体、爆炸性粉尘等易燃易爆物质浓 度等指标进行检测。检测时应当选取有限空间的不同高度（深度）、位置，确保采样科学均 衡，并如实记录检测时间、检测具体部位、气体种类和检测浓度等。检测结果应当及时通知 或者抄报作业现场负责人或者监护人员。 </a:t>
            </a:r>
            <a:endParaRPr lang="zh-CN" altLang="en-US"/>
          </a:p>
          <a:p>
            <a:r>
              <a:rPr lang="zh-CN" altLang="en-US"/>
              <a:t>未经检测或者检测不合格的，任何人员不得进入有限空间作业。确需作业的，应当采取 外部控制、机器人作业等方式替代人工实施作业。</a:t>
            </a:r>
            <a:endParaRPr lang="zh-CN" altLang="en-U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第二十五条 在实施有限空间作业过程中，生产经营单位应当对有限空间内的危险因素 定时检测，并依据检测结果及时调整检测频率；对可能存在易燃易爆、有毒有害气体释放、 挥发的，应当连续检测。 </a:t>
            </a:r>
            <a:endParaRPr lang="zh-CN" altLang="en-US"/>
          </a:p>
          <a:p>
            <a:r>
              <a:rPr lang="zh-CN" altLang="en-US"/>
              <a:t>作业中断超过 30 分钟，作业人员再次进入有限空间进行作业前，应当重新检测，检测 合格后方可进入。</a:t>
            </a:r>
            <a:endParaRPr lang="zh-CN" altLang="en-US"/>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Autofit/>
          </a:bodyPr>
          <a:p>
            <a:r>
              <a:rPr lang="zh-CN" altLang="en-US" sz="1500"/>
              <a:t>第二十六条 作业人员在作业过程中应当佩戴安全带、设置救生绳，并根据有限空间危 险因素，采取下列防护措施： </a:t>
            </a:r>
            <a:endParaRPr lang="zh-CN" altLang="en-US" sz="1500"/>
          </a:p>
          <a:p>
            <a:r>
              <a:rPr lang="zh-CN" altLang="en-US" sz="1500"/>
              <a:t>（一）在存在中毒窒息风险有限空间内作业，应当配备符合国家标准或者行业标准的呼 吸防护用品，在排污管道、隧道、涵洞、电缆沟等因受作业环境限制不易充分通风换气有限 空间内作业，应当佩戴符合国家标准或者行业标准的隔绝式呼吸防护用品； </a:t>
            </a:r>
            <a:endParaRPr lang="zh-CN" altLang="en-US" sz="1500"/>
          </a:p>
          <a:p>
            <a:r>
              <a:rPr lang="zh-CN" altLang="en-US" sz="1500"/>
              <a:t>（二）在易燃易爆有限空间内作业，应当穿着防静电工作服和防静电工作鞋，使用防爆 </a:t>
            </a:r>
            <a:endParaRPr lang="zh-CN" altLang="en-US" sz="1500"/>
          </a:p>
          <a:p>
            <a:r>
              <a:rPr lang="zh-CN" altLang="en-US" sz="1500"/>
              <a:t>型低压灯具和防爆工具； </a:t>
            </a:r>
            <a:endParaRPr lang="zh-CN" altLang="en-US" sz="1500"/>
          </a:p>
          <a:p>
            <a:r>
              <a:rPr lang="zh-CN" altLang="en-US" sz="1500"/>
              <a:t>（三）在酸碱等腐蚀性介质有限空间内作业，应当穿戴防酸碱防护服、防护鞋、防护手 </a:t>
            </a:r>
            <a:endParaRPr lang="zh-CN" altLang="en-US" sz="1500"/>
          </a:p>
          <a:p>
            <a:r>
              <a:rPr lang="zh-CN" altLang="en-US" sz="1500"/>
              <a:t>套等防腐蚀用品； </a:t>
            </a:r>
            <a:endParaRPr lang="zh-CN" altLang="en-US" sz="1500"/>
          </a:p>
          <a:p>
            <a:r>
              <a:rPr lang="zh-CN" altLang="en-US" sz="1500"/>
              <a:t>（四）在高温或者低温有限空间内作业，应当穿戴高温或者低温防护用品，必要时采取 </a:t>
            </a:r>
            <a:endParaRPr lang="zh-CN" altLang="en-US" sz="1500"/>
          </a:p>
          <a:p>
            <a:r>
              <a:rPr lang="zh-CN" altLang="en-US" sz="1500"/>
              <a:t>隔热或者供暖等防护措施； </a:t>
            </a:r>
            <a:endParaRPr lang="zh-CN" altLang="en-US" sz="1500"/>
          </a:p>
          <a:p>
            <a:r>
              <a:rPr lang="zh-CN" altLang="en-US" sz="1500"/>
              <a:t>（五）在存在机械动能设备有限空间内作业，应当采取有效锁定或者联锁措施； </a:t>
            </a:r>
            <a:endParaRPr lang="zh-CN" altLang="en-US" sz="1500"/>
          </a:p>
          <a:p>
            <a:r>
              <a:rPr lang="zh-CN" altLang="en-US" sz="1500"/>
              <a:t>（六）在存在垂直区域有限空间内作业，应当设置救援三脚架。 </a:t>
            </a:r>
            <a:endParaRPr lang="zh-CN" altLang="en-US" sz="150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fontScale="70000"/>
          </a:bodyPr>
          <a:p>
            <a:r>
              <a:rPr lang="zh-CN" altLang="en-US"/>
              <a:t>第二十七条 有限空间作业现场负责人违章指挥、强令冒险作业，或者监护人员不在现 场、安全措施不落实，或者危险因素未消除、未得到有效控制的，作业人员有权拒绝作业， 并及时报告。 </a:t>
            </a:r>
            <a:endParaRPr lang="zh-CN" altLang="en-US"/>
          </a:p>
          <a:p>
            <a:r>
              <a:rPr lang="zh-CN" altLang="en-US"/>
              <a:t>第二十八条 实施有限空间作业过程中出现作业人员身体不适、有毒有害气体浓度超过 限值等不适宜继续作业的情形时，作业人员有权立即撤离并向现场负责人报告。作业现场负 责人应当决定立即停止作业，迅速撤离人员。 </a:t>
            </a:r>
            <a:endParaRPr lang="zh-CN" altLang="en-US"/>
          </a:p>
          <a:p>
            <a:r>
              <a:rPr lang="zh-CN" altLang="en-US"/>
              <a:t>有限空间作业发生事故后，有关人员应当立即按规定报告，现场负责人应当按照应急救 援预案或者现场处置方案立即组织救援。 </a:t>
            </a:r>
            <a:endParaRPr lang="zh-CN" altLang="en-US"/>
          </a:p>
          <a:p>
            <a:r>
              <a:rPr lang="zh-CN" altLang="en-US"/>
              <a:t>救援人员应当做好自身防护，配备必要的呼吸防护用品、救援器材，禁止盲目施救，导 致事故扩大。 </a:t>
            </a:r>
            <a:endParaRPr lang="zh-CN" altLang="en-US"/>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endParaRPr lang="zh-CN" altLang="en-US"/>
          </a:p>
        </p:txBody>
      </p:sp>
      <p:sp>
        <p:nvSpPr>
          <p:cNvPr id="3" name="内容占位符 2"/>
          <p:cNvSpPr>
            <a:spLocks noGrp="1"/>
          </p:cNvSpPr>
          <p:nvPr>
            <p:ph idx="1"/>
          </p:nvPr>
        </p:nvSpPr>
        <p:spPr/>
        <p:txBody>
          <a:bodyPr>
            <a:normAutofit/>
          </a:bodyPr>
          <a:p>
            <a:r>
              <a:rPr lang="zh-CN" altLang="en-US"/>
              <a:t>第二十九条 有限空间作业结束后，作业人员应当对作业现场进行清理，现场负责人、 </a:t>
            </a:r>
            <a:endParaRPr lang="zh-CN" altLang="en-US"/>
          </a:p>
          <a:p>
            <a:r>
              <a:rPr lang="zh-CN" altLang="en-US"/>
              <a:t>监护人员应当清点作业人员、设备设施、作业器具，确认无误后方可撤离作业现场。 </a:t>
            </a:r>
            <a:endParaRPr lang="zh-CN" altLang="en-US"/>
          </a:p>
          <a:p>
            <a:pPr marL="0" indent="0">
              <a:buNone/>
            </a:pPr>
            <a:endParaRPr lang="zh-CN" altLang="en-US"/>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pPr algn="ctr"/>
            <a:r>
              <a:rPr lang="zh-CN" altLang="en-US" sz="6600">
                <a:solidFill>
                  <a:srgbClr val="FF0000"/>
                </a:solidFill>
              </a:rPr>
              <a:t>谢谢大家</a:t>
            </a:r>
            <a:endParaRPr lang="zh-CN" altLang="en-US" sz="6600">
              <a:solidFill>
                <a:srgbClr val="FF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a:t>
            </a:r>
            <a:r>
              <a:rPr lang="en-US" altLang="zh-CN" dirty="0"/>
              <a:t>4</a:t>
            </a:r>
            <a:r>
              <a:rPr lang="zh-CN" altLang="en-US" dirty="0"/>
              <a:t>）通风不良，易造成有毒有害、易燃易爆物质积聚或氧含量不足。</a:t>
            </a:r>
            <a:endParaRPr lang="zh-CN" altLang="en-US" dirty="0"/>
          </a:p>
          <a:p>
            <a:r>
              <a:rPr lang="zh-CN" altLang="en-US" dirty="0"/>
              <a:t>有限空间因 封闭或部分封闭、进出口受限且未按固定工作场所设计，内部通风不良，容易造成有毒 、有害、易燃易爆物质积聚或氧含量不足，产生中毒、燃爆和缺氧风险。</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en-US" altLang="zh-CN" dirty="0"/>
              <a:t>1.1.2 </a:t>
            </a:r>
            <a:r>
              <a:rPr lang="zh-CN" altLang="en-US" dirty="0"/>
              <a:t>有限空间的</a:t>
            </a:r>
            <a:r>
              <a:rPr lang="zh-CN" altLang="en-US" dirty="0" smtClean="0"/>
              <a:t>分类</a:t>
            </a:r>
            <a:endParaRPr lang="en-US" altLang="zh-CN" dirty="0" smtClean="0"/>
          </a:p>
          <a:p>
            <a:r>
              <a:rPr lang="zh-CN" altLang="en-US" dirty="0"/>
              <a:t>有限空间分为地下有限空间、地上有限空间和密闭设备 </a:t>
            </a:r>
            <a:r>
              <a:rPr lang="en-US" altLang="zh-CN" dirty="0"/>
              <a:t>3 </a:t>
            </a:r>
            <a:r>
              <a:rPr lang="zh-CN" altLang="en-US" dirty="0"/>
              <a:t>类。 </a:t>
            </a:r>
            <a:endParaRPr lang="zh-CN" altLang="en-US" dirty="0" smtClean="0"/>
          </a:p>
          <a:p>
            <a:r>
              <a:rPr lang="zh-CN" altLang="en-US" dirty="0"/>
              <a:t>（</a:t>
            </a:r>
            <a:r>
              <a:rPr lang="en-US" altLang="zh-CN" dirty="0"/>
              <a:t>1</a:t>
            </a:r>
            <a:r>
              <a:rPr lang="zh-CN" altLang="en-US" dirty="0"/>
              <a:t>）地下有限空间，如地下室、地下仓库、地下管沟、暗沟、隧道、 涵洞、地坑、废井、地窖、检查井室、化粪池、污水处理池等。</a:t>
            </a:r>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idx="1"/>
          </p:nvPr>
        </p:nvSpPr>
        <p:spPr/>
        <p:txBody>
          <a:bodyPr/>
          <a:lstStyle/>
          <a:p>
            <a:r>
              <a:rPr lang="zh-CN" altLang="en-US" dirty="0"/>
              <a:t>（</a:t>
            </a:r>
            <a:r>
              <a:rPr lang="en-US" altLang="zh-CN" dirty="0"/>
              <a:t>2</a:t>
            </a:r>
            <a:r>
              <a:rPr lang="zh-CN" altLang="en-US" dirty="0"/>
              <a:t>）地上有限空间，如料仓等</a:t>
            </a:r>
            <a:r>
              <a:rPr lang="zh-CN" altLang="en-US" dirty="0" smtClean="0"/>
              <a:t>，</a:t>
            </a:r>
            <a:endParaRPr lang="en-US" altLang="zh-CN" dirty="0" smtClean="0"/>
          </a:p>
          <a:p>
            <a:r>
              <a:rPr lang="zh-CN" altLang="en-US" dirty="0"/>
              <a:t>（</a:t>
            </a:r>
            <a:r>
              <a:rPr lang="en-US" altLang="zh-CN" dirty="0"/>
              <a:t>3</a:t>
            </a:r>
            <a:r>
              <a:rPr lang="zh-CN" altLang="en-US" dirty="0"/>
              <a:t>）密闭设备，如贮（槽）罐、车载槽罐、炉膛、 烟道、管道及锅炉等，</a:t>
            </a:r>
            <a:endParaRPr lang="zh-CN" altLang="en-US" dirty="0"/>
          </a:p>
        </p:txBody>
      </p:sp>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10425</Words>
  <Application>WPS 演示</Application>
  <PresentationFormat>全屏显示(4:3)</PresentationFormat>
  <Paragraphs>321</Paragraphs>
  <Slides>66</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66</vt:i4>
      </vt:variant>
    </vt:vector>
  </HeadingPairs>
  <TitlesOfParts>
    <vt:vector size="73" baseType="lpstr">
      <vt:lpstr>Arial</vt:lpstr>
      <vt:lpstr>宋体</vt:lpstr>
      <vt:lpstr>Wingdings</vt:lpstr>
      <vt:lpstr>Calibri</vt:lpstr>
      <vt:lpstr>微软雅黑</vt:lpstr>
      <vt:lpstr>Arial Unicode MS</vt:lpstr>
      <vt:lpstr>Office 主题</vt:lpstr>
      <vt:lpstr>有限空间作业安全基础知识</vt:lpstr>
      <vt:lpstr>目录</vt:lpstr>
      <vt:lpstr>1 有限空间作业安全基础知识</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2 有限空间作业主要安全风险</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3 有限空间作业安全防护设备设施</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4 有限空间作业安全风险防控 与事故隐患排查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5 有限空间作业事故应急救援</vt:lpstr>
      <vt:lpstr>PowerPoint 演示文稿</vt:lpstr>
      <vt:lpstr>PowerPoint 演示文稿</vt:lpstr>
      <vt:lpstr>PowerPoint 演示文稿</vt:lpstr>
      <vt:lpstr>PowerPoint 演示文稿</vt:lpstr>
      <vt:lpstr>河北省有限空间作业安全管理规定</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有限空间相关知识</dc:title>
  <dc:creator>Microsoft</dc:creator>
  <cp:lastModifiedBy>Administrator</cp:lastModifiedBy>
  <cp:revision>21</cp:revision>
  <dcterms:created xsi:type="dcterms:W3CDTF">2021-06-07T03:44:00Z</dcterms:created>
  <dcterms:modified xsi:type="dcterms:W3CDTF">2021-07-09T03:50:24Z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9B0CBC56CA68403E89251E97E7476BA2</vt:lpwstr>
  </property>
  <property fmtid="{D5CDD505-2E9C-101B-9397-08002B2CF9AE}" pid="3" name="KSOProductBuildVer">
    <vt:lpwstr>2052-11.1.0.10640</vt:lpwstr>
  </property>
</Properties>
</file>