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24" r:id="rId3"/>
    <p:sldId id="257" r:id="rId4"/>
    <p:sldId id="259" r:id="rId5"/>
    <p:sldId id="290" r:id="rId6"/>
    <p:sldId id="258" r:id="rId7"/>
    <p:sldId id="291" r:id="rId8"/>
    <p:sldId id="292" r:id="rId9"/>
    <p:sldId id="293" r:id="rId10"/>
    <p:sldId id="294" r:id="rId11"/>
    <p:sldId id="295" r:id="rId12"/>
    <p:sldId id="296" r:id="rId13"/>
    <p:sldId id="298" r:id="rId14"/>
    <p:sldId id="260" r:id="rId15"/>
    <p:sldId id="261" r:id="rId16"/>
    <p:sldId id="262" r:id="rId17"/>
    <p:sldId id="263" r:id="rId18"/>
    <p:sldId id="264" r:id="rId19"/>
    <p:sldId id="265" r:id="rId20"/>
    <p:sldId id="266" r:id="rId21"/>
    <p:sldId id="267" r:id="rId22"/>
    <p:sldId id="268" r:id="rId23"/>
    <p:sldId id="269" r:id="rId24"/>
    <p:sldId id="270" r:id="rId25"/>
    <p:sldId id="271" r:id="rId26"/>
    <p:sldId id="272" r:id="rId27"/>
    <p:sldId id="273" r:id="rId28"/>
    <p:sldId id="274" r:id="rId29"/>
    <p:sldId id="299" r:id="rId30"/>
    <p:sldId id="300" r:id="rId31"/>
    <p:sldId id="301" r:id="rId32"/>
    <p:sldId id="302" r:id="rId33"/>
    <p:sldId id="303" r:id="rId34"/>
    <p:sldId id="304" r:id="rId35"/>
    <p:sldId id="305" r:id="rId36"/>
    <p:sldId id="306" r:id="rId37"/>
    <p:sldId id="307" r:id="rId38"/>
    <p:sldId id="325" r:id="rId39"/>
    <p:sldId id="326" r:id="rId40"/>
    <p:sldId id="327" r:id="rId41"/>
    <p:sldId id="328" r:id="rId42"/>
    <p:sldId id="329" r:id="rId43"/>
    <p:sldId id="330" r:id="rId44"/>
    <p:sldId id="331" r:id="rId45"/>
    <p:sldId id="332" r:id="rId46"/>
    <p:sldId id="333" r:id="rId47"/>
    <p:sldId id="334" r:id="rId48"/>
    <p:sldId id="335" r:id="rId49"/>
    <p:sldId id="336" r:id="rId50"/>
    <p:sldId id="337" r:id="rId51"/>
    <p:sldId id="338" r:id="rId52"/>
    <p:sldId id="339" r:id="rId53"/>
    <p:sldId id="340" r:id="rId54"/>
    <p:sldId id="341" r:id="rId55"/>
    <p:sldId id="342" r:id="rId56"/>
    <p:sldId id="343" r:id="rId57"/>
    <p:sldId id="344" r:id="rId58"/>
    <p:sldId id="345" r:id="rId59"/>
    <p:sldId id="308" r:id="rId60"/>
    <p:sldId id="309" r:id="rId61"/>
    <p:sldId id="310" r:id="rId62"/>
    <p:sldId id="311" r:id="rId63"/>
    <p:sldId id="312" r:id="rId64"/>
    <p:sldId id="313" r:id="rId65"/>
    <p:sldId id="314" r:id="rId66"/>
    <p:sldId id="315" r:id="rId67"/>
    <p:sldId id="316" r:id="rId68"/>
    <p:sldId id="317" r:id="rId69"/>
    <p:sldId id="318" r:id="rId70"/>
    <p:sldId id="319" r:id="rId71"/>
    <p:sldId id="320" r:id="rId72"/>
    <p:sldId id="321" r:id="rId73"/>
    <p:sldId id="322" r:id="rId74"/>
    <p:sldId id="323" r:id="rId75"/>
    <p:sldId id="275" r:id="rId76"/>
    <p:sldId id="276" r:id="rId77"/>
    <p:sldId id="277" r:id="rId78"/>
    <p:sldId id="279" r:id="rId79"/>
    <p:sldId id="278" r:id="rId80"/>
    <p:sldId id="280" r:id="rId81"/>
    <p:sldId id="281" r:id="rId82"/>
    <p:sldId id="282" r:id="rId83"/>
    <p:sldId id="283" r:id="rId84"/>
    <p:sldId id="284" r:id="rId85"/>
    <p:sldId id="285" r:id="rId86"/>
    <p:sldId id="286" r:id="rId87"/>
    <p:sldId id="287" r:id="rId88"/>
    <p:sldId id="288" r:id="rId89"/>
    <p:sldId id="289" r:id="rId9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732"/>
    <p:restoredTop sz="94629"/>
  </p:normalViewPr>
  <p:slideViewPr>
    <p:cSldViewPr snapToGrid="0" snapToObjects="1">
      <p:cViewPr varScale="1">
        <p:scale>
          <a:sx n="74" d="100"/>
          <a:sy n="74" d="100"/>
        </p:scale>
        <p:origin x="208" y="5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zh-CN" altLang="en-US"/>
              <a:t>单击此处编辑母版标题样式</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标题和题注">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B61BEF0D-F0BB-DE4B-95CE-6DB70DBA9567}" type="datetimeFigureOut">
              <a:rPr lang="en-US" dirty="0"/>
              <a:pPr/>
              <a:t>9/2/20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带标题的引述">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zh-CN" altLang="en-US"/>
              <a:t>单击此处编辑母版标题样式</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编辑母版文本样式</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B61BEF0D-F0BB-DE4B-95CE-6DB70DBA9567}" type="datetimeFigureOut">
              <a:rPr lang="en-US" dirty="0"/>
              <a:pPr/>
              <a:t>9/2/20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zh-CN" altLang="en-US"/>
              <a:t>单击此处编辑母版标题样式</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zh-CN" altLang="en-US"/>
              <a:t>编辑母版文本样式</a:t>
            </a:r>
          </a:p>
        </p:txBody>
      </p:sp>
      <p:sp>
        <p:nvSpPr>
          <p:cNvPr id="5" name="Date Placeholder 4"/>
          <p:cNvSpPr>
            <a:spLocks noGrp="1"/>
          </p:cNvSpPr>
          <p:nvPr>
            <p:ph type="dt" sz="half" idx="10"/>
          </p:nvPr>
        </p:nvSpPr>
        <p:spPr/>
        <p:txBody>
          <a:bodyPr/>
          <a:lstStyle/>
          <a:p>
            <a:fld id="{B61BEF0D-F0BB-DE4B-95CE-6DB70DBA9567}" type="datetimeFigureOut">
              <a:rPr lang="en-US" dirty="0"/>
              <a:pPr/>
              <a:t>9/2/20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片引述">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zh-CN" altLang="en-US"/>
              <a:t>单击此处编辑母版标题样式</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编辑母版文本样式</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zh-CN" altLang="en-US"/>
              <a:t>编辑母版文本样式</a:t>
            </a:r>
          </a:p>
        </p:txBody>
      </p:sp>
      <p:sp>
        <p:nvSpPr>
          <p:cNvPr id="5" name="Date Placeholder 4"/>
          <p:cNvSpPr>
            <a:spLocks noGrp="1"/>
          </p:cNvSpPr>
          <p:nvPr>
            <p:ph type="dt" sz="half" idx="10"/>
          </p:nvPr>
        </p:nvSpPr>
        <p:spPr/>
        <p:txBody>
          <a:bodyPr/>
          <a:lstStyle/>
          <a:p>
            <a:fld id="{B61BEF0D-F0BB-DE4B-95CE-6DB70DBA9567}" type="datetimeFigureOut">
              <a:rPr lang="en-US" dirty="0"/>
              <a:pPr/>
              <a:t>9/2/20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或假">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zh-CN" altLang="en-US"/>
              <a:t>单击此处编辑母版标题样式</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编辑母版文本样式</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zh-CN" altLang="en-US"/>
              <a:t>编辑母版文本样式</a:t>
            </a:r>
          </a:p>
        </p:txBody>
      </p:sp>
      <p:sp>
        <p:nvSpPr>
          <p:cNvPr id="5" name="Date Placeholder 4"/>
          <p:cNvSpPr>
            <a:spLocks noGrp="1"/>
          </p:cNvSpPr>
          <p:nvPr>
            <p:ph type="dt" sz="half" idx="10"/>
          </p:nvPr>
        </p:nvSpPr>
        <p:spPr/>
        <p:txBody>
          <a:bodyPr/>
          <a:lstStyle/>
          <a:p>
            <a:fld id="{B61BEF0D-F0BB-DE4B-95CE-6DB70DBA9567}" type="datetimeFigureOut">
              <a:rPr lang="en-US" dirty="0"/>
              <a:pPr/>
              <a:t>9/2/20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本">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ncho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竖排标题和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zh-CN" altLang="en-US"/>
              <a:t>单击此处编辑母版标题样式</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B61BEF0D-F0BB-DE4B-95CE-6DB70DBA9567}" type="datetimeFigureOut">
              <a:rPr lang="en-US" dirty="0"/>
              <a:pPr/>
              <a:t>9/2/20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项内容">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zh-CN" altLang="en-US"/>
              <a:t>单击此处编辑母版标题样式</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5" name="Date Placeholder 4"/>
          <p:cNvSpPr>
            <a:spLocks noGrp="1"/>
          </p:cNvSpPr>
          <p:nvPr>
            <p:ph type="dt" sz="half" idx="10"/>
          </p:nvPr>
        </p:nvSpPr>
        <p:spPr/>
        <p:txBody>
          <a:bodyPr/>
          <a:lstStyle/>
          <a:p>
            <a:fld id="{B61BEF0D-F0BB-DE4B-95CE-6DB70DBA9567}" type="datetimeFigureOut">
              <a:rPr lang="en-US" dirty="0"/>
              <a:pPr/>
              <a:t>9/2/20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5" name="Date Placeholder 4"/>
          <p:cNvSpPr>
            <a:spLocks noGrp="1"/>
          </p:cNvSpPr>
          <p:nvPr>
            <p:ph type="dt" sz="half" idx="10"/>
          </p:nvPr>
        </p:nvSpPr>
        <p:spPr/>
        <p:txBody>
          <a:bodyPr/>
          <a:lstStyle/>
          <a:p>
            <a:fld id="{B61BEF0D-F0BB-DE4B-95CE-6DB70DBA9567}" type="datetimeFigureOut">
              <a:rPr lang="en-US" dirty="0"/>
              <a:pPr/>
              <a:t>9/2/20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9/2/20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98AAE72-58FF-044F-A2AF-ECCDE9763448}"/>
              </a:ext>
            </a:extLst>
          </p:cNvPr>
          <p:cNvSpPr>
            <a:spLocks noGrp="1"/>
          </p:cNvSpPr>
          <p:nvPr>
            <p:ph type="ctrTitle"/>
          </p:nvPr>
        </p:nvSpPr>
        <p:spPr>
          <a:xfrm>
            <a:off x="2589212" y="1272396"/>
            <a:ext cx="8915399" cy="2262781"/>
          </a:xfrm>
        </p:spPr>
        <p:txBody>
          <a:bodyPr/>
          <a:lstStyle/>
          <a:p>
            <a:pPr algn="ctr"/>
            <a:r>
              <a:rPr kumimoji="1" lang="zh-Hans" altLang="en-US" dirty="0"/>
              <a:t>民爆企业安全管理培训</a:t>
            </a:r>
            <a:endParaRPr kumimoji="1" lang="zh-CN" altLang="en-US" dirty="0"/>
          </a:p>
        </p:txBody>
      </p:sp>
      <p:sp>
        <p:nvSpPr>
          <p:cNvPr id="3" name="副标题 2">
            <a:extLst>
              <a:ext uri="{FF2B5EF4-FFF2-40B4-BE49-F238E27FC236}">
                <a16:creationId xmlns:a16="http://schemas.microsoft.com/office/drawing/2014/main" id="{03C1606D-B638-8242-9C5F-2BC4F3ED9C94}"/>
              </a:ext>
            </a:extLst>
          </p:cNvPr>
          <p:cNvSpPr>
            <a:spLocks noGrp="1"/>
          </p:cNvSpPr>
          <p:nvPr>
            <p:ph type="subTitle" idx="1"/>
          </p:nvPr>
        </p:nvSpPr>
        <p:spPr>
          <a:xfrm>
            <a:off x="2761741" y="4311553"/>
            <a:ext cx="8915399" cy="1744190"/>
          </a:xfrm>
        </p:spPr>
        <p:txBody>
          <a:bodyPr>
            <a:noAutofit/>
          </a:bodyPr>
          <a:lstStyle/>
          <a:p>
            <a:r>
              <a:rPr kumimoji="1" lang="zh-Hans" altLang="en-US" sz="4800" dirty="0"/>
              <a:t>      钟力林、</a:t>
            </a:r>
            <a:r>
              <a:rPr kumimoji="1" lang="en-US" altLang="zh-Hans" sz="4800" dirty="0"/>
              <a:t>18618416027</a:t>
            </a:r>
          </a:p>
          <a:p>
            <a:r>
              <a:rPr kumimoji="1" lang="zh-Hans" altLang="en-US" sz="4800" dirty="0"/>
              <a:t>                     </a:t>
            </a:r>
            <a:r>
              <a:rPr kumimoji="1" lang="en-US" altLang="zh-CN" sz="4800" dirty="0"/>
              <a:t>1</a:t>
            </a:r>
            <a:r>
              <a:rPr kumimoji="1" lang="en-US" altLang="zh-Hans" sz="4800" dirty="0"/>
              <a:t>3803275511</a:t>
            </a:r>
            <a:endParaRPr kumimoji="1" lang="zh-CN" altLang="en-US" sz="4800" dirty="0"/>
          </a:p>
        </p:txBody>
      </p:sp>
    </p:spTree>
    <p:extLst>
      <p:ext uri="{BB962C8B-B14F-4D97-AF65-F5344CB8AC3E}">
        <p14:creationId xmlns:p14="http://schemas.microsoft.com/office/powerpoint/2010/main" val="21648680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90B7DF8-DD29-6A40-ABC1-1676C483CF8C}"/>
              </a:ext>
            </a:extLst>
          </p:cNvPr>
          <p:cNvSpPr>
            <a:spLocks noGrp="1"/>
          </p:cNvSpPr>
          <p:nvPr>
            <p:ph type="title"/>
          </p:nvPr>
        </p:nvSpPr>
        <p:spPr>
          <a:xfrm>
            <a:off x="2592925" y="624110"/>
            <a:ext cx="8911687" cy="842381"/>
          </a:xfrm>
        </p:spPr>
        <p:txBody>
          <a:bodyPr>
            <a:normAutofit/>
          </a:bodyPr>
          <a:lstStyle/>
          <a:p>
            <a:r>
              <a:rPr lang="en-US" altLang="zh-Hans" b="1" dirty="0"/>
              <a:t>1</a:t>
            </a:r>
            <a:r>
              <a:rPr lang="zh-Hans" altLang="en-US" b="1" dirty="0"/>
              <a:t>、</a:t>
            </a:r>
            <a:r>
              <a:rPr lang="zh-CN" altLang="zh-CN" b="1" dirty="0"/>
              <a:t>《安全生产法》</a:t>
            </a:r>
            <a:r>
              <a:rPr lang="zh-Hans" altLang="en-US" sz="3100" b="1" dirty="0"/>
              <a:t>部分条文学习</a:t>
            </a:r>
            <a:endParaRPr kumimoji="1" lang="zh-CN" altLang="en-US" sz="3100" dirty="0"/>
          </a:p>
        </p:txBody>
      </p:sp>
      <p:sp>
        <p:nvSpPr>
          <p:cNvPr id="3" name="内容占位符 2">
            <a:extLst>
              <a:ext uri="{FF2B5EF4-FFF2-40B4-BE49-F238E27FC236}">
                <a16:creationId xmlns:a16="http://schemas.microsoft.com/office/drawing/2014/main" id="{4339220B-12B4-0648-BC89-28EE5436D4F3}"/>
              </a:ext>
            </a:extLst>
          </p:cNvPr>
          <p:cNvSpPr>
            <a:spLocks noGrp="1"/>
          </p:cNvSpPr>
          <p:nvPr>
            <p:ph idx="1"/>
          </p:nvPr>
        </p:nvSpPr>
        <p:spPr>
          <a:xfrm>
            <a:off x="2589212" y="1466491"/>
            <a:ext cx="8915400" cy="4444731"/>
          </a:xfrm>
        </p:spPr>
        <p:txBody>
          <a:bodyPr>
            <a:normAutofit/>
          </a:bodyPr>
          <a:lstStyle/>
          <a:p>
            <a:r>
              <a:rPr lang="zh-CN" altLang="zh-CN" sz="2800" b="1" dirty="0"/>
              <a:t>第二十</a:t>
            </a:r>
            <a:r>
              <a:rPr lang="zh-Hans" altLang="en-US" sz="2800" b="1" dirty="0"/>
              <a:t>四</a:t>
            </a:r>
            <a:r>
              <a:rPr lang="zh-CN" altLang="zh-CN" sz="2800" b="1" dirty="0"/>
              <a:t>条</a:t>
            </a:r>
            <a:r>
              <a:rPr lang="zh-CN" altLang="en-US" sz="2800" b="1" dirty="0"/>
              <a:t> </a:t>
            </a:r>
            <a:r>
              <a:rPr lang="zh-Hans" altLang="en-US" sz="2800" b="1" dirty="0"/>
              <a:t>生产经营单位的主要负责人和安全生产管理人员必须具备与本单位所从事的生产经营活动相应的安全生产知识和管理能力。（换人报备问题）</a:t>
            </a:r>
            <a:endParaRPr lang="en-US" altLang="zh-Hans" sz="2800" b="1" dirty="0"/>
          </a:p>
          <a:p>
            <a:r>
              <a:rPr kumimoji="1" lang="zh-Hans" altLang="en-US" sz="2800" b="1" dirty="0"/>
              <a:t>危险物品的生产、储存单位</a:t>
            </a:r>
            <a:r>
              <a:rPr kumimoji="1" lang="en-US" altLang="zh-Hans" sz="2800" b="1" dirty="0"/>
              <a:t>……</a:t>
            </a:r>
            <a:r>
              <a:rPr kumimoji="1" lang="zh-Hans" altLang="en-US" sz="2800" b="1" dirty="0"/>
              <a:t>应当有注册安全工程师从事安全生产管理工作。</a:t>
            </a:r>
            <a:r>
              <a:rPr kumimoji="1" lang="en-US" altLang="zh-Hans" sz="2800" b="1" dirty="0"/>
              <a:t>……</a:t>
            </a:r>
            <a:r>
              <a:rPr kumimoji="1" lang="zh-Hans" altLang="en-US" sz="2800" b="1" dirty="0"/>
              <a:t>注册安全工程师按专业分类管理。</a:t>
            </a:r>
            <a:endParaRPr kumimoji="1" lang="en-US" altLang="zh-Hans" sz="2800" b="1" dirty="0"/>
          </a:p>
          <a:p>
            <a:r>
              <a:rPr kumimoji="1" lang="zh-Hans" altLang="en-US" sz="2800" b="1" dirty="0"/>
              <a:t>第三十一条</a:t>
            </a:r>
            <a:r>
              <a:rPr kumimoji="1" lang="en-US" altLang="zh-Hans" sz="2800" b="1" dirty="0"/>
              <a:t>……</a:t>
            </a:r>
            <a:r>
              <a:rPr kumimoji="1" lang="zh-Hans" altLang="en-US" sz="2800" b="1" dirty="0"/>
              <a:t>用于生产、储存危险物品的建设项目竣工投入生产或者使用前，应当由建设单位负责组织对安全设施进行验收，</a:t>
            </a:r>
            <a:r>
              <a:rPr kumimoji="1" lang="en-US" altLang="zh-Hans" sz="2800" b="1" dirty="0"/>
              <a:t>……</a:t>
            </a:r>
            <a:r>
              <a:rPr kumimoji="1" lang="zh-Hans" altLang="en-US" sz="2800" b="1" dirty="0"/>
              <a:t>。（举例问题）</a:t>
            </a:r>
            <a:endParaRPr kumimoji="1" lang="zh-CN" altLang="en-US" sz="2800" dirty="0"/>
          </a:p>
        </p:txBody>
      </p:sp>
    </p:spTree>
    <p:extLst>
      <p:ext uri="{BB962C8B-B14F-4D97-AF65-F5344CB8AC3E}">
        <p14:creationId xmlns:p14="http://schemas.microsoft.com/office/powerpoint/2010/main" val="30241310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32192B3-9D30-FD4F-8273-B02BC7214723}"/>
              </a:ext>
            </a:extLst>
          </p:cNvPr>
          <p:cNvSpPr>
            <a:spLocks noGrp="1"/>
          </p:cNvSpPr>
          <p:nvPr>
            <p:ph type="title"/>
          </p:nvPr>
        </p:nvSpPr>
        <p:spPr>
          <a:xfrm>
            <a:off x="2592925" y="624110"/>
            <a:ext cx="8911687" cy="721611"/>
          </a:xfrm>
        </p:spPr>
        <p:txBody>
          <a:bodyPr>
            <a:normAutofit/>
          </a:bodyPr>
          <a:lstStyle/>
          <a:p>
            <a:r>
              <a:rPr lang="en-US" altLang="zh-Hans" b="1" dirty="0"/>
              <a:t>1</a:t>
            </a:r>
            <a:r>
              <a:rPr lang="zh-Hans" altLang="en-US" b="1" dirty="0"/>
              <a:t>、</a:t>
            </a:r>
            <a:r>
              <a:rPr lang="zh-CN" altLang="zh-CN" b="1" dirty="0"/>
              <a:t>《安全生产法》</a:t>
            </a:r>
            <a:r>
              <a:rPr lang="zh-Hans" altLang="en-US" sz="3100" b="1" dirty="0"/>
              <a:t>部分条文学习</a:t>
            </a:r>
            <a:endParaRPr kumimoji="1" lang="zh-CN" altLang="en-US" sz="3100" dirty="0"/>
          </a:p>
        </p:txBody>
      </p:sp>
      <p:sp>
        <p:nvSpPr>
          <p:cNvPr id="3" name="内容占位符 2">
            <a:extLst>
              <a:ext uri="{FF2B5EF4-FFF2-40B4-BE49-F238E27FC236}">
                <a16:creationId xmlns:a16="http://schemas.microsoft.com/office/drawing/2014/main" id="{6A09B37D-6A69-7742-8552-D49494780565}"/>
              </a:ext>
            </a:extLst>
          </p:cNvPr>
          <p:cNvSpPr>
            <a:spLocks noGrp="1"/>
          </p:cNvSpPr>
          <p:nvPr>
            <p:ph idx="1"/>
          </p:nvPr>
        </p:nvSpPr>
        <p:spPr>
          <a:xfrm>
            <a:off x="2589212" y="1570008"/>
            <a:ext cx="8915400" cy="4341214"/>
          </a:xfrm>
        </p:spPr>
        <p:txBody>
          <a:bodyPr>
            <a:normAutofit/>
          </a:bodyPr>
          <a:lstStyle/>
          <a:p>
            <a:r>
              <a:rPr lang="zh-CN" altLang="zh-CN" sz="3200" b="1" dirty="0"/>
              <a:t>第二十</a:t>
            </a:r>
            <a:r>
              <a:rPr lang="zh-Hans" altLang="en-US" sz="3200" b="1" dirty="0"/>
              <a:t>五</a:t>
            </a:r>
            <a:r>
              <a:rPr lang="zh-CN" altLang="zh-CN" sz="3200" b="1" dirty="0"/>
              <a:t>条</a:t>
            </a:r>
            <a:r>
              <a:rPr lang="en-US" altLang="zh-Hans" sz="3200" b="1" dirty="0"/>
              <a:t>……</a:t>
            </a:r>
            <a:r>
              <a:rPr lang="zh-Hans" altLang="en-US" sz="3200" b="1" dirty="0"/>
              <a:t>生产经营单位不得使用应当淘汰的危及生产安全的工艺、设备。</a:t>
            </a:r>
            <a:r>
              <a:rPr kumimoji="1" lang="zh-Hans" altLang="en-US" sz="3200" dirty="0"/>
              <a:t>（设备分类与期限问题）</a:t>
            </a:r>
            <a:endParaRPr kumimoji="1" lang="en-US" altLang="zh-Hans" sz="3200" dirty="0"/>
          </a:p>
          <a:p>
            <a:r>
              <a:rPr lang="zh-Hans" altLang="en-US" sz="3200" b="1" dirty="0"/>
              <a:t>第三十七条生产经营单位对重大危险源应当登记建档，进行定期监测、评估、监控，并制定应急预案，告知从业人员和相关人员在紧急情况下应当采取的应急措施。</a:t>
            </a:r>
            <a:r>
              <a:rPr kumimoji="1" lang="zh-Hans" altLang="en-US" sz="3200" dirty="0"/>
              <a:t>（如事故爆炸影响范围等）</a:t>
            </a:r>
            <a:endParaRPr kumimoji="1" lang="zh-CN" altLang="en-US" sz="3200" dirty="0"/>
          </a:p>
        </p:txBody>
      </p:sp>
    </p:spTree>
    <p:extLst>
      <p:ext uri="{BB962C8B-B14F-4D97-AF65-F5344CB8AC3E}">
        <p14:creationId xmlns:p14="http://schemas.microsoft.com/office/powerpoint/2010/main" val="30283627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E44D4BD-6182-8542-8B80-2CBBBC5C0107}"/>
              </a:ext>
            </a:extLst>
          </p:cNvPr>
          <p:cNvSpPr>
            <a:spLocks noGrp="1"/>
          </p:cNvSpPr>
          <p:nvPr>
            <p:ph type="title"/>
          </p:nvPr>
        </p:nvSpPr>
        <p:spPr>
          <a:xfrm>
            <a:off x="2592925" y="624110"/>
            <a:ext cx="8911687" cy="738864"/>
          </a:xfrm>
        </p:spPr>
        <p:txBody>
          <a:bodyPr>
            <a:normAutofit/>
          </a:bodyPr>
          <a:lstStyle/>
          <a:p>
            <a:r>
              <a:rPr lang="en-US" altLang="zh-Hans" b="1" dirty="0"/>
              <a:t>1</a:t>
            </a:r>
            <a:r>
              <a:rPr lang="zh-Hans" altLang="en-US" b="1" dirty="0"/>
              <a:t>、</a:t>
            </a:r>
            <a:r>
              <a:rPr lang="zh-CN" altLang="zh-CN" b="1" dirty="0"/>
              <a:t>《安全生产法》</a:t>
            </a:r>
            <a:r>
              <a:rPr lang="zh-Hans" altLang="en-US" sz="3100" b="1" dirty="0"/>
              <a:t>部分条文学习</a:t>
            </a:r>
            <a:endParaRPr kumimoji="1" lang="zh-CN" altLang="en-US" sz="3100" dirty="0"/>
          </a:p>
        </p:txBody>
      </p:sp>
      <p:sp>
        <p:nvSpPr>
          <p:cNvPr id="3" name="内容占位符 2">
            <a:extLst>
              <a:ext uri="{FF2B5EF4-FFF2-40B4-BE49-F238E27FC236}">
                <a16:creationId xmlns:a16="http://schemas.microsoft.com/office/drawing/2014/main" id="{90A3D679-B308-4141-8A08-AB63CBA5C8AF}"/>
              </a:ext>
            </a:extLst>
          </p:cNvPr>
          <p:cNvSpPr>
            <a:spLocks noGrp="1"/>
          </p:cNvSpPr>
          <p:nvPr>
            <p:ph idx="1"/>
          </p:nvPr>
        </p:nvSpPr>
        <p:spPr>
          <a:xfrm>
            <a:off x="2589212" y="1362974"/>
            <a:ext cx="8915400" cy="4548248"/>
          </a:xfrm>
        </p:spPr>
        <p:txBody>
          <a:bodyPr>
            <a:normAutofit fontScale="92500"/>
          </a:bodyPr>
          <a:lstStyle/>
          <a:p>
            <a:r>
              <a:rPr lang="zh-Hans" altLang="en-US" sz="3200" b="1" dirty="0"/>
              <a:t>第三十七条生产经营单位应当建立健全生产安全事故隐患排查治理制度，采取技术、管理措施，及时发现并消除事故隐患。事故隐患排查治理情况应当如实记录，并向从业人员通报。</a:t>
            </a:r>
            <a:endParaRPr lang="en-US" altLang="zh-Hans" sz="3200" b="1" dirty="0"/>
          </a:p>
          <a:p>
            <a:r>
              <a:rPr lang="zh-Hans" altLang="en-US" sz="3200" b="1" dirty="0"/>
              <a:t>第五十三条生产经营单位发生生产安全事故后，应当及时采取措施救治有关人员。因生产安全事故受到损害的从业人员，除依法享有工伤保险和</a:t>
            </a:r>
            <a:r>
              <a:rPr lang="zh-Hans" altLang="en-US" sz="3200" b="1" dirty="0">
                <a:solidFill>
                  <a:srgbClr val="FF0000"/>
                </a:solidFill>
              </a:rPr>
              <a:t>安全生产责任保险</a:t>
            </a:r>
            <a:r>
              <a:rPr lang="zh-Hans" altLang="en-US" sz="3200" b="1" dirty="0"/>
              <a:t>外，依照有关</a:t>
            </a:r>
            <a:r>
              <a:rPr lang="zh-Hans" altLang="en-US" sz="3200" b="1" dirty="0">
                <a:solidFill>
                  <a:srgbClr val="FF0000"/>
                </a:solidFill>
              </a:rPr>
              <a:t>民事法律</a:t>
            </a:r>
            <a:r>
              <a:rPr lang="zh-Hans" altLang="en-US" sz="3200" b="1" dirty="0"/>
              <a:t>尚有获得赔偿的权利的，有权向本单位提出赔偿要求。</a:t>
            </a:r>
            <a:endParaRPr kumimoji="1" lang="zh-CN" altLang="en-US" sz="3200" dirty="0"/>
          </a:p>
        </p:txBody>
      </p:sp>
    </p:spTree>
    <p:extLst>
      <p:ext uri="{BB962C8B-B14F-4D97-AF65-F5344CB8AC3E}">
        <p14:creationId xmlns:p14="http://schemas.microsoft.com/office/powerpoint/2010/main" val="36077145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6F5C4EB-5D77-FC4D-A839-7FE919DA7EB6}"/>
              </a:ext>
            </a:extLst>
          </p:cNvPr>
          <p:cNvSpPr>
            <a:spLocks noGrp="1"/>
          </p:cNvSpPr>
          <p:nvPr>
            <p:ph type="title"/>
          </p:nvPr>
        </p:nvSpPr>
        <p:spPr>
          <a:xfrm>
            <a:off x="2592925" y="624110"/>
            <a:ext cx="8911687" cy="773369"/>
          </a:xfrm>
        </p:spPr>
        <p:txBody>
          <a:bodyPr>
            <a:normAutofit/>
          </a:bodyPr>
          <a:lstStyle/>
          <a:p>
            <a:r>
              <a:rPr lang="en-US" altLang="zh-Hans" b="1" dirty="0"/>
              <a:t>1</a:t>
            </a:r>
            <a:r>
              <a:rPr lang="zh-Hans" altLang="en-US" b="1" dirty="0"/>
              <a:t>、</a:t>
            </a:r>
            <a:r>
              <a:rPr lang="zh-CN" altLang="zh-CN" b="1" dirty="0"/>
              <a:t>《安全生产法》</a:t>
            </a:r>
            <a:r>
              <a:rPr lang="zh-Hans" altLang="en-US" sz="3100" b="1" dirty="0"/>
              <a:t>部分条文学习</a:t>
            </a:r>
            <a:endParaRPr kumimoji="1" lang="zh-CN" altLang="en-US" sz="3100" dirty="0"/>
          </a:p>
        </p:txBody>
      </p:sp>
      <p:sp>
        <p:nvSpPr>
          <p:cNvPr id="3" name="内容占位符 2">
            <a:extLst>
              <a:ext uri="{FF2B5EF4-FFF2-40B4-BE49-F238E27FC236}">
                <a16:creationId xmlns:a16="http://schemas.microsoft.com/office/drawing/2014/main" id="{2A135F6E-8192-884C-8DED-F4F9938FF662}"/>
              </a:ext>
            </a:extLst>
          </p:cNvPr>
          <p:cNvSpPr>
            <a:spLocks noGrp="1"/>
          </p:cNvSpPr>
          <p:nvPr>
            <p:ph idx="1"/>
          </p:nvPr>
        </p:nvSpPr>
        <p:spPr>
          <a:xfrm>
            <a:off x="2589212" y="1397479"/>
            <a:ext cx="8915400" cy="4513743"/>
          </a:xfrm>
        </p:spPr>
        <p:txBody>
          <a:bodyPr>
            <a:noAutofit/>
          </a:bodyPr>
          <a:lstStyle/>
          <a:p>
            <a:r>
              <a:rPr lang="zh-Hans" altLang="en-US" sz="2800" b="1" dirty="0"/>
              <a:t>第六十九条承担安全评价、认证、检测、检验的机构应当具备国家规定的资质条件，制定和实施服务公开制度，并对其作出的安全评价、认证、检测、检验的结果负责。</a:t>
            </a:r>
            <a:r>
              <a:rPr lang="zh-Hans" altLang="en-US" sz="2800" dirty="0"/>
              <a:t>（对结果的核对核准问题）</a:t>
            </a:r>
            <a:endParaRPr lang="en-US" altLang="zh-Hans" sz="2800" dirty="0"/>
          </a:p>
          <a:p>
            <a:r>
              <a:rPr lang="zh-Hans" altLang="en-US" sz="2800" b="1" dirty="0"/>
              <a:t>第七十八条</a:t>
            </a:r>
            <a:r>
              <a:rPr lang="en-US" altLang="zh-Hans" sz="2800" b="1" dirty="0"/>
              <a:t>……</a:t>
            </a:r>
            <a:r>
              <a:rPr lang="zh-Hans" altLang="en-US" sz="2800" b="1" dirty="0"/>
              <a:t>危险物品的生产、经营、储存、运输单位</a:t>
            </a:r>
            <a:r>
              <a:rPr lang="en-US" altLang="zh-Hans" sz="2800" b="1" dirty="0"/>
              <a:t>……</a:t>
            </a:r>
            <a:r>
              <a:rPr lang="zh-Hans" altLang="en-US" sz="2800" b="1" dirty="0"/>
              <a:t>应当制定本单位生产安全应急救援预案，与所在地县级以上地方人民政府组织制定的生产安全事故应急救援预案相衔接，并定期组织演练。</a:t>
            </a:r>
            <a:r>
              <a:rPr lang="zh-Hans" altLang="en-US" sz="2800" dirty="0"/>
              <a:t>（衔接与演练）</a:t>
            </a:r>
            <a:endParaRPr kumimoji="1" lang="zh-CN" altLang="en-US" sz="2800" dirty="0"/>
          </a:p>
        </p:txBody>
      </p:sp>
    </p:spTree>
    <p:extLst>
      <p:ext uri="{BB962C8B-B14F-4D97-AF65-F5344CB8AC3E}">
        <p14:creationId xmlns:p14="http://schemas.microsoft.com/office/powerpoint/2010/main" val="34828144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93FF748-BCF1-9349-9DFF-93B0838A1C25}"/>
              </a:ext>
            </a:extLst>
          </p:cNvPr>
          <p:cNvSpPr>
            <a:spLocks noGrp="1"/>
          </p:cNvSpPr>
          <p:nvPr>
            <p:ph type="title"/>
          </p:nvPr>
        </p:nvSpPr>
        <p:spPr/>
        <p:txBody>
          <a:bodyPr/>
          <a:lstStyle/>
          <a:p>
            <a:r>
              <a:rPr lang="en-US" altLang="zh-CN" b="1" dirty="0"/>
              <a:t>2</a:t>
            </a:r>
            <a:r>
              <a:rPr lang="zh-Hans" altLang="en-US" b="1" dirty="0"/>
              <a:t>、</a:t>
            </a:r>
            <a:r>
              <a:rPr lang="zh-CN" altLang="zh-CN" b="1" dirty="0"/>
              <a:t>《生产安全事故应急条例》</a:t>
            </a:r>
            <a:r>
              <a:rPr lang="zh-CN" altLang="en-US" sz="2800" b="1" dirty="0"/>
              <a:t>（</a:t>
            </a:r>
            <a:r>
              <a:rPr lang="zh-Hans" altLang="en-US" sz="2800" b="1" dirty="0"/>
              <a:t>部分）</a:t>
            </a:r>
            <a:br>
              <a:rPr lang="en-US" altLang="zh-CN" sz="2800" b="1" dirty="0"/>
            </a:br>
            <a:r>
              <a:rPr lang="zh-CN" altLang="zh-CN" sz="2800" b="1" dirty="0"/>
              <a:t>（国令第</a:t>
            </a:r>
            <a:r>
              <a:rPr lang="en-US" altLang="zh-CN" sz="2800" b="1" dirty="0"/>
              <a:t>708</a:t>
            </a:r>
            <a:r>
              <a:rPr lang="zh-CN" altLang="zh-CN" sz="2800" b="1" dirty="0"/>
              <a:t>号）</a:t>
            </a:r>
            <a:r>
              <a:rPr lang="en-US" altLang="zh-CN" sz="2800" b="1" dirty="0"/>
              <a:t>2019</a:t>
            </a:r>
            <a:r>
              <a:rPr lang="zh-CN" altLang="zh-CN" sz="2800" b="1" dirty="0"/>
              <a:t>年</a:t>
            </a:r>
            <a:r>
              <a:rPr lang="en-US" altLang="zh-CN" sz="2800" b="1" dirty="0"/>
              <a:t>2</a:t>
            </a:r>
            <a:r>
              <a:rPr lang="zh-CN" altLang="zh-CN" sz="2800" b="1" dirty="0"/>
              <a:t>月</a:t>
            </a:r>
            <a:r>
              <a:rPr lang="en-US" altLang="zh-CN" sz="2800" b="1" dirty="0"/>
              <a:t>17</a:t>
            </a:r>
            <a:r>
              <a:rPr lang="zh-CN" altLang="zh-CN" sz="2800" b="1" dirty="0"/>
              <a:t>日 </a:t>
            </a:r>
            <a:endParaRPr kumimoji="1" lang="zh-CN" altLang="en-US" sz="2800" b="1" dirty="0"/>
          </a:p>
        </p:txBody>
      </p:sp>
      <p:sp>
        <p:nvSpPr>
          <p:cNvPr id="3" name="内容占位符 2">
            <a:extLst>
              <a:ext uri="{FF2B5EF4-FFF2-40B4-BE49-F238E27FC236}">
                <a16:creationId xmlns:a16="http://schemas.microsoft.com/office/drawing/2014/main" id="{6F3B17C6-3EF2-654A-AE9A-DB6A0501D03C}"/>
              </a:ext>
            </a:extLst>
          </p:cNvPr>
          <p:cNvSpPr>
            <a:spLocks noGrp="1"/>
          </p:cNvSpPr>
          <p:nvPr>
            <p:ph idx="1"/>
          </p:nvPr>
        </p:nvSpPr>
        <p:spPr/>
        <p:txBody>
          <a:bodyPr>
            <a:noAutofit/>
          </a:bodyPr>
          <a:lstStyle/>
          <a:p>
            <a:r>
              <a:rPr lang="zh-CN" altLang="zh-CN" sz="3200" b="1" dirty="0"/>
              <a:t>第六条 生产安全事故应急救援预案应符合有关法律、法规、规章和标准的规定，具有科学性、针对性和可操作性，明确规定应急组织体系、职责分工以及应急救援程序和措施。有下列情形之一的，生产安全事故应急救援预案制定单位应当及时修订相关预案： </a:t>
            </a:r>
            <a:endParaRPr kumimoji="1" lang="zh-CN" altLang="en-US" sz="3200" b="1" dirty="0"/>
          </a:p>
        </p:txBody>
      </p:sp>
    </p:spTree>
    <p:extLst>
      <p:ext uri="{BB962C8B-B14F-4D97-AF65-F5344CB8AC3E}">
        <p14:creationId xmlns:p14="http://schemas.microsoft.com/office/powerpoint/2010/main" val="676315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DE8A87E-09F5-094C-9DDF-C9DEEE779AF7}"/>
              </a:ext>
            </a:extLst>
          </p:cNvPr>
          <p:cNvSpPr>
            <a:spLocks noGrp="1"/>
          </p:cNvSpPr>
          <p:nvPr>
            <p:ph type="title"/>
          </p:nvPr>
        </p:nvSpPr>
        <p:spPr>
          <a:xfrm>
            <a:off x="2592925" y="624110"/>
            <a:ext cx="8911687" cy="876886"/>
          </a:xfrm>
        </p:spPr>
        <p:txBody>
          <a:bodyPr>
            <a:normAutofit fontScale="90000"/>
          </a:bodyPr>
          <a:lstStyle/>
          <a:p>
            <a:r>
              <a:rPr lang="en-US" altLang="zh-CN" b="1" dirty="0"/>
              <a:t>2</a:t>
            </a:r>
            <a:r>
              <a:rPr lang="zh-Hans" altLang="en-US" b="1" dirty="0"/>
              <a:t>、</a:t>
            </a:r>
            <a:r>
              <a:rPr lang="zh-CN" altLang="zh-CN" b="1" dirty="0"/>
              <a:t>《生产安全事故应急条例》</a:t>
            </a:r>
            <a:r>
              <a:rPr lang="zh-CN" altLang="en-US" sz="3100" b="1" dirty="0"/>
              <a:t>（</a:t>
            </a:r>
            <a:r>
              <a:rPr lang="zh-Hans" altLang="en-US" sz="3100" b="1" dirty="0"/>
              <a:t>部分）</a:t>
            </a:r>
            <a:br>
              <a:rPr lang="en-US" altLang="zh-CN" sz="3100" b="1" dirty="0"/>
            </a:br>
            <a:endParaRPr kumimoji="1" lang="zh-CN" altLang="en-US" sz="3100" dirty="0"/>
          </a:p>
        </p:txBody>
      </p:sp>
      <p:sp>
        <p:nvSpPr>
          <p:cNvPr id="3" name="内容占位符 2">
            <a:extLst>
              <a:ext uri="{FF2B5EF4-FFF2-40B4-BE49-F238E27FC236}">
                <a16:creationId xmlns:a16="http://schemas.microsoft.com/office/drawing/2014/main" id="{F36AC32C-EFFE-754D-861E-EB86F155ADCF}"/>
              </a:ext>
            </a:extLst>
          </p:cNvPr>
          <p:cNvSpPr>
            <a:spLocks noGrp="1"/>
          </p:cNvSpPr>
          <p:nvPr>
            <p:ph idx="1"/>
          </p:nvPr>
        </p:nvSpPr>
        <p:spPr>
          <a:xfrm>
            <a:off x="2589212" y="1380226"/>
            <a:ext cx="8915400" cy="4530996"/>
          </a:xfrm>
        </p:spPr>
        <p:txBody>
          <a:bodyPr>
            <a:normAutofit/>
          </a:bodyPr>
          <a:lstStyle/>
          <a:p>
            <a:r>
              <a:rPr lang="zh-CN" altLang="zh-CN" sz="2800" b="1" dirty="0"/>
              <a:t>（一）制定预案所依据的法律、法规、规章、标准发生重大变化；</a:t>
            </a:r>
          </a:p>
          <a:p>
            <a:r>
              <a:rPr lang="zh-CN" altLang="zh-CN" sz="2800" b="1" dirty="0"/>
              <a:t>（二）应急指挥机构及其职责发生调整；</a:t>
            </a:r>
          </a:p>
          <a:p>
            <a:r>
              <a:rPr lang="zh-CN" altLang="zh-CN" sz="2800" b="1" dirty="0"/>
              <a:t>（三）安全生产面临的风险发生重大变化；</a:t>
            </a:r>
          </a:p>
          <a:p>
            <a:r>
              <a:rPr lang="zh-CN" altLang="zh-CN" sz="2800" b="1" dirty="0"/>
              <a:t>（四）重要应急资源发生重大变化；</a:t>
            </a:r>
          </a:p>
          <a:p>
            <a:r>
              <a:rPr lang="zh-CN" altLang="zh-CN" sz="2800" b="1" dirty="0"/>
              <a:t>（五）在预案演练或者应急救援中发现需要修订预案的重大问题；</a:t>
            </a:r>
          </a:p>
          <a:p>
            <a:r>
              <a:rPr lang="zh-CN" altLang="zh-CN" sz="2800" b="1" dirty="0"/>
              <a:t>（六）其他应当修订的情形。 </a:t>
            </a:r>
            <a:endParaRPr kumimoji="1" lang="zh-CN" altLang="en-US" sz="2800" b="1" dirty="0"/>
          </a:p>
        </p:txBody>
      </p:sp>
    </p:spTree>
    <p:extLst>
      <p:ext uri="{BB962C8B-B14F-4D97-AF65-F5344CB8AC3E}">
        <p14:creationId xmlns:p14="http://schemas.microsoft.com/office/powerpoint/2010/main" val="2299793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19F61B3-4525-8A42-AA2A-C30888BA5B83}"/>
              </a:ext>
            </a:extLst>
          </p:cNvPr>
          <p:cNvSpPr>
            <a:spLocks noGrp="1"/>
          </p:cNvSpPr>
          <p:nvPr>
            <p:ph type="title"/>
          </p:nvPr>
        </p:nvSpPr>
        <p:spPr>
          <a:xfrm>
            <a:off x="2592925" y="624110"/>
            <a:ext cx="8911687" cy="721611"/>
          </a:xfrm>
        </p:spPr>
        <p:txBody>
          <a:bodyPr>
            <a:normAutofit fontScale="90000"/>
          </a:bodyPr>
          <a:lstStyle/>
          <a:p>
            <a:r>
              <a:rPr lang="en-US" altLang="zh-CN" b="1" dirty="0"/>
              <a:t>2</a:t>
            </a:r>
            <a:r>
              <a:rPr lang="zh-Hans" altLang="en-US" b="1" dirty="0"/>
              <a:t>、</a:t>
            </a:r>
            <a:r>
              <a:rPr lang="zh-CN" altLang="zh-CN" b="1" dirty="0"/>
              <a:t>《生产安全事故应急条例》</a:t>
            </a:r>
            <a:r>
              <a:rPr lang="zh-CN" altLang="en-US" sz="3100" b="1" dirty="0"/>
              <a:t>（</a:t>
            </a:r>
            <a:r>
              <a:rPr lang="zh-Hans" altLang="en-US" sz="3100" b="1" dirty="0"/>
              <a:t>部分）</a:t>
            </a:r>
            <a:br>
              <a:rPr lang="en-US" altLang="zh-CN" sz="3100" b="1" dirty="0"/>
            </a:br>
            <a:endParaRPr kumimoji="1" lang="zh-CN" altLang="en-US" sz="3100" dirty="0"/>
          </a:p>
        </p:txBody>
      </p:sp>
      <p:sp>
        <p:nvSpPr>
          <p:cNvPr id="3" name="内容占位符 2">
            <a:extLst>
              <a:ext uri="{FF2B5EF4-FFF2-40B4-BE49-F238E27FC236}">
                <a16:creationId xmlns:a16="http://schemas.microsoft.com/office/drawing/2014/main" id="{A8527C3B-6AAB-9246-A081-D339FE6D23AB}"/>
              </a:ext>
            </a:extLst>
          </p:cNvPr>
          <p:cNvSpPr>
            <a:spLocks noGrp="1"/>
          </p:cNvSpPr>
          <p:nvPr>
            <p:ph idx="1"/>
          </p:nvPr>
        </p:nvSpPr>
        <p:spPr>
          <a:xfrm>
            <a:off x="2589212" y="1621766"/>
            <a:ext cx="8915400" cy="4289456"/>
          </a:xfrm>
        </p:spPr>
        <p:txBody>
          <a:bodyPr>
            <a:noAutofit/>
          </a:bodyPr>
          <a:lstStyle/>
          <a:p>
            <a:r>
              <a:rPr lang="zh-CN" altLang="zh-CN" sz="3200" b="1" dirty="0"/>
              <a:t>第八条 ……危险物品的生产、经营、储存运输单位，……，应当至少每半年组织</a:t>
            </a:r>
            <a:r>
              <a:rPr lang="en-US" altLang="zh-CN" sz="3200" b="1" dirty="0"/>
              <a:t>1</a:t>
            </a:r>
            <a:r>
              <a:rPr lang="zh-CN" altLang="zh-CN" sz="3200" b="1" dirty="0"/>
              <a:t>次生产安全事故应急救援预案演练，并将演练情况报送所在地县级以上人民政府负有安全生产监督管理职责的部门。 </a:t>
            </a:r>
            <a:endParaRPr lang="en-US" altLang="zh-CN" sz="3200" b="1" dirty="0"/>
          </a:p>
          <a:p>
            <a:r>
              <a:rPr lang="zh-CN" altLang="zh-CN" sz="3200" b="1" dirty="0"/>
              <a:t>第十一条　应急救援队伍的应急救援人员应当具备必要的专业知识、技能、身体素质和心理素质。 </a:t>
            </a:r>
            <a:endParaRPr lang="zh-CN" altLang="en-US" sz="3200" b="1" dirty="0"/>
          </a:p>
        </p:txBody>
      </p:sp>
    </p:spTree>
    <p:extLst>
      <p:ext uri="{BB962C8B-B14F-4D97-AF65-F5344CB8AC3E}">
        <p14:creationId xmlns:p14="http://schemas.microsoft.com/office/powerpoint/2010/main" val="19670758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F72B363-B2E7-6642-B437-E4583DFDB3A7}"/>
              </a:ext>
            </a:extLst>
          </p:cNvPr>
          <p:cNvSpPr>
            <a:spLocks noGrp="1"/>
          </p:cNvSpPr>
          <p:nvPr>
            <p:ph type="title"/>
          </p:nvPr>
        </p:nvSpPr>
        <p:spPr>
          <a:xfrm>
            <a:off x="2592925" y="624110"/>
            <a:ext cx="8911687" cy="687105"/>
          </a:xfrm>
        </p:spPr>
        <p:txBody>
          <a:bodyPr>
            <a:normAutofit fontScale="90000"/>
          </a:bodyPr>
          <a:lstStyle/>
          <a:p>
            <a:r>
              <a:rPr lang="en-US" altLang="zh-Hans" b="1" dirty="0"/>
              <a:t>2</a:t>
            </a:r>
            <a:r>
              <a:rPr lang="zh-Hans" altLang="en-US" b="1" dirty="0"/>
              <a:t>、</a:t>
            </a:r>
            <a:r>
              <a:rPr lang="en-US" altLang="zh-CN" b="1" dirty="0"/>
              <a:t>《</a:t>
            </a:r>
            <a:r>
              <a:rPr lang="zh-CN" altLang="zh-CN" b="1" dirty="0"/>
              <a:t>生产安全事故应急条例》</a:t>
            </a:r>
            <a:r>
              <a:rPr lang="zh-CN" altLang="en-US" sz="3100" b="1" dirty="0"/>
              <a:t>（</a:t>
            </a:r>
            <a:r>
              <a:rPr lang="zh-Hans" altLang="en-US" sz="3100" b="1" dirty="0"/>
              <a:t>部分）</a:t>
            </a:r>
            <a:br>
              <a:rPr lang="en-US" altLang="zh-CN" sz="3100" b="1" dirty="0"/>
            </a:br>
            <a:endParaRPr kumimoji="1" lang="zh-CN" altLang="en-US" sz="3100" dirty="0"/>
          </a:p>
        </p:txBody>
      </p:sp>
      <p:sp>
        <p:nvSpPr>
          <p:cNvPr id="3" name="内容占位符 2">
            <a:extLst>
              <a:ext uri="{FF2B5EF4-FFF2-40B4-BE49-F238E27FC236}">
                <a16:creationId xmlns:a16="http://schemas.microsoft.com/office/drawing/2014/main" id="{613F8FEC-40C1-D44E-84DF-A376FE4D7EA9}"/>
              </a:ext>
            </a:extLst>
          </p:cNvPr>
          <p:cNvSpPr>
            <a:spLocks noGrp="1"/>
          </p:cNvSpPr>
          <p:nvPr>
            <p:ph idx="1"/>
          </p:nvPr>
        </p:nvSpPr>
        <p:spPr>
          <a:xfrm>
            <a:off x="2589212" y="1518249"/>
            <a:ext cx="8915400" cy="4392973"/>
          </a:xfrm>
        </p:spPr>
        <p:txBody>
          <a:bodyPr/>
          <a:lstStyle/>
          <a:p>
            <a:r>
              <a:rPr lang="zh-CN" altLang="zh-CN" dirty="0"/>
              <a:t> </a:t>
            </a:r>
            <a:r>
              <a:rPr lang="zh-CN" altLang="en-US" dirty="0"/>
              <a:t> </a:t>
            </a:r>
            <a:r>
              <a:rPr lang="zh-CN" altLang="zh-CN" sz="3200" b="1" dirty="0"/>
              <a:t>应急救援队伍建立单位或者兼职应急救援人员所在单位应当按照国家有关规定对应急救援人员进行培训；应急救援人员经培训合格后，方可参加应急救援工作。</a:t>
            </a:r>
          </a:p>
          <a:p>
            <a:r>
              <a:rPr lang="en-US" altLang="zh-CN" sz="3200" b="1" dirty="0"/>
              <a:t> </a:t>
            </a:r>
            <a:r>
              <a:rPr lang="zh-CN" altLang="zh-CN" sz="3200" b="1" dirty="0"/>
              <a:t>应急救援队伍应当配备必要的应急救援装备和物资，并定期组织训练。 </a:t>
            </a:r>
            <a:endParaRPr kumimoji="1" lang="zh-CN" altLang="en-US" sz="3200" b="1" dirty="0"/>
          </a:p>
        </p:txBody>
      </p:sp>
    </p:spTree>
    <p:extLst>
      <p:ext uri="{BB962C8B-B14F-4D97-AF65-F5344CB8AC3E}">
        <p14:creationId xmlns:p14="http://schemas.microsoft.com/office/powerpoint/2010/main" val="27851690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014C135-5E6D-4749-AE93-1D026CBBAC15}"/>
              </a:ext>
            </a:extLst>
          </p:cNvPr>
          <p:cNvSpPr>
            <a:spLocks noGrp="1"/>
          </p:cNvSpPr>
          <p:nvPr>
            <p:ph type="title"/>
          </p:nvPr>
        </p:nvSpPr>
        <p:spPr>
          <a:xfrm>
            <a:off x="2592925" y="624110"/>
            <a:ext cx="8911687" cy="738864"/>
          </a:xfrm>
        </p:spPr>
        <p:txBody>
          <a:bodyPr>
            <a:normAutofit fontScale="90000"/>
          </a:bodyPr>
          <a:lstStyle/>
          <a:p>
            <a:r>
              <a:rPr lang="en-US" altLang="zh-Hans" b="1" dirty="0"/>
              <a:t>2</a:t>
            </a:r>
            <a:r>
              <a:rPr lang="zh-Hans" altLang="en-US" b="1" dirty="0"/>
              <a:t>、</a:t>
            </a:r>
            <a:r>
              <a:rPr lang="en-US" altLang="zh-CN" b="1" dirty="0"/>
              <a:t>《</a:t>
            </a:r>
            <a:r>
              <a:rPr lang="zh-CN" altLang="zh-CN" b="1" dirty="0"/>
              <a:t>生产安全事故应急条例》</a:t>
            </a:r>
            <a:r>
              <a:rPr lang="zh-CN" altLang="en-US" sz="3100" b="1" dirty="0"/>
              <a:t>（</a:t>
            </a:r>
            <a:r>
              <a:rPr lang="zh-Hans" altLang="en-US" sz="3100" b="1" dirty="0"/>
              <a:t>部分）</a:t>
            </a:r>
            <a:br>
              <a:rPr lang="en-US" altLang="zh-CN" sz="3100" b="1" dirty="0"/>
            </a:br>
            <a:endParaRPr kumimoji="1" lang="zh-CN" altLang="en-US" sz="3100" dirty="0"/>
          </a:p>
        </p:txBody>
      </p:sp>
      <p:sp>
        <p:nvSpPr>
          <p:cNvPr id="3" name="内容占位符 2">
            <a:extLst>
              <a:ext uri="{FF2B5EF4-FFF2-40B4-BE49-F238E27FC236}">
                <a16:creationId xmlns:a16="http://schemas.microsoft.com/office/drawing/2014/main" id="{7B31EB1E-FFB1-B64B-A28C-8B338F679C81}"/>
              </a:ext>
            </a:extLst>
          </p:cNvPr>
          <p:cNvSpPr>
            <a:spLocks noGrp="1"/>
          </p:cNvSpPr>
          <p:nvPr>
            <p:ph idx="1"/>
          </p:nvPr>
        </p:nvSpPr>
        <p:spPr>
          <a:xfrm>
            <a:off x="2589212" y="1570008"/>
            <a:ext cx="8915400" cy="4341214"/>
          </a:xfrm>
        </p:spPr>
        <p:txBody>
          <a:bodyPr>
            <a:normAutofit/>
          </a:bodyPr>
          <a:lstStyle/>
          <a:p>
            <a:r>
              <a:rPr lang="zh-CN" altLang="zh-CN" sz="2800" b="1" dirty="0"/>
              <a:t>第十二条　生产经营单位应当及时将本单位应急救援队伍建立情况按照国家有关规定报送县级以上人民政府负有安全生产监督管理职责的部门，并依法向社会公布。</a:t>
            </a:r>
          </a:p>
          <a:p>
            <a:r>
              <a:rPr lang="zh-CN" altLang="zh-CN" sz="2800" b="1" dirty="0"/>
              <a:t>第十三条　……危险物品的生产、经营、储存、运输单位，……应当根据本单位可能发生的生产安全事故的特点和危害，配备必要的灭火、排水、通风以及危险物品稀释、掩埋、收集等应急救援器材、设备和物资，并进行经常性维护、保养，保证正常运转。 </a:t>
            </a:r>
            <a:endParaRPr kumimoji="1" lang="zh-CN" altLang="en-US" sz="2800" b="1" dirty="0"/>
          </a:p>
        </p:txBody>
      </p:sp>
    </p:spTree>
    <p:extLst>
      <p:ext uri="{BB962C8B-B14F-4D97-AF65-F5344CB8AC3E}">
        <p14:creationId xmlns:p14="http://schemas.microsoft.com/office/powerpoint/2010/main" val="37040153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8591245-41F3-F84B-9850-7316044BBAFC}"/>
              </a:ext>
            </a:extLst>
          </p:cNvPr>
          <p:cNvSpPr>
            <a:spLocks noGrp="1"/>
          </p:cNvSpPr>
          <p:nvPr>
            <p:ph type="title"/>
          </p:nvPr>
        </p:nvSpPr>
        <p:spPr>
          <a:xfrm>
            <a:off x="2592925" y="624110"/>
            <a:ext cx="8911687" cy="790622"/>
          </a:xfrm>
        </p:spPr>
        <p:txBody>
          <a:bodyPr>
            <a:normAutofit fontScale="90000"/>
          </a:bodyPr>
          <a:lstStyle/>
          <a:p>
            <a:r>
              <a:rPr lang="en-US" altLang="zh-Hans" b="1" dirty="0"/>
              <a:t>2</a:t>
            </a:r>
            <a:r>
              <a:rPr lang="zh-Hans" altLang="en-US" b="1" dirty="0"/>
              <a:t>、</a:t>
            </a:r>
            <a:r>
              <a:rPr lang="en-US" altLang="zh-CN" b="1" dirty="0"/>
              <a:t>《</a:t>
            </a:r>
            <a:r>
              <a:rPr lang="zh-CN" altLang="zh-CN" b="1" dirty="0"/>
              <a:t>生产安全事故应急条例》</a:t>
            </a:r>
            <a:r>
              <a:rPr lang="zh-CN" altLang="en-US" sz="3100" b="1" dirty="0"/>
              <a:t>（</a:t>
            </a:r>
            <a:r>
              <a:rPr lang="zh-Hans" altLang="en-US" sz="3100" b="1" dirty="0"/>
              <a:t>部分）</a:t>
            </a:r>
            <a:br>
              <a:rPr lang="en-US" altLang="zh-CN" sz="3100" b="1" dirty="0"/>
            </a:br>
            <a:endParaRPr kumimoji="1" lang="zh-CN" altLang="en-US" sz="3100" dirty="0"/>
          </a:p>
        </p:txBody>
      </p:sp>
      <p:sp>
        <p:nvSpPr>
          <p:cNvPr id="3" name="内容占位符 2">
            <a:extLst>
              <a:ext uri="{FF2B5EF4-FFF2-40B4-BE49-F238E27FC236}">
                <a16:creationId xmlns:a16="http://schemas.microsoft.com/office/drawing/2014/main" id="{7220502E-89FB-084C-A1B3-916FF80DE353}"/>
              </a:ext>
            </a:extLst>
          </p:cNvPr>
          <p:cNvSpPr>
            <a:spLocks noGrp="1"/>
          </p:cNvSpPr>
          <p:nvPr>
            <p:ph idx="1"/>
          </p:nvPr>
        </p:nvSpPr>
        <p:spPr>
          <a:xfrm>
            <a:off x="2589212" y="1414732"/>
            <a:ext cx="8915400" cy="4496490"/>
          </a:xfrm>
        </p:spPr>
        <p:txBody>
          <a:bodyPr>
            <a:normAutofit fontScale="92500" lnSpcReduction="10000"/>
          </a:bodyPr>
          <a:lstStyle/>
          <a:p>
            <a:r>
              <a:rPr lang="zh-CN" altLang="zh-CN" sz="3200" b="1" dirty="0"/>
              <a:t>第十四条　……危险物品的生产、经营、储存、运输单位应当成立应急处置技术组，实行</a:t>
            </a:r>
            <a:r>
              <a:rPr lang="en-US" altLang="zh-CN" sz="3200" b="1" dirty="0"/>
              <a:t>24</a:t>
            </a:r>
            <a:r>
              <a:rPr lang="zh-CN" altLang="zh-CN" sz="3200" b="1" dirty="0"/>
              <a:t>小时应急值班。</a:t>
            </a:r>
          </a:p>
          <a:p>
            <a:r>
              <a:rPr lang="zh-CN" altLang="zh-CN" sz="3200" b="1" dirty="0"/>
              <a:t>第十五条　生产经营单位应当对从业人员进行应急教育和培训，保证从业人员具备必要的应急知识，掌握风险防范技能和事故应急措施。</a:t>
            </a:r>
            <a:endParaRPr lang="en-US" altLang="zh-CN" sz="3200" b="1" dirty="0"/>
          </a:p>
          <a:p>
            <a:r>
              <a:rPr lang="zh-CN" altLang="zh-CN" sz="3200" b="1" dirty="0"/>
              <a:t>第十七条　发生生产安全事故后，生产经营单位应当立即启动生产安全事故应急救援预案，采取下列一项或者多项应急救援措施，并按照国家有关规定报告事故情况：  </a:t>
            </a:r>
            <a:endParaRPr lang="zh-CN" altLang="en-US" sz="3200" b="1" dirty="0"/>
          </a:p>
        </p:txBody>
      </p:sp>
    </p:spTree>
    <p:extLst>
      <p:ext uri="{BB962C8B-B14F-4D97-AF65-F5344CB8AC3E}">
        <p14:creationId xmlns:p14="http://schemas.microsoft.com/office/powerpoint/2010/main" val="3399888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D6A7CDD-DAA8-4242-A476-DF70FA6D6322}"/>
              </a:ext>
            </a:extLst>
          </p:cNvPr>
          <p:cNvSpPr>
            <a:spLocks noGrp="1"/>
          </p:cNvSpPr>
          <p:nvPr>
            <p:ph type="title"/>
          </p:nvPr>
        </p:nvSpPr>
        <p:spPr/>
        <p:txBody>
          <a:bodyPr/>
          <a:lstStyle/>
          <a:p>
            <a:endParaRPr kumimoji="1" lang="zh-CN" altLang="en-US"/>
          </a:p>
        </p:txBody>
      </p:sp>
      <p:sp>
        <p:nvSpPr>
          <p:cNvPr id="3" name="内容占位符 2">
            <a:extLst>
              <a:ext uri="{FF2B5EF4-FFF2-40B4-BE49-F238E27FC236}">
                <a16:creationId xmlns:a16="http://schemas.microsoft.com/office/drawing/2014/main" id="{1242C06F-D76A-614B-918A-E9D545326FF7}"/>
              </a:ext>
            </a:extLst>
          </p:cNvPr>
          <p:cNvSpPr>
            <a:spLocks noGrp="1"/>
          </p:cNvSpPr>
          <p:nvPr>
            <p:ph idx="1"/>
          </p:nvPr>
        </p:nvSpPr>
        <p:spPr/>
        <p:txBody>
          <a:bodyPr>
            <a:normAutofit/>
          </a:bodyPr>
          <a:lstStyle/>
          <a:p>
            <a:r>
              <a:rPr kumimoji="1" lang="zh-Hans" altLang="en-US" sz="3200" dirty="0"/>
              <a:t>一、</a:t>
            </a:r>
            <a:r>
              <a:rPr kumimoji="1" lang="zh-Hans" altLang="en-US" sz="3200" b="1" dirty="0"/>
              <a:t>法律、法规部分</a:t>
            </a:r>
            <a:endParaRPr kumimoji="1" lang="en-US" altLang="zh-Hans" sz="3200" b="1" dirty="0"/>
          </a:p>
          <a:p>
            <a:r>
              <a:rPr kumimoji="1" lang="zh-Hans" altLang="en-US" sz="3200" b="1" dirty="0"/>
              <a:t>二、安全事故案例部分</a:t>
            </a:r>
            <a:endParaRPr kumimoji="1" lang="en-US" altLang="zh-Hans" sz="3200" b="1" dirty="0"/>
          </a:p>
          <a:p>
            <a:r>
              <a:rPr kumimoji="1" lang="zh-Hans" altLang="en-US" sz="3200" b="1" dirty="0"/>
              <a:t>三、其它部分</a:t>
            </a:r>
            <a:endParaRPr kumimoji="1" lang="en-US" altLang="zh-Hans" sz="3200" b="1" dirty="0"/>
          </a:p>
          <a:p>
            <a:r>
              <a:rPr kumimoji="1" lang="zh-Hans" altLang="en-US" sz="3200" b="1" dirty="0"/>
              <a:t>（对企业及行业现存部分问题的思考）</a:t>
            </a:r>
            <a:br>
              <a:rPr kumimoji="1" lang="en-US" altLang="zh-Hans" sz="3200" b="1" dirty="0"/>
            </a:br>
            <a:endParaRPr kumimoji="1" lang="zh-CN" altLang="en-US" sz="3200" dirty="0"/>
          </a:p>
        </p:txBody>
      </p:sp>
    </p:spTree>
    <p:extLst>
      <p:ext uri="{BB962C8B-B14F-4D97-AF65-F5344CB8AC3E}">
        <p14:creationId xmlns:p14="http://schemas.microsoft.com/office/powerpoint/2010/main" val="19904924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AECBDAC-4D1D-6C49-9DC9-637C10DE5D6C}"/>
              </a:ext>
            </a:extLst>
          </p:cNvPr>
          <p:cNvSpPr>
            <a:spLocks noGrp="1"/>
          </p:cNvSpPr>
          <p:nvPr>
            <p:ph type="title"/>
          </p:nvPr>
        </p:nvSpPr>
        <p:spPr>
          <a:xfrm>
            <a:off x="2592925" y="624109"/>
            <a:ext cx="8911687" cy="756116"/>
          </a:xfrm>
        </p:spPr>
        <p:txBody>
          <a:bodyPr>
            <a:normAutofit fontScale="90000"/>
          </a:bodyPr>
          <a:lstStyle/>
          <a:p>
            <a:r>
              <a:rPr lang="en-US" altLang="zh-Hans" b="1" dirty="0"/>
              <a:t>2</a:t>
            </a:r>
            <a:r>
              <a:rPr lang="zh-Hans" altLang="en-US" b="1" dirty="0"/>
              <a:t>、</a:t>
            </a:r>
            <a:r>
              <a:rPr lang="en-US" altLang="zh-CN" b="1" dirty="0"/>
              <a:t>《</a:t>
            </a:r>
            <a:r>
              <a:rPr lang="zh-CN" altLang="zh-CN" b="1" dirty="0"/>
              <a:t>生产安全事故应急条例》</a:t>
            </a:r>
            <a:r>
              <a:rPr lang="zh-CN" altLang="en-US" sz="3100" b="1" dirty="0"/>
              <a:t>（</a:t>
            </a:r>
            <a:r>
              <a:rPr lang="zh-Hans" altLang="en-US" sz="3100" b="1" dirty="0"/>
              <a:t>部分）</a:t>
            </a:r>
            <a:br>
              <a:rPr lang="en-US" altLang="zh-CN" sz="3100" b="1" dirty="0"/>
            </a:br>
            <a:endParaRPr kumimoji="1" lang="zh-CN" altLang="en-US" sz="3100" dirty="0"/>
          </a:p>
        </p:txBody>
      </p:sp>
      <p:sp>
        <p:nvSpPr>
          <p:cNvPr id="3" name="内容占位符 2">
            <a:extLst>
              <a:ext uri="{FF2B5EF4-FFF2-40B4-BE49-F238E27FC236}">
                <a16:creationId xmlns:a16="http://schemas.microsoft.com/office/drawing/2014/main" id="{B37F2BCF-F659-8747-962F-9081B2D4B4FF}"/>
              </a:ext>
            </a:extLst>
          </p:cNvPr>
          <p:cNvSpPr>
            <a:spLocks noGrp="1"/>
          </p:cNvSpPr>
          <p:nvPr>
            <p:ph idx="1"/>
          </p:nvPr>
        </p:nvSpPr>
        <p:spPr>
          <a:xfrm>
            <a:off x="1966823" y="1380225"/>
            <a:ext cx="9537789" cy="4675517"/>
          </a:xfrm>
        </p:spPr>
        <p:txBody>
          <a:bodyPr>
            <a:normAutofit/>
          </a:bodyPr>
          <a:lstStyle/>
          <a:p>
            <a:r>
              <a:rPr lang="zh-CN" altLang="zh-CN" sz="2400" b="1" dirty="0"/>
              <a:t>（一）迅速控制危险源，组织抢救遇险人员；</a:t>
            </a:r>
          </a:p>
          <a:p>
            <a:r>
              <a:rPr lang="zh-CN" altLang="zh-CN" sz="2400" b="1" dirty="0"/>
              <a:t>（二）根据事故危害程度，组织现场人员撤离或者采取可能的应急措施后撤离；</a:t>
            </a:r>
          </a:p>
          <a:p>
            <a:r>
              <a:rPr lang="zh-CN" altLang="zh-CN" sz="2400" b="1" dirty="0"/>
              <a:t>（三）及时通知可能受到事故影响的单位和人员；</a:t>
            </a:r>
          </a:p>
          <a:p>
            <a:r>
              <a:rPr lang="zh-CN" altLang="zh-CN" sz="2400" b="1" dirty="0"/>
              <a:t>（四）采取必要措施，防止事故危害扩大和次生、衍生灾害发生；</a:t>
            </a:r>
          </a:p>
          <a:p>
            <a:r>
              <a:rPr lang="zh-CN" altLang="zh-CN" sz="2400" b="1" dirty="0"/>
              <a:t>（五）根据需要请求邻近的应急救援队伍参加救援，并向参加救援的应急救援队伍提供相关技术资料、信息和处置方法；</a:t>
            </a:r>
          </a:p>
          <a:p>
            <a:r>
              <a:rPr lang="zh-CN" altLang="zh-CN" sz="2400" b="1" dirty="0"/>
              <a:t>（六）维护事故现场秩序，保护事故现场和相关证据；</a:t>
            </a:r>
          </a:p>
          <a:p>
            <a:r>
              <a:rPr lang="zh-CN" altLang="zh-CN" sz="2400" b="1" dirty="0"/>
              <a:t>（七）法律、法规规定的其他应急救援措施。 </a:t>
            </a:r>
            <a:endParaRPr kumimoji="1" lang="zh-CN" altLang="en-US" sz="2400" b="1" dirty="0"/>
          </a:p>
        </p:txBody>
      </p:sp>
    </p:spTree>
    <p:extLst>
      <p:ext uri="{BB962C8B-B14F-4D97-AF65-F5344CB8AC3E}">
        <p14:creationId xmlns:p14="http://schemas.microsoft.com/office/powerpoint/2010/main" val="34165184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E02DB26-CA11-B542-8E66-84557B0D0CE6}"/>
              </a:ext>
            </a:extLst>
          </p:cNvPr>
          <p:cNvSpPr>
            <a:spLocks noGrp="1"/>
          </p:cNvSpPr>
          <p:nvPr>
            <p:ph type="title"/>
          </p:nvPr>
        </p:nvSpPr>
        <p:spPr>
          <a:xfrm>
            <a:off x="2592925" y="624110"/>
            <a:ext cx="8911687" cy="738864"/>
          </a:xfrm>
        </p:spPr>
        <p:txBody>
          <a:bodyPr>
            <a:normAutofit fontScale="90000"/>
          </a:bodyPr>
          <a:lstStyle/>
          <a:p>
            <a:r>
              <a:rPr lang="en-US" altLang="zh-Hans" b="1" dirty="0"/>
              <a:t>2</a:t>
            </a:r>
            <a:r>
              <a:rPr lang="zh-Hans" altLang="en-US" b="1" dirty="0"/>
              <a:t>、</a:t>
            </a:r>
            <a:r>
              <a:rPr lang="en-US" altLang="zh-CN" b="1" dirty="0"/>
              <a:t>《</a:t>
            </a:r>
            <a:r>
              <a:rPr lang="zh-CN" altLang="zh-CN" b="1" dirty="0"/>
              <a:t>生产安全事故应急条例》</a:t>
            </a:r>
            <a:r>
              <a:rPr lang="zh-CN" altLang="en-US" sz="3100" b="1" dirty="0"/>
              <a:t>（</a:t>
            </a:r>
            <a:r>
              <a:rPr lang="zh-Hans" altLang="en-US" sz="3100" b="1" dirty="0"/>
              <a:t>部分）</a:t>
            </a:r>
            <a:br>
              <a:rPr lang="en-US" altLang="zh-CN" sz="3100" b="1" dirty="0"/>
            </a:br>
            <a:endParaRPr kumimoji="1" lang="zh-CN" altLang="en-US" sz="3100" dirty="0"/>
          </a:p>
        </p:txBody>
      </p:sp>
      <p:sp>
        <p:nvSpPr>
          <p:cNvPr id="3" name="内容占位符 2">
            <a:extLst>
              <a:ext uri="{FF2B5EF4-FFF2-40B4-BE49-F238E27FC236}">
                <a16:creationId xmlns:a16="http://schemas.microsoft.com/office/drawing/2014/main" id="{27E6AE77-71B2-6F4E-99F1-7E5DEAF6CF5B}"/>
              </a:ext>
            </a:extLst>
          </p:cNvPr>
          <p:cNvSpPr>
            <a:spLocks noGrp="1"/>
          </p:cNvSpPr>
          <p:nvPr>
            <p:ph idx="1"/>
          </p:nvPr>
        </p:nvSpPr>
        <p:spPr>
          <a:xfrm>
            <a:off x="2589212" y="1362974"/>
            <a:ext cx="8915400" cy="4548248"/>
          </a:xfrm>
        </p:spPr>
        <p:txBody>
          <a:bodyPr>
            <a:normAutofit/>
          </a:bodyPr>
          <a:lstStyle/>
          <a:p>
            <a:r>
              <a:rPr lang="zh-CN" altLang="zh-CN" sz="3200" b="1" dirty="0"/>
              <a:t>第二十二条　在生产安全事故应急救援过程中，发现可能直接危及应急救援人员生命安全的紧急情况时，现场指挥……应当立即采取相应措施消除隐患，降低或者化解风险，必要时可以暂时撤离应急救援人员。</a:t>
            </a:r>
          </a:p>
          <a:p>
            <a:r>
              <a:rPr lang="zh-CN" altLang="zh-CN" sz="3200" b="1" dirty="0"/>
              <a:t>第二十四条　现场指挥……及其有关部门应当完整、准确地记录应急救援的重要事项，妥善保存相关原始资料和证据。 </a:t>
            </a:r>
            <a:endParaRPr kumimoji="1" lang="zh-CN" altLang="en-US" sz="3200" b="1" dirty="0"/>
          </a:p>
        </p:txBody>
      </p:sp>
    </p:spTree>
    <p:extLst>
      <p:ext uri="{BB962C8B-B14F-4D97-AF65-F5344CB8AC3E}">
        <p14:creationId xmlns:p14="http://schemas.microsoft.com/office/powerpoint/2010/main" val="34127236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7577F64-E912-8044-8A59-D6C7526DE727}"/>
              </a:ext>
            </a:extLst>
          </p:cNvPr>
          <p:cNvSpPr>
            <a:spLocks noGrp="1"/>
          </p:cNvSpPr>
          <p:nvPr>
            <p:ph type="title"/>
          </p:nvPr>
        </p:nvSpPr>
        <p:spPr>
          <a:xfrm>
            <a:off x="2592925" y="624110"/>
            <a:ext cx="8911687" cy="756116"/>
          </a:xfrm>
        </p:spPr>
        <p:txBody>
          <a:bodyPr>
            <a:normAutofit fontScale="90000"/>
          </a:bodyPr>
          <a:lstStyle/>
          <a:p>
            <a:r>
              <a:rPr lang="en-US" altLang="zh-Hans" b="1" dirty="0"/>
              <a:t>2</a:t>
            </a:r>
            <a:r>
              <a:rPr lang="zh-Hans" altLang="en-US" b="1" dirty="0"/>
              <a:t>、</a:t>
            </a:r>
            <a:r>
              <a:rPr lang="en-US" altLang="zh-CN" b="1" dirty="0"/>
              <a:t>《</a:t>
            </a:r>
            <a:r>
              <a:rPr lang="zh-CN" altLang="zh-CN" b="1" dirty="0"/>
              <a:t>生产安全事故应急条例》</a:t>
            </a:r>
            <a:r>
              <a:rPr lang="zh-CN" altLang="en-US" sz="3100" b="1" dirty="0"/>
              <a:t>（</a:t>
            </a:r>
            <a:r>
              <a:rPr lang="zh-Hans" altLang="en-US" sz="3100" b="1" dirty="0"/>
              <a:t>部分）</a:t>
            </a:r>
            <a:br>
              <a:rPr lang="en-US" altLang="zh-CN" sz="3100" b="1" dirty="0"/>
            </a:br>
            <a:endParaRPr kumimoji="1" lang="zh-CN" altLang="en-US" sz="3100" dirty="0"/>
          </a:p>
        </p:txBody>
      </p:sp>
      <p:sp>
        <p:nvSpPr>
          <p:cNvPr id="3" name="内容占位符 2">
            <a:extLst>
              <a:ext uri="{FF2B5EF4-FFF2-40B4-BE49-F238E27FC236}">
                <a16:creationId xmlns:a16="http://schemas.microsoft.com/office/drawing/2014/main" id="{1FEBC881-9945-004A-A1C1-108761C49F0B}"/>
              </a:ext>
            </a:extLst>
          </p:cNvPr>
          <p:cNvSpPr>
            <a:spLocks noGrp="1"/>
          </p:cNvSpPr>
          <p:nvPr>
            <p:ph idx="1"/>
          </p:nvPr>
        </p:nvSpPr>
        <p:spPr>
          <a:xfrm>
            <a:off x="1293963" y="1380225"/>
            <a:ext cx="10210650" cy="4951563"/>
          </a:xfrm>
        </p:spPr>
        <p:txBody>
          <a:bodyPr>
            <a:noAutofit/>
          </a:bodyPr>
          <a:lstStyle/>
          <a:p>
            <a:r>
              <a:rPr lang="zh-CN" altLang="zh-CN" sz="2800" b="1" dirty="0"/>
              <a:t>第三十条　生产经营单位未制定生产安全事故应急救援预案、未定期组织应急救援预案演练、未对从业人员进行应急教育和培训，生产经营单位的主要负责人在本单位发生生产安全事故时不立即组织抢救的，由……依照《中华人民共和国安全生产法》有关规定追究法律责任。</a:t>
            </a:r>
            <a:endParaRPr lang="zh-CN" altLang="zh-CN" sz="2800" dirty="0"/>
          </a:p>
          <a:p>
            <a:r>
              <a:rPr lang="zh-CN" altLang="zh-CN" sz="2800" b="1" dirty="0"/>
              <a:t>第三十一条　生产经营单位未对应急救援器材、设备和物资进行经常性维护、保养，导致发生严重生产安全事故或者生产安全事故危害扩大，或者在本单位发生生产安全事故后未立即采取相应的应急救援措施，造成严重后果的，由……依照《中华人民共和国突发事件应对法》有关规定追究法律责任。</a:t>
            </a:r>
            <a:r>
              <a:rPr lang="zh-CN" altLang="zh-CN" sz="2800" dirty="0"/>
              <a:t> </a:t>
            </a:r>
            <a:endParaRPr kumimoji="1" lang="zh-CN" altLang="en-US" sz="2800" dirty="0"/>
          </a:p>
        </p:txBody>
      </p:sp>
    </p:spTree>
    <p:extLst>
      <p:ext uri="{BB962C8B-B14F-4D97-AF65-F5344CB8AC3E}">
        <p14:creationId xmlns:p14="http://schemas.microsoft.com/office/powerpoint/2010/main" val="26620012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73DAF31-C8DC-2F4E-B73C-E9F6897EDA13}"/>
              </a:ext>
            </a:extLst>
          </p:cNvPr>
          <p:cNvSpPr>
            <a:spLocks noGrp="1"/>
          </p:cNvSpPr>
          <p:nvPr>
            <p:ph type="title"/>
          </p:nvPr>
        </p:nvSpPr>
        <p:spPr>
          <a:xfrm>
            <a:off x="2592925" y="624110"/>
            <a:ext cx="8911687" cy="790622"/>
          </a:xfrm>
        </p:spPr>
        <p:txBody>
          <a:bodyPr>
            <a:normAutofit fontScale="90000"/>
          </a:bodyPr>
          <a:lstStyle/>
          <a:p>
            <a:r>
              <a:rPr lang="en-US" altLang="zh-Hans" b="1" dirty="0"/>
              <a:t>2</a:t>
            </a:r>
            <a:r>
              <a:rPr lang="zh-Hans" altLang="en-US" b="1" dirty="0"/>
              <a:t>、</a:t>
            </a:r>
            <a:r>
              <a:rPr lang="en-US" altLang="zh-CN" b="1" dirty="0"/>
              <a:t>《</a:t>
            </a:r>
            <a:r>
              <a:rPr lang="zh-CN" altLang="zh-CN" b="1" dirty="0"/>
              <a:t>生产安全事故应急条例》</a:t>
            </a:r>
            <a:r>
              <a:rPr lang="zh-CN" altLang="en-US" b="1" dirty="0"/>
              <a:t>（</a:t>
            </a:r>
            <a:r>
              <a:rPr lang="zh-Hans" altLang="en-US" b="1" dirty="0"/>
              <a:t>部分）</a:t>
            </a:r>
            <a:br>
              <a:rPr lang="en-US" altLang="zh-CN" b="1" dirty="0"/>
            </a:br>
            <a:endParaRPr kumimoji="1" lang="zh-CN" altLang="en-US" dirty="0"/>
          </a:p>
        </p:txBody>
      </p:sp>
      <p:sp>
        <p:nvSpPr>
          <p:cNvPr id="3" name="内容占位符 2">
            <a:extLst>
              <a:ext uri="{FF2B5EF4-FFF2-40B4-BE49-F238E27FC236}">
                <a16:creationId xmlns:a16="http://schemas.microsoft.com/office/drawing/2014/main" id="{A5BFA134-4F86-5E46-80DA-5E91A9199E4C}"/>
              </a:ext>
            </a:extLst>
          </p:cNvPr>
          <p:cNvSpPr>
            <a:spLocks noGrp="1"/>
          </p:cNvSpPr>
          <p:nvPr>
            <p:ph idx="1"/>
          </p:nvPr>
        </p:nvSpPr>
        <p:spPr>
          <a:xfrm>
            <a:off x="2329132" y="1276709"/>
            <a:ext cx="9175480" cy="4634513"/>
          </a:xfrm>
        </p:spPr>
        <p:txBody>
          <a:bodyPr>
            <a:noAutofit/>
          </a:bodyPr>
          <a:lstStyle/>
          <a:p>
            <a:r>
              <a:rPr lang="zh-CN" altLang="zh-CN" sz="2800" b="1" dirty="0"/>
              <a:t>第三十二条　生产经营单位未将生产安全事故应急救援预案报送备案、未建立应急值班制度或者配备应急值班人员的，由……部门责令限期改正；逾期未改正的，处</a:t>
            </a:r>
            <a:r>
              <a:rPr lang="en-US" altLang="zh-CN" sz="2800" b="1" dirty="0"/>
              <a:t>3</a:t>
            </a:r>
            <a:r>
              <a:rPr lang="zh-CN" altLang="zh-CN" sz="2800" b="1" dirty="0"/>
              <a:t>万元以上</a:t>
            </a:r>
            <a:r>
              <a:rPr lang="en-US" altLang="zh-CN" sz="2800" b="1" dirty="0"/>
              <a:t>5</a:t>
            </a:r>
            <a:r>
              <a:rPr lang="zh-CN" altLang="zh-CN" sz="2800" b="1" dirty="0"/>
              <a:t>万元以下的罚款，对直接负责的主管人员和其他直接责任人员处</a:t>
            </a:r>
            <a:r>
              <a:rPr lang="en-US" altLang="zh-CN" sz="2800" b="1" dirty="0"/>
              <a:t>1</a:t>
            </a:r>
            <a:r>
              <a:rPr lang="zh-CN" altLang="zh-CN" sz="2800" b="1" dirty="0"/>
              <a:t>万元以上</a:t>
            </a:r>
            <a:r>
              <a:rPr lang="en-US" altLang="zh-CN" sz="2800" b="1" dirty="0"/>
              <a:t>2</a:t>
            </a:r>
            <a:r>
              <a:rPr lang="zh-CN" altLang="zh-CN" sz="2800" b="1" dirty="0"/>
              <a:t>万元以下的罚款。</a:t>
            </a:r>
            <a:endParaRPr lang="zh-CN" altLang="zh-CN" sz="2800" dirty="0"/>
          </a:p>
          <a:p>
            <a:r>
              <a:rPr lang="zh-CN" altLang="zh-CN" sz="2800" b="1" dirty="0"/>
              <a:t>第三十四条　储存、使用易燃易爆物品……等单位的安全事故应急工作，参照本条例有关规定执行。</a:t>
            </a:r>
            <a:endParaRPr lang="zh-CN" altLang="zh-CN" sz="2800" dirty="0"/>
          </a:p>
          <a:p>
            <a:r>
              <a:rPr lang="zh-CN" altLang="zh-CN" sz="2800" b="1" dirty="0"/>
              <a:t>第三十五条　本条例自</a:t>
            </a:r>
            <a:r>
              <a:rPr lang="en-US" altLang="zh-CN" sz="2800" b="1" dirty="0"/>
              <a:t>2019</a:t>
            </a:r>
            <a:r>
              <a:rPr lang="zh-CN" altLang="zh-CN" sz="2800" b="1" dirty="0"/>
              <a:t>年</a:t>
            </a:r>
            <a:r>
              <a:rPr lang="en-US" altLang="zh-CN" sz="2800" b="1" dirty="0"/>
              <a:t>4</a:t>
            </a:r>
            <a:r>
              <a:rPr lang="zh-CN" altLang="zh-CN" sz="2800" b="1" dirty="0"/>
              <a:t>月</a:t>
            </a:r>
            <a:r>
              <a:rPr lang="en-US" altLang="zh-CN" sz="2800" b="1" dirty="0"/>
              <a:t>1</a:t>
            </a:r>
            <a:r>
              <a:rPr lang="zh-CN" altLang="zh-CN" sz="2800" b="1" dirty="0"/>
              <a:t>日起施行。</a:t>
            </a:r>
            <a:r>
              <a:rPr lang="zh-CN" altLang="zh-CN" sz="2800" dirty="0"/>
              <a:t> </a:t>
            </a:r>
            <a:endParaRPr kumimoji="1" lang="zh-CN" altLang="en-US" sz="2800" dirty="0"/>
          </a:p>
        </p:txBody>
      </p:sp>
    </p:spTree>
    <p:extLst>
      <p:ext uri="{BB962C8B-B14F-4D97-AF65-F5344CB8AC3E}">
        <p14:creationId xmlns:p14="http://schemas.microsoft.com/office/powerpoint/2010/main" val="6103214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9F49088-D1E1-5242-981F-9A70FA0BAB00}"/>
              </a:ext>
            </a:extLst>
          </p:cNvPr>
          <p:cNvSpPr>
            <a:spLocks noGrp="1"/>
          </p:cNvSpPr>
          <p:nvPr>
            <p:ph type="title"/>
          </p:nvPr>
        </p:nvSpPr>
        <p:spPr/>
        <p:txBody>
          <a:bodyPr/>
          <a:lstStyle/>
          <a:p>
            <a:r>
              <a:rPr lang="en-US" altLang="zh-CN" b="1" dirty="0"/>
              <a:t>3</a:t>
            </a:r>
            <a:r>
              <a:rPr lang="zh-Hans" altLang="en-US" b="1" dirty="0"/>
              <a:t>、</a:t>
            </a:r>
            <a:r>
              <a:rPr lang="zh-CN" altLang="zh-CN" b="1" dirty="0"/>
              <a:t>《生产安全事故应急预案管理办法》</a:t>
            </a:r>
            <a:r>
              <a:rPr lang="zh-CN" altLang="en-US" sz="2800" b="1" dirty="0"/>
              <a:t>（</a:t>
            </a:r>
            <a:r>
              <a:rPr lang="zh-CN" altLang="zh-CN" sz="2800" b="1" dirty="0"/>
              <a:t>应急管理部令第</a:t>
            </a:r>
            <a:r>
              <a:rPr lang="en-US" altLang="zh-CN" sz="2800" b="1" dirty="0"/>
              <a:t>2</a:t>
            </a:r>
            <a:r>
              <a:rPr lang="zh-CN" altLang="zh-CN" sz="2800" b="1" dirty="0"/>
              <a:t>号</a:t>
            </a:r>
            <a:r>
              <a:rPr lang="zh-CN" altLang="en-US" sz="2800" b="1" dirty="0"/>
              <a:t>、</a:t>
            </a:r>
            <a:r>
              <a:rPr lang="zh-CN" altLang="zh-CN" sz="2800" dirty="0"/>
              <a:t>自</a:t>
            </a:r>
            <a:r>
              <a:rPr lang="en-US" altLang="zh-CN" sz="2800" dirty="0"/>
              <a:t>2019</a:t>
            </a:r>
            <a:r>
              <a:rPr lang="zh-CN" altLang="zh-CN" sz="2800" dirty="0"/>
              <a:t>年</a:t>
            </a:r>
            <a:r>
              <a:rPr lang="en-US" altLang="zh-CN" sz="2800" dirty="0"/>
              <a:t>9</a:t>
            </a:r>
            <a:r>
              <a:rPr lang="zh-CN" altLang="zh-CN" sz="2800" dirty="0"/>
              <a:t>月</a:t>
            </a:r>
            <a:r>
              <a:rPr lang="en-US" altLang="zh-CN" sz="2800" dirty="0"/>
              <a:t>1</a:t>
            </a:r>
            <a:r>
              <a:rPr lang="zh-CN" altLang="zh-CN" sz="2800" dirty="0"/>
              <a:t>日起施行</a:t>
            </a:r>
            <a:r>
              <a:rPr lang="zh-CN" altLang="en-US" sz="2800" dirty="0"/>
              <a:t>）</a:t>
            </a:r>
            <a:r>
              <a:rPr lang="zh-CN" altLang="zh-CN" dirty="0"/>
              <a:t>。 </a:t>
            </a:r>
            <a:endParaRPr kumimoji="1" lang="zh-CN" altLang="en-US" dirty="0"/>
          </a:p>
        </p:txBody>
      </p:sp>
      <p:sp>
        <p:nvSpPr>
          <p:cNvPr id="3" name="内容占位符 2">
            <a:extLst>
              <a:ext uri="{FF2B5EF4-FFF2-40B4-BE49-F238E27FC236}">
                <a16:creationId xmlns:a16="http://schemas.microsoft.com/office/drawing/2014/main" id="{A50A370B-5C10-8F49-B5BB-43C708024E32}"/>
              </a:ext>
            </a:extLst>
          </p:cNvPr>
          <p:cNvSpPr>
            <a:spLocks noGrp="1"/>
          </p:cNvSpPr>
          <p:nvPr>
            <p:ph idx="1"/>
          </p:nvPr>
        </p:nvSpPr>
        <p:spPr/>
        <p:txBody>
          <a:bodyPr>
            <a:normAutofit/>
          </a:bodyPr>
          <a:lstStyle/>
          <a:p>
            <a:r>
              <a:rPr lang="zh-CN" altLang="zh-CN" sz="3200" b="1" dirty="0"/>
              <a:t>有关变化：将第十条第一款、第二款中的</a:t>
            </a:r>
            <a:r>
              <a:rPr lang="en-US" altLang="zh-CN" sz="3200" b="1" dirty="0"/>
              <a:t>“</a:t>
            </a:r>
            <a:r>
              <a:rPr lang="zh-CN" altLang="zh-CN" sz="3200" b="1" dirty="0"/>
              <a:t>事故风险评估</a:t>
            </a:r>
            <a:r>
              <a:rPr lang="en-US" altLang="zh-CN" sz="3200" b="1" dirty="0"/>
              <a:t>”</a:t>
            </a:r>
            <a:r>
              <a:rPr lang="zh-CN" altLang="zh-CN" sz="3200" b="1" dirty="0"/>
              <a:t>修改为</a:t>
            </a:r>
            <a:r>
              <a:rPr lang="en-US" altLang="zh-CN" sz="3200" b="1" dirty="0"/>
              <a:t>“</a:t>
            </a:r>
            <a:r>
              <a:rPr lang="zh-CN" altLang="zh-CN" sz="3200" b="1" dirty="0"/>
              <a:t>事故风险辨识、评估</a:t>
            </a:r>
            <a:r>
              <a:rPr lang="en-US" altLang="zh-CN" sz="3200" b="1" dirty="0"/>
              <a:t>”。</a:t>
            </a:r>
            <a:endParaRPr lang="zh-CN" altLang="zh-CN" sz="3200" b="1" dirty="0"/>
          </a:p>
          <a:p>
            <a:r>
              <a:rPr lang="zh-CN" altLang="zh-CN" sz="3200" b="1" dirty="0"/>
              <a:t>第十二条新增加：与相关预案保持衔接。 </a:t>
            </a:r>
            <a:endParaRPr lang="en-US" altLang="zh-CN" sz="3200" b="1" dirty="0"/>
          </a:p>
          <a:p>
            <a:r>
              <a:rPr lang="zh-CN" altLang="zh-CN" sz="3200" b="1" dirty="0"/>
              <a:t>第二十四条新增加：向本单位从业人员公布。</a:t>
            </a:r>
          </a:p>
          <a:p>
            <a:r>
              <a:rPr lang="zh-CN" altLang="zh-CN" sz="3200" b="1" dirty="0"/>
              <a:t>第二十一条、第三十五条新增加：危险品运输企业。 </a:t>
            </a:r>
            <a:endParaRPr kumimoji="1" lang="zh-CN" altLang="en-US" sz="3200" b="1" dirty="0"/>
          </a:p>
        </p:txBody>
      </p:sp>
    </p:spTree>
    <p:extLst>
      <p:ext uri="{BB962C8B-B14F-4D97-AF65-F5344CB8AC3E}">
        <p14:creationId xmlns:p14="http://schemas.microsoft.com/office/powerpoint/2010/main" val="1481425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0004BBE-656E-7346-A1D1-9E13FF945C07}"/>
              </a:ext>
            </a:extLst>
          </p:cNvPr>
          <p:cNvSpPr>
            <a:spLocks noGrp="1"/>
          </p:cNvSpPr>
          <p:nvPr>
            <p:ph type="title"/>
          </p:nvPr>
        </p:nvSpPr>
        <p:spPr>
          <a:xfrm>
            <a:off x="2592925" y="624110"/>
            <a:ext cx="8911687" cy="1118426"/>
          </a:xfrm>
        </p:spPr>
        <p:txBody>
          <a:bodyPr>
            <a:normAutofit fontScale="90000"/>
          </a:bodyPr>
          <a:lstStyle/>
          <a:p>
            <a:r>
              <a:rPr lang="en-US" altLang="zh-CN" b="1" dirty="0"/>
              <a:t>3</a:t>
            </a:r>
            <a:r>
              <a:rPr lang="zh-Hans" altLang="en-US" b="1" dirty="0"/>
              <a:t>、</a:t>
            </a:r>
            <a:r>
              <a:rPr lang="zh-CN" altLang="zh-CN" b="1" dirty="0"/>
              <a:t>《生产安全事故应急预案管理办法</a:t>
            </a:r>
            <a:r>
              <a:rPr lang="zh-CN" altLang="zh-CN" sz="3100" b="1" dirty="0"/>
              <a:t>》</a:t>
            </a:r>
            <a:r>
              <a:rPr lang="zh-CN" altLang="en-US" sz="3100" b="1" dirty="0"/>
              <a:t> </a:t>
            </a:r>
            <a:br>
              <a:rPr lang="en-US" altLang="zh-CN" sz="3100" b="1" dirty="0"/>
            </a:br>
            <a:r>
              <a:rPr lang="zh-CN" altLang="en-US" sz="3100" b="1" dirty="0"/>
              <a:t>（</a:t>
            </a:r>
            <a:r>
              <a:rPr lang="zh-CN" altLang="zh-CN" sz="3100" b="1" dirty="0"/>
              <a:t>应急管理部令第</a:t>
            </a:r>
            <a:r>
              <a:rPr lang="en-US" altLang="zh-CN" sz="3100" b="1" dirty="0"/>
              <a:t>2</a:t>
            </a:r>
            <a:r>
              <a:rPr lang="zh-CN" altLang="zh-CN" sz="3100" b="1" dirty="0"/>
              <a:t>号</a:t>
            </a:r>
            <a:r>
              <a:rPr lang="zh-CN" altLang="en-US" sz="3100" b="1" dirty="0"/>
              <a:t>、</a:t>
            </a:r>
            <a:r>
              <a:rPr lang="zh-CN" altLang="zh-CN" sz="3100" dirty="0"/>
              <a:t>自</a:t>
            </a:r>
            <a:r>
              <a:rPr lang="en-US" altLang="zh-CN" sz="3100" dirty="0"/>
              <a:t>2019</a:t>
            </a:r>
            <a:r>
              <a:rPr lang="zh-CN" altLang="zh-CN" sz="3100" dirty="0"/>
              <a:t>年</a:t>
            </a:r>
            <a:r>
              <a:rPr lang="en-US" altLang="zh-CN" sz="3100" dirty="0"/>
              <a:t>9</a:t>
            </a:r>
            <a:r>
              <a:rPr lang="zh-CN" altLang="zh-CN" sz="3100" dirty="0"/>
              <a:t>月</a:t>
            </a:r>
            <a:r>
              <a:rPr lang="en-US" altLang="zh-CN" sz="3100" dirty="0"/>
              <a:t>1</a:t>
            </a:r>
            <a:r>
              <a:rPr lang="zh-CN" altLang="zh-CN" sz="3100" dirty="0"/>
              <a:t>日起施行</a:t>
            </a:r>
            <a:r>
              <a:rPr lang="zh-CN" altLang="en-US" sz="3100" dirty="0"/>
              <a:t>） </a:t>
            </a:r>
            <a:r>
              <a:rPr lang="zh-CN" altLang="zh-CN" dirty="0"/>
              <a:t>。 </a:t>
            </a:r>
            <a:endParaRPr kumimoji="1" lang="zh-CN" altLang="en-US" dirty="0"/>
          </a:p>
        </p:txBody>
      </p:sp>
      <p:sp>
        <p:nvSpPr>
          <p:cNvPr id="3" name="内容占位符 2">
            <a:extLst>
              <a:ext uri="{FF2B5EF4-FFF2-40B4-BE49-F238E27FC236}">
                <a16:creationId xmlns:a16="http://schemas.microsoft.com/office/drawing/2014/main" id="{82CD52A9-9B3D-974D-8D0B-D84E831D1423}"/>
              </a:ext>
            </a:extLst>
          </p:cNvPr>
          <p:cNvSpPr>
            <a:spLocks noGrp="1"/>
          </p:cNvSpPr>
          <p:nvPr>
            <p:ph idx="1"/>
          </p:nvPr>
        </p:nvSpPr>
        <p:spPr>
          <a:xfrm>
            <a:off x="2589212" y="1742536"/>
            <a:ext cx="8915400" cy="4168686"/>
          </a:xfrm>
        </p:spPr>
        <p:txBody>
          <a:bodyPr>
            <a:normAutofit/>
          </a:bodyPr>
          <a:lstStyle/>
          <a:p>
            <a:r>
              <a:rPr lang="zh-CN" altLang="zh-CN" sz="3200" b="1" dirty="0"/>
              <a:t>第十二条</a:t>
            </a:r>
            <a:r>
              <a:rPr lang="en-US" altLang="zh-CN" sz="3200" b="1" dirty="0"/>
              <a:t> </a:t>
            </a:r>
            <a:r>
              <a:rPr lang="zh-CN" altLang="zh-CN" sz="3200" b="1" dirty="0"/>
              <a:t>生产经营单位应当根据有关法律、法规、规章和相关标准，结合本单位组织管理体系、生产规模和可能发生的事故特点，与相关预案保持衔接，确立本单位的应急预案体系，编制相应的应急预案，并体现自救互救和先期处置等特点。 </a:t>
            </a:r>
            <a:endParaRPr kumimoji="1" lang="zh-CN" altLang="en-US" sz="3200" b="1" dirty="0"/>
          </a:p>
        </p:txBody>
      </p:sp>
    </p:spTree>
    <p:extLst>
      <p:ext uri="{BB962C8B-B14F-4D97-AF65-F5344CB8AC3E}">
        <p14:creationId xmlns:p14="http://schemas.microsoft.com/office/powerpoint/2010/main" val="35518413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8257E0D-CD25-694E-AA18-0D4D8DDAB0E3}"/>
              </a:ext>
            </a:extLst>
          </p:cNvPr>
          <p:cNvSpPr>
            <a:spLocks noGrp="1"/>
          </p:cNvSpPr>
          <p:nvPr>
            <p:ph type="title"/>
          </p:nvPr>
        </p:nvSpPr>
        <p:spPr/>
        <p:txBody>
          <a:bodyPr/>
          <a:lstStyle/>
          <a:p>
            <a:r>
              <a:rPr lang="en-US" altLang="zh-CN" b="1" dirty="0"/>
              <a:t>4</a:t>
            </a:r>
            <a:r>
              <a:rPr lang="zh-Hans" altLang="en-US" b="1" dirty="0"/>
              <a:t>、</a:t>
            </a:r>
            <a:r>
              <a:rPr lang="zh-CN" altLang="zh-CN" b="1" dirty="0"/>
              <a:t>《易制爆危险化学品治安管理办法》</a:t>
            </a:r>
            <a:r>
              <a:rPr lang="zh-CN" altLang="en-US" sz="2800" b="1" dirty="0"/>
              <a:t>（</a:t>
            </a:r>
            <a:r>
              <a:rPr lang="zh-CN" altLang="zh-CN" sz="2800" b="1" dirty="0"/>
              <a:t>公安部第</a:t>
            </a:r>
            <a:r>
              <a:rPr lang="en-US" altLang="zh-CN" sz="2800" b="1" dirty="0"/>
              <a:t>154</a:t>
            </a:r>
            <a:r>
              <a:rPr lang="zh-CN" altLang="zh-CN" sz="2800" b="1" dirty="0"/>
              <a:t>号、</a:t>
            </a:r>
            <a:r>
              <a:rPr lang="en-US" altLang="zh-CN" sz="2800" b="1" dirty="0"/>
              <a:t>2019</a:t>
            </a:r>
            <a:r>
              <a:rPr lang="zh-CN" altLang="zh-CN" sz="2800" b="1" dirty="0"/>
              <a:t>年</a:t>
            </a:r>
            <a:r>
              <a:rPr lang="en-US" altLang="zh-CN" sz="2800" b="1" dirty="0"/>
              <a:t>8</a:t>
            </a:r>
            <a:r>
              <a:rPr lang="zh-CN" altLang="zh-CN" sz="2800" b="1" dirty="0"/>
              <a:t>月</a:t>
            </a:r>
            <a:r>
              <a:rPr lang="en-US" altLang="zh-CN" sz="2800" b="1" dirty="0"/>
              <a:t>10</a:t>
            </a:r>
            <a:r>
              <a:rPr lang="zh-CN" altLang="zh-CN" sz="2800" b="1" dirty="0"/>
              <a:t>日 </a:t>
            </a:r>
            <a:r>
              <a:rPr lang="zh-CN" altLang="en-US" sz="2800" b="1" dirty="0"/>
              <a:t>）</a:t>
            </a:r>
            <a:endParaRPr kumimoji="1" lang="zh-CN" altLang="en-US" sz="2800" b="1" dirty="0"/>
          </a:p>
        </p:txBody>
      </p:sp>
      <p:sp>
        <p:nvSpPr>
          <p:cNvPr id="3" name="内容占位符 2">
            <a:extLst>
              <a:ext uri="{FF2B5EF4-FFF2-40B4-BE49-F238E27FC236}">
                <a16:creationId xmlns:a16="http://schemas.microsoft.com/office/drawing/2014/main" id="{3A88FA03-8724-F84E-90F6-2D4BFAAE47AF}"/>
              </a:ext>
            </a:extLst>
          </p:cNvPr>
          <p:cNvSpPr>
            <a:spLocks noGrp="1"/>
          </p:cNvSpPr>
          <p:nvPr>
            <p:ph idx="1"/>
          </p:nvPr>
        </p:nvSpPr>
        <p:spPr>
          <a:xfrm>
            <a:off x="2589212" y="1905000"/>
            <a:ext cx="8915400" cy="4006222"/>
          </a:xfrm>
        </p:spPr>
        <p:txBody>
          <a:bodyPr>
            <a:noAutofit/>
          </a:bodyPr>
          <a:lstStyle/>
          <a:p>
            <a:r>
              <a:rPr lang="zh-CN" altLang="zh-CN" sz="2800" b="1" dirty="0"/>
              <a:t>第四条</a:t>
            </a:r>
            <a:r>
              <a:rPr lang="en-US" altLang="zh-CN" sz="2800" b="1" dirty="0"/>
              <a:t> </a:t>
            </a:r>
            <a:r>
              <a:rPr lang="zh-CN" altLang="zh-CN" sz="2800" b="1" dirty="0"/>
              <a:t>本办法所称易制爆危险化学品从业单位，是指生产、经营、储存、使用、运输及处置易制爆危险化学品的单位。 </a:t>
            </a:r>
            <a:endParaRPr lang="en-US" altLang="zh-CN" sz="2800" b="1" dirty="0"/>
          </a:p>
          <a:p>
            <a:r>
              <a:rPr lang="zh-CN" altLang="zh-CN" sz="2800" b="1" dirty="0"/>
              <a:t>第三十二条</a:t>
            </a:r>
            <a:r>
              <a:rPr lang="en-US" altLang="zh-CN" sz="2800" b="1" dirty="0"/>
              <a:t> </a:t>
            </a:r>
            <a:r>
              <a:rPr lang="zh-CN" altLang="zh-CN" sz="2800" b="1" dirty="0"/>
              <a:t>监督检查内容包括：</a:t>
            </a:r>
          </a:p>
          <a:p>
            <a:r>
              <a:rPr lang="zh-CN" altLang="zh-CN" sz="2800" b="1" dirty="0"/>
              <a:t>（一）易制爆危险化学品从业单位持有相关许可证件情况； </a:t>
            </a:r>
            <a:endParaRPr lang="en-US" altLang="zh-CN" sz="2800" b="1" dirty="0"/>
          </a:p>
          <a:p>
            <a:r>
              <a:rPr lang="zh-CN" altLang="zh-CN" sz="2800" b="1" dirty="0"/>
              <a:t>（二）销售、购买、处置、使用、运输易制爆危险化学品是否符合有关规定； </a:t>
            </a:r>
          </a:p>
        </p:txBody>
      </p:sp>
    </p:spTree>
    <p:extLst>
      <p:ext uri="{BB962C8B-B14F-4D97-AF65-F5344CB8AC3E}">
        <p14:creationId xmlns:p14="http://schemas.microsoft.com/office/powerpoint/2010/main" val="33039523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9532133-11B9-6845-9A23-5AE5670B6BE2}"/>
              </a:ext>
            </a:extLst>
          </p:cNvPr>
          <p:cNvSpPr>
            <a:spLocks noGrp="1"/>
          </p:cNvSpPr>
          <p:nvPr>
            <p:ph type="title"/>
          </p:nvPr>
        </p:nvSpPr>
        <p:spPr>
          <a:xfrm>
            <a:off x="2592925" y="624110"/>
            <a:ext cx="8911687" cy="1101172"/>
          </a:xfrm>
        </p:spPr>
        <p:txBody>
          <a:bodyPr>
            <a:normAutofit fontScale="90000"/>
          </a:bodyPr>
          <a:lstStyle/>
          <a:p>
            <a:r>
              <a:rPr lang="en-US" altLang="zh-CN" b="1" dirty="0"/>
              <a:t>4</a:t>
            </a:r>
            <a:r>
              <a:rPr lang="zh-Hans" altLang="en-US" b="1" dirty="0"/>
              <a:t>、</a:t>
            </a:r>
            <a:r>
              <a:rPr lang="zh-CN" altLang="zh-CN" b="1" dirty="0"/>
              <a:t>《易制爆危险化学品治安管理办法》</a:t>
            </a:r>
            <a:r>
              <a:rPr lang="zh-CN" altLang="en-US" b="1" dirty="0"/>
              <a:t> </a:t>
            </a:r>
            <a:br>
              <a:rPr lang="en-US" altLang="zh-CN" b="1" dirty="0"/>
            </a:br>
            <a:r>
              <a:rPr lang="zh-CN" altLang="en-US" sz="3100" b="1" dirty="0"/>
              <a:t>（</a:t>
            </a:r>
            <a:r>
              <a:rPr lang="zh-CN" altLang="zh-CN" sz="3100" b="1" dirty="0"/>
              <a:t>公安部第</a:t>
            </a:r>
            <a:r>
              <a:rPr lang="en-US" altLang="zh-CN" sz="3100" b="1" dirty="0"/>
              <a:t>154</a:t>
            </a:r>
            <a:r>
              <a:rPr lang="zh-CN" altLang="zh-CN" sz="3100" b="1" dirty="0"/>
              <a:t>号、</a:t>
            </a:r>
            <a:r>
              <a:rPr lang="en-US" altLang="zh-CN" sz="3100" b="1" dirty="0"/>
              <a:t>2019</a:t>
            </a:r>
            <a:r>
              <a:rPr lang="zh-CN" altLang="zh-CN" sz="3100" b="1" dirty="0"/>
              <a:t>年</a:t>
            </a:r>
            <a:r>
              <a:rPr lang="en-US" altLang="zh-CN" sz="3100" b="1" dirty="0"/>
              <a:t>8</a:t>
            </a:r>
            <a:r>
              <a:rPr lang="zh-CN" altLang="zh-CN" sz="3100" b="1" dirty="0"/>
              <a:t>月</a:t>
            </a:r>
            <a:r>
              <a:rPr lang="en-US" altLang="zh-CN" sz="3100" b="1" dirty="0"/>
              <a:t>10</a:t>
            </a:r>
            <a:r>
              <a:rPr lang="zh-CN" altLang="zh-CN" sz="3100" b="1" dirty="0"/>
              <a:t>日 </a:t>
            </a:r>
            <a:r>
              <a:rPr lang="zh-CN" altLang="en-US" sz="3100" b="1" dirty="0"/>
              <a:t>）</a:t>
            </a:r>
            <a:endParaRPr kumimoji="1" lang="zh-CN" altLang="en-US" sz="3100" dirty="0"/>
          </a:p>
        </p:txBody>
      </p:sp>
      <p:sp>
        <p:nvSpPr>
          <p:cNvPr id="3" name="内容占位符 2">
            <a:extLst>
              <a:ext uri="{FF2B5EF4-FFF2-40B4-BE49-F238E27FC236}">
                <a16:creationId xmlns:a16="http://schemas.microsoft.com/office/drawing/2014/main" id="{8ABD1779-456E-7444-97E5-0FC70B886C93}"/>
              </a:ext>
            </a:extLst>
          </p:cNvPr>
          <p:cNvSpPr>
            <a:spLocks noGrp="1"/>
          </p:cNvSpPr>
          <p:nvPr>
            <p:ph idx="1"/>
          </p:nvPr>
        </p:nvSpPr>
        <p:spPr>
          <a:xfrm>
            <a:off x="2070340" y="1725282"/>
            <a:ext cx="9434272" cy="4185939"/>
          </a:xfrm>
        </p:spPr>
        <p:txBody>
          <a:bodyPr>
            <a:normAutofit fontScale="92500"/>
          </a:bodyPr>
          <a:lstStyle/>
          <a:p>
            <a:r>
              <a:rPr lang="zh-CN" altLang="zh-CN" sz="3200" b="1" dirty="0"/>
              <a:t>（三）易制爆危险化学品信息发布是否符合有关规定；</a:t>
            </a:r>
          </a:p>
          <a:p>
            <a:r>
              <a:rPr lang="zh-CN" altLang="zh-CN" sz="3200" b="1" dirty="0"/>
              <a:t>（四）易制爆危险化学品流向登记是否符合有关规定； </a:t>
            </a:r>
            <a:endParaRPr lang="en-US" altLang="zh-CN" sz="3200" b="1" dirty="0"/>
          </a:p>
          <a:p>
            <a:r>
              <a:rPr lang="zh-CN" altLang="zh-CN" sz="3200" b="1" dirty="0"/>
              <a:t>（五）易制爆危险化学品从业单位治安保卫机构、制度建设是否符合有关规定； </a:t>
            </a:r>
            <a:endParaRPr lang="en-US" altLang="zh-CN" sz="3200" b="1" dirty="0"/>
          </a:p>
          <a:p>
            <a:r>
              <a:rPr lang="zh-CN" altLang="zh-CN" sz="3200" b="1" dirty="0"/>
              <a:t>（六）易制爆危险化学品从业单位及其储存场所治安防范设施是否符合有关规定； </a:t>
            </a:r>
            <a:endParaRPr lang="en-US" altLang="zh-CN" sz="3200" b="1" dirty="0"/>
          </a:p>
          <a:p>
            <a:r>
              <a:rPr lang="zh-CN" altLang="zh-CN" sz="3200" b="1" dirty="0"/>
              <a:t>（七）法律、法规、规范和标准规定的其他内容。 </a:t>
            </a:r>
          </a:p>
          <a:p>
            <a:endParaRPr kumimoji="1" lang="zh-CN" altLang="en-US" dirty="0"/>
          </a:p>
        </p:txBody>
      </p:sp>
    </p:spTree>
    <p:extLst>
      <p:ext uri="{BB962C8B-B14F-4D97-AF65-F5344CB8AC3E}">
        <p14:creationId xmlns:p14="http://schemas.microsoft.com/office/powerpoint/2010/main" val="39515584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1A837B7-5B40-0348-AD65-9F63DB616B78}"/>
              </a:ext>
            </a:extLst>
          </p:cNvPr>
          <p:cNvSpPr>
            <a:spLocks noGrp="1"/>
          </p:cNvSpPr>
          <p:nvPr>
            <p:ph type="title"/>
          </p:nvPr>
        </p:nvSpPr>
        <p:spPr>
          <a:xfrm>
            <a:off x="2592925" y="624110"/>
            <a:ext cx="8911687" cy="1101173"/>
          </a:xfrm>
        </p:spPr>
        <p:txBody>
          <a:bodyPr>
            <a:normAutofit fontScale="90000"/>
          </a:bodyPr>
          <a:lstStyle/>
          <a:p>
            <a:r>
              <a:rPr lang="en-US" altLang="zh-CN" b="1" dirty="0"/>
              <a:t>5</a:t>
            </a:r>
            <a:r>
              <a:rPr lang="zh-Hans" altLang="en-US" b="1" dirty="0"/>
              <a:t>、</a:t>
            </a:r>
            <a:r>
              <a:rPr lang="zh-CN" altLang="zh-CN" b="1" dirty="0"/>
              <a:t>《民用爆炸物品生产和销售企业安全生产培训管理办法》</a:t>
            </a:r>
            <a:r>
              <a:rPr lang="zh-CN" altLang="en-US" sz="3100" dirty="0"/>
              <a:t>（</a:t>
            </a:r>
            <a:r>
              <a:rPr lang="zh-CN" altLang="zh-CN" sz="3100" dirty="0"/>
              <a:t>工信厅安全【</a:t>
            </a:r>
            <a:r>
              <a:rPr lang="en-US" altLang="zh-CN" sz="3100" dirty="0"/>
              <a:t>2018</a:t>
            </a:r>
            <a:r>
              <a:rPr lang="zh-CN" altLang="zh-CN" sz="3100" dirty="0"/>
              <a:t>】</a:t>
            </a:r>
            <a:r>
              <a:rPr lang="en-US" altLang="zh-CN" sz="3100" dirty="0"/>
              <a:t>77</a:t>
            </a:r>
            <a:r>
              <a:rPr lang="zh-CN" altLang="zh-CN" sz="3100" dirty="0"/>
              <a:t>号 </a:t>
            </a:r>
            <a:r>
              <a:rPr lang="zh-CN" altLang="en-US" sz="3100" dirty="0"/>
              <a:t>）</a:t>
            </a:r>
            <a:endParaRPr kumimoji="1" lang="zh-CN" altLang="en-US" sz="3100" dirty="0"/>
          </a:p>
        </p:txBody>
      </p:sp>
      <p:sp>
        <p:nvSpPr>
          <p:cNvPr id="3" name="内容占位符 2">
            <a:extLst>
              <a:ext uri="{FF2B5EF4-FFF2-40B4-BE49-F238E27FC236}">
                <a16:creationId xmlns:a16="http://schemas.microsoft.com/office/drawing/2014/main" id="{3FDB2C69-BD68-B742-9CC3-3E7C2C605542}"/>
              </a:ext>
            </a:extLst>
          </p:cNvPr>
          <p:cNvSpPr>
            <a:spLocks noGrp="1"/>
          </p:cNvSpPr>
          <p:nvPr>
            <p:ph idx="1"/>
          </p:nvPr>
        </p:nvSpPr>
        <p:spPr>
          <a:xfrm>
            <a:off x="2589212" y="1725283"/>
            <a:ext cx="8915400" cy="4185939"/>
          </a:xfrm>
        </p:spPr>
        <p:txBody>
          <a:bodyPr>
            <a:noAutofit/>
          </a:bodyPr>
          <a:lstStyle/>
          <a:p>
            <a:r>
              <a:rPr lang="zh-CN" altLang="zh-CN" sz="3200" b="1" dirty="0"/>
              <a:t>第八条</a:t>
            </a:r>
            <a:r>
              <a:rPr lang="en-US" altLang="zh-CN" sz="3200" b="1" dirty="0"/>
              <a:t>  </a:t>
            </a:r>
            <a:r>
              <a:rPr lang="zh-CN" altLang="zh-CN" sz="3200" dirty="0"/>
              <a:t>民爆企业应当建立健全从业人员安全生产培训档案，实行一人一档。档案的内容包括：</a:t>
            </a:r>
          </a:p>
          <a:p>
            <a:r>
              <a:rPr lang="zh-CN" altLang="zh-CN" sz="3200" dirty="0"/>
              <a:t>（一）员工登记表，包括学员的文化程度、职务、职称、工作经历、技能等级晋升等情况；</a:t>
            </a:r>
          </a:p>
          <a:p>
            <a:r>
              <a:rPr lang="zh-CN" altLang="zh-CN" sz="3200" dirty="0"/>
              <a:t>（二）身份证复印件、学历证书复印件；</a:t>
            </a:r>
          </a:p>
          <a:p>
            <a:r>
              <a:rPr lang="zh-CN" altLang="zh-CN" sz="3200" dirty="0"/>
              <a:t>（三）历次接受安全生产培训、考核的情况；</a:t>
            </a:r>
          </a:p>
        </p:txBody>
      </p:sp>
    </p:spTree>
    <p:extLst>
      <p:ext uri="{BB962C8B-B14F-4D97-AF65-F5344CB8AC3E}">
        <p14:creationId xmlns:p14="http://schemas.microsoft.com/office/powerpoint/2010/main" val="34539983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EF06710-1299-1641-9FB8-6287A26F09BF}"/>
              </a:ext>
            </a:extLst>
          </p:cNvPr>
          <p:cNvSpPr>
            <a:spLocks noGrp="1"/>
          </p:cNvSpPr>
          <p:nvPr>
            <p:ph type="title"/>
          </p:nvPr>
        </p:nvSpPr>
        <p:spPr/>
        <p:txBody>
          <a:bodyPr/>
          <a:lstStyle/>
          <a:p>
            <a:r>
              <a:rPr lang="en-US" altLang="zh-CN" b="1" dirty="0"/>
              <a:t>5</a:t>
            </a:r>
            <a:r>
              <a:rPr lang="zh-Hans" altLang="en-US" b="1" dirty="0"/>
              <a:t>、</a:t>
            </a:r>
            <a:r>
              <a:rPr lang="zh-CN" altLang="zh-CN" b="1" dirty="0"/>
              <a:t>《民用爆炸物品生产和销售企业安全生产培训管理办法》</a:t>
            </a:r>
            <a:r>
              <a:rPr lang="zh-CN" altLang="en-US" sz="2800" dirty="0"/>
              <a:t>（</a:t>
            </a:r>
            <a:r>
              <a:rPr lang="zh-CN" altLang="zh-CN" sz="2800" dirty="0"/>
              <a:t>工信厅安全【</a:t>
            </a:r>
            <a:r>
              <a:rPr lang="en-US" altLang="zh-CN" sz="2800" dirty="0"/>
              <a:t>2018</a:t>
            </a:r>
            <a:r>
              <a:rPr lang="zh-CN" altLang="zh-CN" sz="2800" dirty="0"/>
              <a:t>】</a:t>
            </a:r>
            <a:r>
              <a:rPr lang="en-US" altLang="zh-CN" sz="2800" dirty="0"/>
              <a:t>77</a:t>
            </a:r>
            <a:r>
              <a:rPr lang="zh-CN" altLang="zh-CN" sz="2800" dirty="0"/>
              <a:t>号</a:t>
            </a:r>
            <a:r>
              <a:rPr lang="zh-CN" altLang="en-US" sz="2800" dirty="0"/>
              <a:t>）</a:t>
            </a:r>
            <a:r>
              <a:rPr lang="zh-CN" altLang="zh-CN" sz="2800" dirty="0"/>
              <a:t> </a:t>
            </a:r>
            <a:endParaRPr kumimoji="1" lang="zh-CN" altLang="en-US" sz="2800" dirty="0"/>
          </a:p>
        </p:txBody>
      </p:sp>
      <p:sp>
        <p:nvSpPr>
          <p:cNvPr id="3" name="内容占位符 2">
            <a:extLst>
              <a:ext uri="{FF2B5EF4-FFF2-40B4-BE49-F238E27FC236}">
                <a16:creationId xmlns:a16="http://schemas.microsoft.com/office/drawing/2014/main" id="{9AEC7659-34D5-5E40-97DB-0501245FB143}"/>
              </a:ext>
            </a:extLst>
          </p:cNvPr>
          <p:cNvSpPr>
            <a:spLocks noGrp="1"/>
          </p:cNvSpPr>
          <p:nvPr>
            <p:ph idx="1"/>
          </p:nvPr>
        </p:nvSpPr>
        <p:spPr/>
        <p:txBody>
          <a:bodyPr/>
          <a:lstStyle/>
          <a:p>
            <a:r>
              <a:rPr lang="zh-CN" altLang="zh-CN" sz="3200" dirty="0"/>
              <a:t>（四）安全生产违规违章行为记录，以及被追究责任，受到处分、处理的情况；</a:t>
            </a:r>
          </a:p>
          <a:p>
            <a:r>
              <a:rPr lang="zh-CN" altLang="zh-CN" sz="3200" dirty="0"/>
              <a:t>（五）其他有关情况。</a:t>
            </a:r>
          </a:p>
          <a:p>
            <a:r>
              <a:rPr lang="zh-CN" altLang="zh-CN" sz="3200" dirty="0"/>
              <a:t>民爆企业从业人员安全生产培训档案应当按照《企业文件材料归档范围和档案保管期限规定》（国家档案局令第</a:t>
            </a:r>
            <a:r>
              <a:rPr lang="en-US" altLang="zh-CN" sz="3200" dirty="0"/>
              <a:t>10</a:t>
            </a:r>
            <a:r>
              <a:rPr lang="zh-CN" altLang="zh-CN" sz="3200" dirty="0"/>
              <a:t>号）保存。</a:t>
            </a:r>
            <a:endParaRPr kumimoji="1" lang="zh-CN" altLang="en-US" sz="3200" dirty="0"/>
          </a:p>
          <a:p>
            <a:endParaRPr kumimoji="1" lang="zh-CN" altLang="en-US" dirty="0"/>
          </a:p>
        </p:txBody>
      </p:sp>
    </p:spTree>
    <p:extLst>
      <p:ext uri="{BB962C8B-B14F-4D97-AF65-F5344CB8AC3E}">
        <p14:creationId xmlns:p14="http://schemas.microsoft.com/office/powerpoint/2010/main" val="955936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50ACA37-5830-EF49-90DA-59659078AE41}"/>
              </a:ext>
            </a:extLst>
          </p:cNvPr>
          <p:cNvSpPr>
            <a:spLocks noGrp="1"/>
          </p:cNvSpPr>
          <p:nvPr>
            <p:ph type="title"/>
          </p:nvPr>
        </p:nvSpPr>
        <p:spPr>
          <a:xfrm>
            <a:off x="2592925" y="624110"/>
            <a:ext cx="8911687" cy="773369"/>
          </a:xfrm>
        </p:spPr>
        <p:txBody>
          <a:bodyPr/>
          <a:lstStyle/>
          <a:p>
            <a:r>
              <a:rPr kumimoji="1" lang="zh-Hans" altLang="en-US" b="1" dirty="0"/>
              <a:t>一、法律、法规部分</a:t>
            </a:r>
            <a:endParaRPr kumimoji="1" lang="zh-CN" altLang="en-US" b="1" dirty="0"/>
          </a:p>
        </p:txBody>
      </p:sp>
      <p:sp>
        <p:nvSpPr>
          <p:cNvPr id="3" name="内容占位符 2">
            <a:extLst>
              <a:ext uri="{FF2B5EF4-FFF2-40B4-BE49-F238E27FC236}">
                <a16:creationId xmlns:a16="http://schemas.microsoft.com/office/drawing/2014/main" id="{6AF709E2-A0BF-A842-8919-30CAAAFE3B6D}"/>
              </a:ext>
            </a:extLst>
          </p:cNvPr>
          <p:cNvSpPr>
            <a:spLocks noGrp="1"/>
          </p:cNvSpPr>
          <p:nvPr>
            <p:ph idx="1"/>
          </p:nvPr>
        </p:nvSpPr>
        <p:spPr>
          <a:xfrm>
            <a:off x="1811547" y="1397479"/>
            <a:ext cx="9693065" cy="4606506"/>
          </a:xfrm>
        </p:spPr>
        <p:txBody>
          <a:bodyPr>
            <a:normAutofit/>
          </a:bodyPr>
          <a:lstStyle/>
          <a:p>
            <a:r>
              <a:rPr kumimoji="1" lang="zh-Hans" altLang="en-US" sz="2800" b="1" dirty="0"/>
              <a:t>涉及民爆行业的法律、法规很多。</a:t>
            </a:r>
            <a:endParaRPr kumimoji="1" lang="en-US" altLang="zh-Hans" sz="2800" b="1" dirty="0"/>
          </a:p>
          <a:p>
            <a:r>
              <a:rPr kumimoji="1" lang="zh-Hans" altLang="en-US" sz="2800" b="1" dirty="0"/>
              <a:t>如：安全生产法、</a:t>
            </a:r>
            <a:r>
              <a:rPr kumimoji="1" lang="zh-CN" altLang="zh-CN" sz="2800" b="1" dirty="0"/>
              <a:t>职业病防治法、消防法、水污染防治法、节约能源法、劳动合同法、固体废物污染环境防治法、环境噪声污染防治法、工会法、大气污染防治法、产品质量法、环境保护法、计量法、清洁生产促进法等</a:t>
            </a:r>
            <a:r>
              <a:rPr kumimoji="1" lang="zh-Hans" altLang="en-US" sz="2800" b="1" dirty="0"/>
              <a:t>等</a:t>
            </a:r>
            <a:r>
              <a:rPr kumimoji="1" lang="zh-CN" altLang="zh-CN" sz="2800" b="1" dirty="0"/>
              <a:t>。</a:t>
            </a:r>
            <a:endParaRPr kumimoji="1" lang="en-US" altLang="zh-CN" sz="2800" b="1" dirty="0"/>
          </a:p>
          <a:p>
            <a:r>
              <a:rPr kumimoji="1" lang="zh-CN" altLang="zh-CN" sz="2800" b="1" dirty="0"/>
              <a:t>还有各种条例、</a:t>
            </a:r>
            <a:r>
              <a:rPr kumimoji="1" lang="zh-Hans" altLang="en-US" sz="2800" b="1" dirty="0"/>
              <a:t>标准、</a:t>
            </a:r>
            <a:r>
              <a:rPr kumimoji="1" lang="zh-CN" altLang="zh-CN" sz="2800" b="1" dirty="0"/>
              <a:t>条件、办法、细则、通知等等 </a:t>
            </a:r>
            <a:r>
              <a:rPr kumimoji="1" lang="zh-CN" altLang="en-US" sz="2800" b="1" dirty="0"/>
              <a:t>。</a:t>
            </a:r>
            <a:endParaRPr kumimoji="1" lang="en-US" altLang="zh-CN" sz="2800" b="1" dirty="0"/>
          </a:p>
          <a:p>
            <a:r>
              <a:rPr kumimoji="1" lang="zh-Hans" altLang="en-US" sz="2800" b="1" dirty="0"/>
              <a:t>如：</a:t>
            </a:r>
            <a:r>
              <a:rPr kumimoji="1" lang="zh-CN" altLang="zh-CN" sz="2800" b="1" dirty="0"/>
              <a:t>《用人单位职业病危害告知与警示标识管理规范》国家安全监管总局</a:t>
            </a:r>
            <a:r>
              <a:rPr kumimoji="1" lang="en-US" altLang="zh-CN" sz="2800" b="1" dirty="0"/>
              <a:t>2014/11/13</a:t>
            </a:r>
            <a:r>
              <a:rPr kumimoji="1" lang="zh-CN" altLang="zh-CN" sz="2800" b="1" dirty="0"/>
              <a:t>发布、《环境影响评价公众参与办法》生态环境部令第</a:t>
            </a:r>
            <a:r>
              <a:rPr kumimoji="1" lang="en-US" altLang="zh-CN" sz="2800" b="1" dirty="0"/>
              <a:t>4</a:t>
            </a:r>
            <a:r>
              <a:rPr kumimoji="1" lang="zh-CN" altLang="zh-CN" sz="2800" b="1" dirty="0"/>
              <a:t>号</a:t>
            </a:r>
            <a:r>
              <a:rPr kumimoji="1" lang="en-US" altLang="zh-CN" sz="2800" b="1" dirty="0"/>
              <a:t>2019/1/1</a:t>
            </a:r>
            <a:r>
              <a:rPr kumimoji="1" lang="zh-CN" altLang="zh-CN" sz="2800" b="1" dirty="0"/>
              <a:t>实施等。 </a:t>
            </a:r>
            <a:endParaRPr kumimoji="1" lang="zh-CN" altLang="en-US" sz="2800" b="1" dirty="0"/>
          </a:p>
        </p:txBody>
      </p:sp>
    </p:spTree>
    <p:extLst>
      <p:ext uri="{BB962C8B-B14F-4D97-AF65-F5344CB8AC3E}">
        <p14:creationId xmlns:p14="http://schemas.microsoft.com/office/powerpoint/2010/main" val="31751452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0E55044-C9B1-8B46-9028-65170F939EB5}"/>
              </a:ext>
            </a:extLst>
          </p:cNvPr>
          <p:cNvSpPr>
            <a:spLocks noGrp="1"/>
          </p:cNvSpPr>
          <p:nvPr>
            <p:ph type="title"/>
          </p:nvPr>
        </p:nvSpPr>
        <p:spPr/>
        <p:txBody>
          <a:bodyPr/>
          <a:lstStyle/>
          <a:p>
            <a:r>
              <a:rPr lang="en-US" altLang="zh-CN" b="1" dirty="0"/>
              <a:t>5</a:t>
            </a:r>
            <a:r>
              <a:rPr lang="zh-Hans" altLang="en-US" b="1" dirty="0"/>
              <a:t>、</a:t>
            </a:r>
            <a:r>
              <a:rPr lang="zh-CN" altLang="zh-CN" b="1" dirty="0"/>
              <a:t>《民用爆炸物品生产和销售企业安全生产培训管理办法》</a:t>
            </a:r>
            <a:r>
              <a:rPr lang="zh-CN" altLang="en-US" sz="2800" dirty="0"/>
              <a:t>（</a:t>
            </a:r>
            <a:r>
              <a:rPr lang="zh-CN" altLang="zh-CN" sz="2800" dirty="0"/>
              <a:t>工信厅安全【</a:t>
            </a:r>
            <a:r>
              <a:rPr lang="en-US" altLang="zh-CN" sz="2800" dirty="0"/>
              <a:t>2018</a:t>
            </a:r>
            <a:r>
              <a:rPr lang="zh-CN" altLang="zh-CN" sz="2800" dirty="0"/>
              <a:t>】</a:t>
            </a:r>
            <a:r>
              <a:rPr lang="en-US" altLang="zh-CN" sz="2800" dirty="0"/>
              <a:t>77</a:t>
            </a:r>
            <a:r>
              <a:rPr lang="zh-CN" altLang="zh-CN" sz="2800" dirty="0"/>
              <a:t>号</a:t>
            </a:r>
            <a:r>
              <a:rPr lang="zh-CN" altLang="en-US" sz="2800" dirty="0"/>
              <a:t>）</a:t>
            </a:r>
            <a:r>
              <a:rPr lang="zh-CN" altLang="zh-CN" sz="2800" dirty="0"/>
              <a:t> </a:t>
            </a:r>
            <a:endParaRPr kumimoji="1" lang="zh-CN" altLang="en-US" sz="2800" dirty="0"/>
          </a:p>
        </p:txBody>
      </p:sp>
      <p:sp>
        <p:nvSpPr>
          <p:cNvPr id="3" name="内容占位符 2">
            <a:extLst>
              <a:ext uri="{FF2B5EF4-FFF2-40B4-BE49-F238E27FC236}">
                <a16:creationId xmlns:a16="http://schemas.microsoft.com/office/drawing/2014/main" id="{B65F5C22-F9E7-1740-9DC1-982254323E60}"/>
              </a:ext>
            </a:extLst>
          </p:cNvPr>
          <p:cNvSpPr>
            <a:spLocks noGrp="1"/>
          </p:cNvSpPr>
          <p:nvPr>
            <p:ph idx="1"/>
          </p:nvPr>
        </p:nvSpPr>
        <p:spPr/>
        <p:txBody>
          <a:bodyPr>
            <a:normAutofit/>
          </a:bodyPr>
          <a:lstStyle/>
          <a:p>
            <a:r>
              <a:rPr lang="zh-CN" altLang="zh-CN" sz="3200" b="1" dirty="0"/>
              <a:t>第九条</a:t>
            </a:r>
            <a:r>
              <a:rPr lang="en-US" altLang="zh-CN" sz="3200" b="1" dirty="0"/>
              <a:t> </a:t>
            </a:r>
            <a:r>
              <a:rPr lang="zh-CN" altLang="zh-CN" sz="3200" dirty="0"/>
              <a:t>民爆企业应当建立企业安全生产培训档案，实行一期一档。企业安全生产培训档案应保存</a:t>
            </a:r>
            <a:r>
              <a:rPr lang="en-US" altLang="zh-CN" sz="3200" dirty="0"/>
              <a:t>3</a:t>
            </a:r>
            <a:r>
              <a:rPr lang="zh-CN" altLang="zh-CN" sz="3200" dirty="0"/>
              <a:t>年以上。</a:t>
            </a:r>
          </a:p>
          <a:p>
            <a:r>
              <a:rPr lang="zh-CN" altLang="zh-CN" sz="3200" dirty="0"/>
              <a:t>民爆企业安全生产培训档案的内容包括：</a:t>
            </a:r>
          </a:p>
          <a:p>
            <a:r>
              <a:rPr lang="zh-CN" altLang="zh-CN" sz="3200" dirty="0"/>
              <a:t>培训计划；培训时间、地点；培训课时及授课教师；课程讲义；员工名册、考勤、考核情况；综合考评报告；其他有关情况。 </a:t>
            </a:r>
            <a:endParaRPr kumimoji="1" lang="zh-CN" altLang="en-US" sz="3200" dirty="0"/>
          </a:p>
        </p:txBody>
      </p:sp>
    </p:spTree>
    <p:extLst>
      <p:ext uri="{BB962C8B-B14F-4D97-AF65-F5344CB8AC3E}">
        <p14:creationId xmlns:p14="http://schemas.microsoft.com/office/powerpoint/2010/main" val="10134679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4FB4C7D-E875-DB4F-B941-E6D6C9526F0D}"/>
              </a:ext>
            </a:extLst>
          </p:cNvPr>
          <p:cNvSpPr>
            <a:spLocks noGrp="1"/>
          </p:cNvSpPr>
          <p:nvPr>
            <p:ph type="title"/>
          </p:nvPr>
        </p:nvSpPr>
        <p:spPr/>
        <p:txBody>
          <a:bodyPr/>
          <a:lstStyle/>
          <a:p>
            <a:r>
              <a:rPr lang="en-US" altLang="zh-CN" b="1" dirty="0"/>
              <a:t>5</a:t>
            </a:r>
            <a:r>
              <a:rPr lang="zh-Hans" altLang="en-US" b="1" dirty="0"/>
              <a:t>、</a:t>
            </a:r>
            <a:r>
              <a:rPr lang="zh-CN" altLang="zh-CN" b="1" dirty="0"/>
              <a:t>《民用爆炸物品生产和销售企业安全生产培训管理办法》</a:t>
            </a:r>
            <a:r>
              <a:rPr lang="zh-CN" altLang="en-US" sz="2800" dirty="0"/>
              <a:t>（</a:t>
            </a:r>
            <a:r>
              <a:rPr lang="zh-CN" altLang="zh-CN" sz="2800" dirty="0"/>
              <a:t>工信厅安全【</a:t>
            </a:r>
            <a:r>
              <a:rPr lang="en-US" altLang="zh-CN" sz="2800" dirty="0"/>
              <a:t>2018</a:t>
            </a:r>
            <a:r>
              <a:rPr lang="zh-CN" altLang="zh-CN" sz="2800" dirty="0"/>
              <a:t>】</a:t>
            </a:r>
            <a:r>
              <a:rPr lang="en-US" altLang="zh-CN" sz="2800" dirty="0"/>
              <a:t>77</a:t>
            </a:r>
            <a:r>
              <a:rPr lang="zh-CN" altLang="zh-CN" sz="2800" dirty="0"/>
              <a:t>号</a:t>
            </a:r>
            <a:r>
              <a:rPr lang="zh-CN" altLang="en-US" sz="2800" dirty="0"/>
              <a:t>）</a:t>
            </a:r>
            <a:r>
              <a:rPr lang="zh-CN" altLang="zh-CN" sz="2800" dirty="0"/>
              <a:t> </a:t>
            </a:r>
            <a:endParaRPr kumimoji="1" lang="zh-CN" altLang="en-US" sz="2800" dirty="0"/>
          </a:p>
        </p:txBody>
      </p:sp>
      <p:sp>
        <p:nvSpPr>
          <p:cNvPr id="3" name="内容占位符 2">
            <a:extLst>
              <a:ext uri="{FF2B5EF4-FFF2-40B4-BE49-F238E27FC236}">
                <a16:creationId xmlns:a16="http://schemas.microsoft.com/office/drawing/2014/main" id="{EF46FCA0-DF40-5741-A124-DC6AC1EBEED0}"/>
              </a:ext>
            </a:extLst>
          </p:cNvPr>
          <p:cNvSpPr>
            <a:spLocks noGrp="1"/>
          </p:cNvSpPr>
          <p:nvPr>
            <p:ph idx="1"/>
          </p:nvPr>
        </p:nvSpPr>
        <p:spPr/>
        <p:txBody>
          <a:bodyPr>
            <a:normAutofit/>
          </a:bodyPr>
          <a:lstStyle/>
          <a:p>
            <a:r>
              <a:rPr lang="zh-CN" altLang="zh-CN" sz="2800" b="1" dirty="0"/>
              <a:t>第十三条</a:t>
            </a:r>
            <a:r>
              <a:rPr lang="en-US" altLang="zh-CN" sz="2800" dirty="0"/>
              <a:t>  </a:t>
            </a:r>
            <a:r>
              <a:rPr lang="zh-CN" altLang="zh-CN" sz="2800" dirty="0"/>
              <a:t>民爆企业主要负责人安全生产培训和考核应当包括下列内容：</a:t>
            </a:r>
          </a:p>
          <a:p>
            <a:r>
              <a:rPr lang="zh-CN" altLang="zh-CN" sz="2800" dirty="0"/>
              <a:t>（一）国家安全生产方针、政策、法律、法规，民用爆炸物品生产经营的法规、规章、标准、规划等；</a:t>
            </a:r>
          </a:p>
          <a:p>
            <a:r>
              <a:rPr lang="zh-CN" altLang="zh-CN" sz="2800" dirty="0"/>
              <a:t>（二）民爆企业主要负责人的责任、权利和义务；</a:t>
            </a:r>
          </a:p>
          <a:p>
            <a:r>
              <a:rPr lang="zh-CN" altLang="zh-CN" sz="2800" dirty="0"/>
              <a:t>（三）民用爆炸物品生产经营安全管理基本知识、安全技术基础知识； </a:t>
            </a:r>
            <a:endParaRPr kumimoji="1" lang="zh-CN" altLang="en-US" sz="2800" dirty="0"/>
          </a:p>
        </p:txBody>
      </p:sp>
    </p:spTree>
    <p:extLst>
      <p:ext uri="{BB962C8B-B14F-4D97-AF65-F5344CB8AC3E}">
        <p14:creationId xmlns:p14="http://schemas.microsoft.com/office/powerpoint/2010/main" val="35609581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5594887-D141-CA4C-8105-9F0B06194D4A}"/>
              </a:ext>
            </a:extLst>
          </p:cNvPr>
          <p:cNvSpPr>
            <a:spLocks noGrp="1"/>
          </p:cNvSpPr>
          <p:nvPr>
            <p:ph type="title"/>
          </p:nvPr>
        </p:nvSpPr>
        <p:spPr/>
        <p:txBody>
          <a:bodyPr/>
          <a:lstStyle/>
          <a:p>
            <a:r>
              <a:rPr lang="en-US" altLang="zh-CN" b="1" dirty="0"/>
              <a:t>5</a:t>
            </a:r>
            <a:r>
              <a:rPr lang="zh-Hans" altLang="en-US" b="1" dirty="0"/>
              <a:t>、</a:t>
            </a:r>
            <a:r>
              <a:rPr lang="zh-CN" altLang="zh-CN" b="1" dirty="0"/>
              <a:t>《民用爆炸物品生产和销售企业安全生产培训管理办法》</a:t>
            </a:r>
            <a:r>
              <a:rPr lang="zh-CN" altLang="en-US" sz="2800" dirty="0"/>
              <a:t>（</a:t>
            </a:r>
            <a:r>
              <a:rPr lang="zh-CN" altLang="zh-CN" sz="2800" dirty="0"/>
              <a:t>工信厅安全【</a:t>
            </a:r>
            <a:r>
              <a:rPr lang="en-US" altLang="zh-CN" sz="2800" dirty="0"/>
              <a:t>2018</a:t>
            </a:r>
            <a:r>
              <a:rPr lang="zh-CN" altLang="zh-CN" sz="2800" dirty="0"/>
              <a:t>】</a:t>
            </a:r>
            <a:r>
              <a:rPr lang="en-US" altLang="zh-CN" sz="2800" dirty="0"/>
              <a:t>77</a:t>
            </a:r>
            <a:r>
              <a:rPr lang="zh-CN" altLang="zh-CN" sz="2800" dirty="0"/>
              <a:t>号</a:t>
            </a:r>
            <a:r>
              <a:rPr lang="zh-CN" altLang="en-US" sz="2800" dirty="0"/>
              <a:t>）</a:t>
            </a:r>
            <a:r>
              <a:rPr lang="zh-CN" altLang="zh-CN" sz="2800" dirty="0"/>
              <a:t> </a:t>
            </a:r>
            <a:endParaRPr kumimoji="1" lang="zh-CN" altLang="en-US" sz="2800" dirty="0"/>
          </a:p>
        </p:txBody>
      </p:sp>
      <p:sp>
        <p:nvSpPr>
          <p:cNvPr id="3" name="内容占位符 2">
            <a:extLst>
              <a:ext uri="{FF2B5EF4-FFF2-40B4-BE49-F238E27FC236}">
                <a16:creationId xmlns:a16="http://schemas.microsoft.com/office/drawing/2014/main" id="{B55D78AC-9CD6-D54D-9FA9-D84D39C588FB}"/>
              </a:ext>
            </a:extLst>
          </p:cNvPr>
          <p:cNvSpPr>
            <a:spLocks noGrp="1"/>
          </p:cNvSpPr>
          <p:nvPr>
            <p:ph idx="1"/>
          </p:nvPr>
        </p:nvSpPr>
        <p:spPr>
          <a:xfrm>
            <a:off x="2589212" y="1905000"/>
            <a:ext cx="8915400" cy="4006222"/>
          </a:xfrm>
        </p:spPr>
        <p:txBody>
          <a:bodyPr>
            <a:noAutofit/>
          </a:bodyPr>
          <a:lstStyle/>
          <a:p>
            <a:r>
              <a:rPr lang="zh-CN" altLang="zh-CN" sz="2800" dirty="0"/>
              <a:t>（四）民用爆炸物品重大危险源管理、重大事故防范、应急管理和救援组织，以及事故调查处理的有关规定及基本方法；</a:t>
            </a:r>
          </a:p>
          <a:p>
            <a:r>
              <a:rPr lang="zh-CN" altLang="zh-CN" sz="2800" dirty="0"/>
              <a:t>（五）职业危害及其预防措施，风险分级管控和隐患排查治理体系建设要求；</a:t>
            </a:r>
          </a:p>
          <a:p>
            <a:r>
              <a:rPr lang="zh-CN" altLang="zh-CN" sz="2800" dirty="0"/>
              <a:t>（六）国内外先进的安全生产管理经验；</a:t>
            </a:r>
          </a:p>
          <a:p>
            <a:r>
              <a:rPr lang="zh-CN" altLang="zh-CN" sz="2800" dirty="0"/>
              <a:t>（七）典型事故和应急救援案例分析；</a:t>
            </a:r>
          </a:p>
          <a:p>
            <a:r>
              <a:rPr lang="zh-CN" altLang="zh-CN" sz="2800" dirty="0"/>
              <a:t>（八）其他需要培训的内容。 </a:t>
            </a:r>
            <a:endParaRPr kumimoji="1" lang="zh-CN" altLang="en-US" sz="2800" dirty="0"/>
          </a:p>
        </p:txBody>
      </p:sp>
    </p:spTree>
    <p:extLst>
      <p:ext uri="{BB962C8B-B14F-4D97-AF65-F5344CB8AC3E}">
        <p14:creationId xmlns:p14="http://schemas.microsoft.com/office/powerpoint/2010/main" val="29966052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8B91699-BC44-7B48-B602-82D7216212B2}"/>
              </a:ext>
            </a:extLst>
          </p:cNvPr>
          <p:cNvSpPr>
            <a:spLocks noGrp="1"/>
          </p:cNvSpPr>
          <p:nvPr>
            <p:ph type="title"/>
          </p:nvPr>
        </p:nvSpPr>
        <p:spPr/>
        <p:txBody>
          <a:bodyPr/>
          <a:lstStyle/>
          <a:p>
            <a:r>
              <a:rPr lang="en-US" altLang="zh-CN" b="1" dirty="0"/>
              <a:t>5</a:t>
            </a:r>
            <a:r>
              <a:rPr lang="zh-Hans" altLang="en-US" b="1" dirty="0"/>
              <a:t>、</a:t>
            </a:r>
            <a:r>
              <a:rPr lang="zh-CN" altLang="zh-CN" b="1" dirty="0"/>
              <a:t>《民用爆炸物品生产和销售企业安全生产培训管理办法》</a:t>
            </a:r>
            <a:r>
              <a:rPr lang="zh-CN" altLang="en-US" sz="2800" dirty="0"/>
              <a:t>（</a:t>
            </a:r>
            <a:r>
              <a:rPr lang="zh-CN" altLang="zh-CN" sz="2800" dirty="0"/>
              <a:t>工信厅安全【</a:t>
            </a:r>
            <a:r>
              <a:rPr lang="en-US" altLang="zh-CN" sz="2800" dirty="0"/>
              <a:t>2018</a:t>
            </a:r>
            <a:r>
              <a:rPr lang="zh-CN" altLang="zh-CN" sz="2800" dirty="0"/>
              <a:t>】</a:t>
            </a:r>
            <a:r>
              <a:rPr lang="en-US" altLang="zh-CN" sz="2800" dirty="0"/>
              <a:t>77</a:t>
            </a:r>
            <a:r>
              <a:rPr lang="zh-CN" altLang="zh-CN" sz="2800" dirty="0"/>
              <a:t>号 </a:t>
            </a:r>
            <a:r>
              <a:rPr lang="zh-CN" altLang="en-US" sz="2800" dirty="0"/>
              <a:t>）</a:t>
            </a:r>
            <a:endParaRPr kumimoji="1" lang="zh-CN" altLang="en-US" sz="2800" dirty="0"/>
          </a:p>
        </p:txBody>
      </p:sp>
      <p:sp>
        <p:nvSpPr>
          <p:cNvPr id="3" name="内容占位符 2">
            <a:extLst>
              <a:ext uri="{FF2B5EF4-FFF2-40B4-BE49-F238E27FC236}">
                <a16:creationId xmlns:a16="http://schemas.microsoft.com/office/drawing/2014/main" id="{277488AD-4A43-934B-AD54-86462133DA45}"/>
              </a:ext>
            </a:extLst>
          </p:cNvPr>
          <p:cNvSpPr>
            <a:spLocks noGrp="1"/>
          </p:cNvSpPr>
          <p:nvPr>
            <p:ph idx="1"/>
          </p:nvPr>
        </p:nvSpPr>
        <p:spPr/>
        <p:txBody>
          <a:bodyPr>
            <a:noAutofit/>
          </a:bodyPr>
          <a:lstStyle/>
          <a:p>
            <a:r>
              <a:rPr lang="zh-CN" altLang="zh-CN" sz="2800" b="1" dirty="0"/>
              <a:t>第十四条</a:t>
            </a:r>
            <a:r>
              <a:rPr lang="en-US" altLang="zh-CN" sz="2800" dirty="0"/>
              <a:t>  </a:t>
            </a:r>
            <a:r>
              <a:rPr lang="zh-CN" altLang="zh-CN" sz="2800" dirty="0"/>
              <a:t>民爆企业安全生产管理人员安全生产培训和考核应当包括以下内容：</a:t>
            </a:r>
          </a:p>
          <a:p>
            <a:r>
              <a:rPr lang="zh-CN" altLang="zh-CN" sz="2800" dirty="0"/>
              <a:t>（一）国家安全生产方针、政策、法律、法规，民用爆炸物品生产经营的法规、规章、标准；</a:t>
            </a:r>
          </a:p>
          <a:p>
            <a:r>
              <a:rPr lang="zh-CN" altLang="zh-CN" sz="2800" dirty="0"/>
              <a:t>（二）民爆企业安全生产管理人员的责任、权利和义务；</a:t>
            </a:r>
          </a:p>
          <a:p>
            <a:r>
              <a:rPr lang="zh-CN" altLang="zh-CN" sz="2800" dirty="0"/>
              <a:t>（三）民用爆炸物品生产经营安全管理知识、安全生产技术知识、安全生产专业知识、职业卫生知识等； </a:t>
            </a:r>
            <a:endParaRPr kumimoji="1" lang="zh-CN" altLang="en-US" sz="2800" dirty="0"/>
          </a:p>
        </p:txBody>
      </p:sp>
    </p:spTree>
    <p:extLst>
      <p:ext uri="{BB962C8B-B14F-4D97-AF65-F5344CB8AC3E}">
        <p14:creationId xmlns:p14="http://schemas.microsoft.com/office/powerpoint/2010/main" val="1320147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40E0213-9E93-3D4A-9C0C-9EFF9839D492}"/>
              </a:ext>
            </a:extLst>
          </p:cNvPr>
          <p:cNvSpPr>
            <a:spLocks noGrp="1"/>
          </p:cNvSpPr>
          <p:nvPr>
            <p:ph type="title"/>
          </p:nvPr>
        </p:nvSpPr>
        <p:spPr/>
        <p:txBody>
          <a:bodyPr/>
          <a:lstStyle/>
          <a:p>
            <a:r>
              <a:rPr lang="en-US" altLang="zh-CN" b="1" dirty="0"/>
              <a:t>5</a:t>
            </a:r>
            <a:r>
              <a:rPr lang="zh-Hans" altLang="en-US" b="1" dirty="0"/>
              <a:t>、</a:t>
            </a:r>
            <a:r>
              <a:rPr lang="zh-CN" altLang="zh-CN" b="1" dirty="0"/>
              <a:t>《民用爆炸物品生产和销售企业安全生产培训管理办法》</a:t>
            </a:r>
            <a:r>
              <a:rPr lang="zh-CN" altLang="en-US" sz="2800" dirty="0"/>
              <a:t>（</a:t>
            </a:r>
            <a:r>
              <a:rPr lang="zh-CN" altLang="zh-CN" sz="2800" dirty="0"/>
              <a:t>工信厅安全【</a:t>
            </a:r>
            <a:r>
              <a:rPr lang="en-US" altLang="zh-CN" sz="2800" dirty="0"/>
              <a:t>2018</a:t>
            </a:r>
            <a:r>
              <a:rPr lang="zh-CN" altLang="zh-CN" sz="2800" dirty="0"/>
              <a:t>】</a:t>
            </a:r>
            <a:r>
              <a:rPr lang="en-US" altLang="zh-CN" sz="2800" dirty="0"/>
              <a:t>77</a:t>
            </a:r>
            <a:r>
              <a:rPr lang="zh-CN" altLang="zh-CN" sz="2800" dirty="0"/>
              <a:t>号</a:t>
            </a:r>
            <a:r>
              <a:rPr lang="zh-CN" altLang="en-US" sz="2800" dirty="0"/>
              <a:t>）</a:t>
            </a:r>
            <a:r>
              <a:rPr lang="zh-CN" altLang="zh-CN" sz="2800" dirty="0"/>
              <a:t> </a:t>
            </a:r>
            <a:endParaRPr kumimoji="1" lang="zh-CN" altLang="en-US" sz="2800" dirty="0"/>
          </a:p>
        </p:txBody>
      </p:sp>
      <p:sp>
        <p:nvSpPr>
          <p:cNvPr id="3" name="内容占位符 2">
            <a:extLst>
              <a:ext uri="{FF2B5EF4-FFF2-40B4-BE49-F238E27FC236}">
                <a16:creationId xmlns:a16="http://schemas.microsoft.com/office/drawing/2014/main" id="{C0C37944-5A5B-C04C-97BA-1D4EA3665C11}"/>
              </a:ext>
            </a:extLst>
          </p:cNvPr>
          <p:cNvSpPr>
            <a:spLocks noGrp="1"/>
          </p:cNvSpPr>
          <p:nvPr>
            <p:ph idx="1"/>
          </p:nvPr>
        </p:nvSpPr>
        <p:spPr/>
        <p:txBody>
          <a:bodyPr>
            <a:normAutofit lnSpcReduction="10000"/>
          </a:bodyPr>
          <a:lstStyle/>
          <a:p>
            <a:r>
              <a:rPr lang="zh-CN" altLang="zh-CN" sz="2800" dirty="0"/>
              <a:t>（四）民用爆炸物品重大危险源的识别与管理，应急救援预案的编制与实施，重大事故调查、分析、报告及处理的有关规定；</a:t>
            </a:r>
          </a:p>
          <a:p>
            <a:r>
              <a:rPr lang="zh-CN" altLang="zh-CN" sz="2800" dirty="0"/>
              <a:t>（五）伤亡事故统计、报告及职业危害的调查处理方法；</a:t>
            </a:r>
          </a:p>
          <a:p>
            <a:r>
              <a:rPr lang="zh-CN" altLang="zh-CN" sz="2800" dirty="0"/>
              <a:t>（六）国内外先进的安全生产管理经验；</a:t>
            </a:r>
          </a:p>
          <a:p>
            <a:r>
              <a:rPr lang="zh-CN" altLang="zh-CN" sz="2800" dirty="0"/>
              <a:t>（七）典型事故和应急救援案例分析；</a:t>
            </a:r>
          </a:p>
          <a:p>
            <a:r>
              <a:rPr lang="zh-CN" altLang="zh-CN" sz="2800" dirty="0"/>
              <a:t>（八）其他需要培训的内容。</a:t>
            </a:r>
            <a:r>
              <a:rPr lang="zh-CN" altLang="zh-CN" dirty="0"/>
              <a:t> </a:t>
            </a:r>
            <a:endParaRPr kumimoji="1" lang="zh-CN" altLang="en-US" dirty="0"/>
          </a:p>
        </p:txBody>
      </p:sp>
    </p:spTree>
    <p:extLst>
      <p:ext uri="{BB962C8B-B14F-4D97-AF65-F5344CB8AC3E}">
        <p14:creationId xmlns:p14="http://schemas.microsoft.com/office/powerpoint/2010/main" val="3736349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50D9ED6-53F6-1945-8F9F-3CE20605F64A}"/>
              </a:ext>
            </a:extLst>
          </p:cNvPr>
          <p:cNvSpPr>
            <a:spLocks noGrp="1"/>
          </p:cNvSpPr>
          <p:nvPr>
            <p:ph type="title"/>
          </p:nvPr>
        </p:nvSpPr>
        <p:spPr/>
        <p:txBody>
          <a:bodyPr/>
          <a:lstStyle/>
          <a:p>
            <a:r>
              <a:rPr lang="en-US" altLang="zh-CN" b="1" dirty="0"/>
              <a:t>5</a:t>
            </a:r>
            <a:r>
              <a:rPr lang="zh-Hans" altLang="en-US" b="1" dirty="0"/>
              <a:t>、</a:t>
            </a:r>
            <a:r>
              <a:rPr lang="zh-CN" altLang="zh-CN" b="1" dirty="0"/>
              <a:t>《民用爆炸物品生产和销售企业安全生产培训管理办法》</a:t>
            </a:r>
            <a:r>
              <a:rPr lang="zh-CN" altLang="en-US" sz="2800" dirty="0"/>
              <a:t>（</a:t>
            </a:r>
            <a:r>
              <a:rPr lang="zh-CN" altLang="zh-CN" sz="2800" dirty="0"/>
              <a:t>工信厅安全【</a:t>
            </a:r>
            <a:r>
              <a:rPr lang="en-US" altLang="zh-CN" sz="2800" dirty="0"/>
              <a:t>2018</a:t>
            </a:r>
            <a:r>
              <a:rPr lang="zh-CN" altLang="zh-CN" sz="2800" dirty="0"/>
              <a:t>】</a:t>
            </a:r>
            <a:r>
              <a:rPr lang="en-US" altLang="zh-CN" sz="2800" dirty="0"/>
              <a:t>77</a:t>
            </a:r>
            <a:r>
              <a:rPr lang="zh-CN" altLang="zh-CN" sz="2800" dirty="0"/>
              <a:t>号</a:t>
            </a:r>
            <a:r>
              <a:rPr lang="zh-CN" altLang="en-US" sz="2800" dirty="0"/>
              <a:t>）</a:t>
            </a:r>
            <a:r>
              <a:rPr lang="zh-CN" altLang="zh-CN" sz="2800" dirty="0"/>
              <a:t> </a:t>
            </a:r>
            <a:endParaRPr kumimoji="1" lang="zh-CN" altLang="en-US" sz="2800" dirty="0"/>
          </a:p>
        </p:txBody>
      </p:sp>
      <p:sp>
        <p:nvSpPr>
          <p:cNvPr id="3" name="内容占位符 2">
            <a:extLst>
              <a:ext uri="{FF2B5EF4-FFF2-40B4-BE49-F238E27FC236}">
                <a16:creationId xmlns:a16="http://schemas.microsoft.com/office/drawing/2014/main" id="{B7EBC052-2C2A-504F-BB9B-423BCC86BF21}"/>
              </a:ext>
            </a:extLst>
          </p:cNvPr>
          <p:cNvSpPr>
            <a:spLocks noGrp="1"/>
          </p:cNvSpPr>
          <p:nvPr>
            <p:ph idx="1"/>
          </p:nvPr>
        </p:nvSpPr>
        <p:spPr/>
        <p:txBody>
          <a:bodyPr>
            <a:normAutofit/>
          </a:bodyPr>
          <a:lstStyle/>
          <a:p>
            <a:r>
              <a:rPr lang="zh-CN" altLang="zh-CN" sz="2800" b="1" dirty="0"/>
              <a:t>第二十条</a:t>
            </a:r>
            <a:r>
              <a:rPr lang="en-US" altLang="zh-CN" sz="2800" dirty="0"/>
              <a:t> </a:t>
            </a:r>
            <a:r>
              <a:rPr lang="zh-CN" altLang="zh-CN" sz="2800" dirty="0"/>
              <a:t>民爆企业的其他从业人员安全生产培训应当包括以下内容：</a:t>
            </a:r>
          </a:p>
          <a:p>
            <a:r>
              <a:rPr lang="zh-CN" altLang="zh-CN" sz="2800" dirty="0"/>
              <a:t>（一） 民用爆炸物品生产经营的法规、规章、标准；</a:t>
            </a:r>
          </a:p>
          <a:p>
            <a:r>
              <a:rPr lang="zh-CN" altLang="zh-CN" sz="2800" dirty="0"/>
              <a:t>（二）</a:t>
            </a:r>
            <a:r>
              <a:rPr lang="en-US" altLang="zh-CN" sz="2800" dirty="0"/>
              <a:t> </a:t>
            </a:r>
            <a:r>
              <a:rPr lang="zh-CN" altLang="zh-CN" sz="2800" dirty="0"/>
              <a:t>民爆企业其他从业人员的责任、权利和义务；</a:t>
            </a:r>
          </a:p>
          <a:p>
            <a:r>
              <a:rPr lang="zh-CN" altLang="zh-CN" sz="2800" dirty="0"/>
              <a:t>（三） 本单位安全生产情况及安全生产基本知识；</a:t>
            </a:r>
          </a:p>
          <a:p>
            <a:r>
              <a:rPr lang="zh-CN" altLang="zh-CN" sz="2800" dirty="0"/>
              <a:t>（四） 本单位安全生产规章制度和劳动纪律； </a:t>
            </a:r>
            <a:endParaRPr kumimoji="1" lang="zh-CN" altLang="en-US" sz="2800" dirty="0"/>
          </a:p>
        </p:txBody>
      </p:sp>
    </p:spTree>
    <p:extLst>
      <p:ext uri="{BB962C8B-B14F-4D97-AF65-F5344CB8AC3E}">
        <p14:creationId xmlns:p14="http://schemas.microsoft.com/office/powerpoint/2010/main" val="17866394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ECE61AA-C641-9E44-8A15-28BA2DA06183}"/>
              </a:ext>
            </a:extLst>
          </p:cNvPr>
          <p:cNvSpPr>
            <a:spLocks noGrp="1"/>
          </p:cNvSpPr>
          <p:nvPr>
            <p:ph type="title"/>
          </p:nvPr>
        </p:nvSpPr>
        <p:spPr/>
        <p:txBody>
          <a:bodyPr/>
          <a:lstStyle/>
          <a:p>
            <a:r>
              <a:rPr lang="en-US" altLang="zh-CN" b="1" dirty="0"/>
              <a:t>5</a:t>
            </a:r>
            <a:r>
              <a:rPr lang="zh-Hans" altLang="en-US" b="1" dirty="0"/>
              <a:t>、</a:t>
            </a:r>
            <a:r>
              <a:rPr lang="zh-CN" altLang="zh-CN" b="1" dirty="0"/>
              <a:t>《民用爆炸物品生产和销售企业安全生产培训管理办法》</a:t>
            </a:r>
            <a:r>
              <a:rPr lang="zh-CN" altLang="en-US" sz="2800" dirty="0"/>
              <a:t>（</a:t>
            </a:r>
            <a:r>
              <a:rPr lang="zh-CN" altLang="zh-CN" sz="2800" dirty="0"/>
              <a:t>工信厅安全【</a:t>
            </a:r>
            <a:r>
              <a:rPr lang="en-US" altLang="zh-CN" sz="2800" dirty="0"/>
              <a:t>2018</a:t>
            </a:r>
            <a:r>
              <a:rPr lang="zh-CN" altLang="zh-CN" sz="2800" dirty="0"/>
              <a:t>】</a:t>
            </a:r>
            <a:r>
              <a:rPr lang="en-US" altLang="zh-CN" sz="2800" dirty="0"/>
              <a:t>77</a:t>
            </a:r>
            <a:r>
              <a:rPr lang="zh-CN" altLang="zh-CN" sz="2800" dirty="0"/>
              <a:t>号</a:t>
            </a:r>
            <a:r>
              <a:rPr lang="zh-CN" altLang="en-US" sz="2800" dirty="0"/>
              <a:t>）</a:t>
            </a:r>
            <a:r>
              <a:rPr lang="zh-CN" altLang="zh-CN" sz="2800" dirty="0"/>
              <a:t> </a:t>
            </a:r>
            <a:endParaRPr kumimoji="1" lang="zh-CN" altLang="en-US" sz="2800" dirty="0"/>
          </a:p>
        </p:txBody>
      </p:sp>
      <p:sp>
        <p:nvSpPr>
          <p:cNvPr id="3" name="内容占位符 2">
            <a:extLst>
              <a:ext uri="{FF2B5EF4-FFF2-40B4-BE49-F238E27FC236}">
                <a16:creationId xmlns:a16="http://schemas.microsoft.com/office/drawing/2014/main" id="{5DE00FFB-A9FE-DC47-AFB3-99C29F561ACC}"/>
              </a:ext>
            </a:extLst>
          </p:cNvPr>
          <p:cNvSpPr>
            <a:spLocks noGrp="1"/>
          </p:cNvSpPr>
          <p:nvPr>
            <p:ph idx="1"/>
          </p:nvPr>
        </p:nvSpPr>
        <p:spPr/>
        <p:txBody>
          <a:bodyPr/>
          <a:lstStyle/>
          <a:p>
            <a:r>
              <a:rPr lang="zh-CN" altLang="zh-CN" sz="2800" dirty="0"/>
              <a:t>（五） 本单位安全生产的环境及危险因素及防范措施；</a:t>
            </a:r>
          </a:p>
          <a:p>
            <a:r>
              <a:rPr lang="zh-CN" altLang="zh-CN" sz="2800" dirty="0"/>
              <a:t>（六） 本单位事故应急救援预案的有关内容；</a:t>
            </a:r>
          </a:p>
          <a:p>
            <a:r>
              <a:rPr lang="zh-CN" altLang="zh-CN" sz="2800" dirty="0"/>
              <a:t>（七） 本岗位安全职责，安全生产操作要领，安全操作技能，安全隐患的发现与消除；</a:t>
            </a:r>
          </a:p>
          <a:p>
            <a:r>
              <a:rPr lang="zh-CN" altLang="zh-CN" sz="2800" dirty="0"/>
              <a:t>（八） 有关事故案例；</a:t>
            </a:r>
          </a:p>
          <a:p>
            <a:r>
              <a:rPr lang="zh-CN" altLang="zh-CN" sz="2800" dirty="0"/>
              <a:t>（九） 其他需要培训的内容。</a:t>
            </a:r>
            <a:r>
              <a:rPr lang="zh-CN" altLang="zh-CN" dirty="0"/>
              <a:t> </a:t>
            </a:r>
            <a:endParaRPr kumimoji="1" lang="zh-CN" altLang="en-US" dirty="0"/>
          </a:p>
        </p:txBody>
      </p:sp>
    </p:spTree>
    <p:extLst>
      <p:ext uri="{BB962C8B-B14F-4D97-AF65-F5344CB8AC3E}">
        <p14:creationId xmlns:p14="http://schemas.microsoft.com/office/powerpoint/2010/main" val="33872343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3997B6-56ED-B744-AAF8-7FD801B7465A}"/>
              </a:ext>
            </a:extLst>
          </p:cNvPr>
          <p:cNvSpPr>
            <a:spLocks noGrp="1"/>
          </p:cNvSpPr>
          <p:nvPr>
            <p:ph type="title"/>
          </p:nvPr>
        </p:nvSpPr>
        <p:spPr/>
        <p:txBody>
          <a:bodyPr/>
          <a:lstStyle/>
          <a:p>
            <a:r>
              <a:rPr lang="en-US" altLang="zh-CN" b="1" dirty="0"/>
              <a:t>5</a:t>
            </a:r>
            <a:r>
              <a:rPr lang="zh-Hans" altLang="en-US" b="1" dirty="0"/>
              <a:t>、</a:t>
            </a:r>
            <a:r>
              <a:rPr lang="zh-CN" altLang="zh-CN" b="1" dirty="0"/>
              <a:t>《民用爆炸物品生产和销售企业安全生产培训管理办法》</a:t>
            </a:r>
            <a:r>
              <a:rPr lang="zh-CN" altLang="en-US" sz="2800" dirty="0"/>
              <a:t>（</a:t>
            </a:r>
            <a:r>
              <a:rPr lang="zh-CN" altLang="zh-CN" sz="2800" dirty="0"/>
              <a:t>工信厅安全【</a:t>
            </a:r>
            <a:r>
              <a:rPr lang="en-US" altLang="zh-CN" sz="2800" dirty="0"/>
              <a:t>2018</a:t>
            </a:r>
            <a:r>
              <a:rPr lang="zh-CN" altLang="zh-CN" sz="2800" dirty="0"/>
              <a:t>】</a:t>
            </a:r>
            <a:r>
              <a:rPr lang="en-US" altLang="zh-CN" sz="2800" dirty="0"/>
              <a:t>77</a:t>
            </a:r>
            <a:r>
              <a:rPr lang="zh-CN" altLang="zh-CN" sz="2800" dirty="0"/>
              <a:t>号</a:t>
            </a:r>
            <a:r>
              <a:rPr lang="zh-CN" altLang="en-US" sz="2800" dirty="0"/>
              <a:t>）</a:t>
            </a:r>
            <a:r>
              <a:rPr lang="zh-CN" altLang="zh-CN" sz="2800" dirty="0"/>
              <a:t> </a:t>
            </a:r>
            <a:endParaRPr kumimoji="1" lang="zh-CN" altLang="en-US" sz="2800" dirty="0"/>
          </a:p>
        </p:txBody>
      </p:sp>
      <p:sp>
        <p:nvSpPr>
          <p:cNvPr id="3" name="内容占位符 2">
            <a:extLst>
              <a:ext uri="{FF2B5EF4-FFF2-40B4-BE49-F238E27FC236}">
                <a16:creationId xmlns:a16="http://schemas.microsoft.com/office/drawing/2014/main" id="{AB0C712A-AB9E-0B46-A93D-750FBDC2674F}"/>
              </a:ext>
            </a:extLst>
          </p:cNvPr>
          <p:cNvSpPr>
            <a:spLocks noGrp="1"/>
          </p:cNvSpPr>
          <p:nvPr>
            <p:ph idx="1"/>
          </p:nvPr>
        </p:nvSpPr>
        <p:spPr>
          <a:xfrm>
            <a:off x="1863306" y="1905000"/>
            <a:ext cx="9641306" cy="4006222"/>
          </a:xfrm>
        </p:spPr>
        <p:txBody>
          <a:bodyPr>
            <a:noAutofit/>
          </a:bodyPr>
          <a:lstStyle/>
          <a:p>
            <a:r>
              <a:rPr lang="zh-CN" altLang="zh-CN" sz="2800" b="1" dirty="0"/>
              <a:t>第二十三条</a:t>
            </a:r>
            <a:r>
              <a:rPr lang="en-US" altLang="zh-CN" sz="2800" dirty="0"/>
              <a:t>  </a:t>
            </a:r>
            <a:r>
              <a:rPr lang="zh-CN" altLang="zh-CN" sz="2800" dirty="0"/>
              <a:t>省级民爆行业主管部门对本行政区域内民爆企业下列安全生产培训工作进行监督检查：</a:t>
            </a:r>
          </a:p>
          <a:p>
            <a:r>
              <a:rPr lang="zh-CN" altLang="zh-CN" sz="2800" dirty="0"/>
              <a:t>（一）建立、完善安全生产培训管理制度，制定年度培训计划情况；（二）安全生产培训经费保障情况，支付学员培训期间工资和必要费用情况；（三）企业安全生产培训档案情况；（四）主要负责人、安全生产管理人员接受安全生产知识和管理能力考核情况；（五）应用新工艺、新技术、新材料、新设备以及离岗、转岗对从业人员安全生产培训情况； （六）其他从业人员安全生产培训情况。 </a:t>
            </a:r>
            <a:endParaRPr kumimoji="1" lang="zh-CN" altLang="en-US" sz="2800" dirty="0"/>
          </a:p>
        </p:txBody>
      </p:sp>
    </p:spTree>
    <p:extLst>
      <p:ext uri="{BB962C8B-B14F-4D97-AF65-F5344CB8AC3E}">
        <p14:creationId xmlns:p14="http://schemas.microsoft.com/office/powerpoint/2010/main" val="3934653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1F69ADC-700A-2845-91EF-B3408AD1A75F}"/>
              </a:ext>
            </a:extLst>
          </p:cNvPr>
          <p:cNvSpPr>
            <a:spLocks noGrp="1"/>
          </p:cNvSpPr>
          <p:nvPr>
            <p:ph type="title"/>
          </p:nvPr>
        </p:nvSpPr>
        <p:spPr/>
        <p:txBody>
          <a:bodyPr>
            <a:normAutofit fontScale="90000"/>
          </a:bodyPr>
          <a:lstStyle/>
          <a:p>
            <a:r>
              <a:rPr lang="en-US" altLang="zh-Hans" b="1" dirty="0"/>
              <a:t>6</a:t>
            </a:r>
            <a:r>
              <a:rPr lang="zh-Hans" altLang="en-US" b="1" dirty="0"/>
              <a:t>、</a:t>
            </a:r>
            <a:r>
              <a:rPr lang="en-US" altLang="zh-CN" b="1" dirty="0"/>
              <a:t>《</a:t>
            </a:r>
            <a:r>
              <a:rPr lang="zh-CN" altLang="en-US" b="1" dirty="0"/>
              <a:t>民用爆炸物品生产和销售企业安全生产培训大纲</a:t>
            </a:r>
            <a:r>
              <a:rPr lang="en-US" altLang="zh-CN" b="1" dirty="0"/>
              <a:t>》</a:t>
            </a:r>
            <a:r>
              <a:rPr lang="zh-Hans" altLang="en-US" sz="3100" b="1" dirty="0"/>
              <a:t>（</a:t>
            </a:r>
            <a:r>
              <a:rPr lang="zh-CN" altLang="en-US" sz="3100" dirty="0"/>
              <a:t>工信厅安全</a:t>
            </a:r>
            <a:r>
              <a:rPr lang="en-US" altLang="zh-CN" sz="3100" dirty="0"/>
              <a:t>〔2019〕94</a:t>
            </a:r>
            <a:r>
              <a:rPr lang="zh-CN" altLang="en-US" sz="3100" dirty="0"/>
              <a:t>号）</a:t>
            </a:r>
            <a:br>
              <a:rPr lang="en-US" altLang="zh-CN" sz="3100" b="1" dirty="0"/>
            </a:br>
            <a:endParaRPr kumimoji="1" lang="zh-CN" altLang="en-US" sz="3100" dirty="0"/>
          </a:p>
        </p:txBody>
      </p:sp>
      <p:sp>
        <p:nvSpPr>
          <p:cNvPr id="3" name="内容占位符 2">
            <a:extLst>
              <a:ext uri="{FF2B5EF4-FFF2-40B4-BE49-F238E27FC236}">
                <a16:creationId xmlns:a16="http://schemas.microsoft.com/office/drawing/2014/main" id="{3EFF5E23-DC62-A246-9C3F-0B5F98FEE92F}"/>
              </a:ext>
            </a:extLst>
          </p:cNvPr>
          <p:cNvSpPr>
            <a:spLocks noGrp="1"/>
          </p:cNvSpPr>
          <p:nvPr>
            <p:ph idx="1"/>
          </p:nvPr>
        </p:nvSpPr>
        <p:spPr>
          <a:xfrm>
            <a:off x="2589212" y="1905000"/>
            <a:ext cx="8915400" cy="4006222"/>
          </a:xfrm>
        </p:spPr>
        <p:txBody>
          <a:bodyPr>
            <a:normAutofit lnSpcReduction="10000"/>
          </a:bodyPr>
          <a:lstStyle/>
          <a:p>
            <a:r>
              <a:rPr lang="zh-CN" altLang="en-US" sz="2000" dirty="0"/>
              <a:t>民爆生产企业主要负责人包括：民爆生产企业（含生产分厂和生产场点）的法人代表、董事长、总经理。</a:t>
            </a:r>
            <a:endParaRPr lang="en-US" altLang="zh-CN" sz="2000" dirty="0"/>
          </a:p>
          <a:p>
            <a:r>
              <a:rPr lang="zh-CN" altLang="en-US" sz="2800" b="1" dirty="0"/>
              <a:t>主要负责人培训内容</a:t>
            </a:r>
            <a:endParaRPr lang="en-US" altLang="zh-CN" sz="2800" b="1" dirty="0"/>
          </a:p>
          <a:p>
            <a:r>
              <a:rPr lang="zh-CN" altLang="en-US" sz="2400" b="1" dirty="0"/>
              <a:t>（一）民爆安全管理法律、法规知识 　</a:t>
            </a:r>
            <a:endParaRPr lang="en-US" altLang="zh-CN" sz="2400" b="1" dirty="0"/>
          </a:p>
          <a:p>
            <a:r>
              <a:rPr lang="en-US" altLang="zh-CN" sz="2000" dirty="0"/>
              <a:t>1.</a:t>
            </a:r>
            <a:r>
              <a:rPr lang="zh-CN" altLang="en-US" sz="2000" dirty="0"/>
              <a:t>国家安全生产方针、政策、法律、法规和民用爆炸物品生产经营的法规、规章、标准、规划等，主要包括：</a:t>
            </a:r>
            <a:r>
              <a:rPr lang="en-US" altLang="zh-CN" sz="2000" dirty="0"/>
              <a:t>《</a:t>
            </a:r>
            <a:r>
              <a:rPr lang="zh-CN" altLang="en-US" sz="2000" dirty="0"/>
              <a:t>安全生产法</a:t>
            </a:r>
            <a:r>
              <a:rPr lang="en-US" altLang="zh-CN" sz="2000" dirty="0"/>
              <a:t>》《</a:t>
            </a:r>
            <a:r>
              <a:rPr lang="zh-CN" altLang="en-US" sz="2000" dirty="0"/>
              <a:t>消防法</a:t>
            </a:r>
            <a:r>
              <a:rPr lang="en-US" altLang="zh-CN" sz="2000" dirty="0"/>
              <a:t>》《</a:t>
            </a:r>
            <a:r>
              <a:rPr lang="zh-CN" altLang="en-US" sz="2000" dirty="0"/>
              <a:t>行政许可法</a:t>
            </a:r>
            <a:r>
              <a:rPr lang="en-US" altLang="zh-CN" sz="2000" dirty="0"/>
              <a:t>》《</a:t>
            </a:r>
            <a:r>
              <a:rPr lang="zh-CN" altLang="en-US" sz="2000" dirty="0"/>
              <a:t>行政处罚法</a:t>
            </a:r>
            <a:r>
              <a:rPr lang="en-US" altLang="zh-CN" sz="2000" dirty="0"/>
              <a:t>》</a:t>
            </a:r>
            <a:r>
              <a:rPr lang="zh-CN" altLang="en-US" sz="2000" dirty="0"/>
              <a:t>；</a:t>
            </a:r>
            <a:r>
              <a:rPr lang="en-US" altLang="zh-CN" sz="2000" dirty="0"/>
              <a:t>《</a:t>
            </a:r>
            <a:r>
              <a:rPr lang="zh-CN" altLang="en-US" sz="2000" dirty="0"/>
              <a:t>民用爆炸物品安全管理条例</a:t>
            </a:r>
            <a:r>
              <a:rPr lang="en-US" altLang="zh-CN" sz="2000" dirty="0"/>
              <a:t>》《</a:t>
            </a:r>
            <a:r>
              <a:rPr lang="zh-CN" altLang="en-US" sz="2000" dirty="0"/>
              <a:t>生产安全事故应急条例</a:t>
            </a:r>
            <a:r>
              <a:rPr lang="en-US" altLang="zh-CN" sz="2000" dirty="0"/>
              <a:t>》《</a:t>
            </a:r>
            <a:r>
              <a:rPr lang="zh-CN" altLang="en-US" sz="2000" dirty="0"/>
              <a:t>安全生产许可证条例</a:t>
            </a:r>
            <a:r>
              <a:rPr lang="en-US" altLang="zh-CN" sz="2000" dirty="0"/>
              <a:t>》</a:t>
            </a:r>
            <a:r>
              <a:rPr lang="zh-CN" altLang="en-US" sz="2000" dirty="0"/>
              <a:t>；</a:t>
            </a:r>
            <a:r>
              <a:rPr lang="en-US" altLang="zh-CN" sz="2000" dirty="0"/>
              <a:t>《</a:t>
            </a:r>
            <a:r>
              <a:rPr lang="zh-CN" altLang="en-US" sz="2000" dirty="0"/>
              <a:t>中共中央 国务院关于推进安全生产领域改革发展的意见</a:t>
            </a:r>
            <a:r>
              <a:rPr lang="en-US" altLang="zh-CN" sz="2000" dirty="0"/>
              <a:t>》《</a:t>
            </a:r>
            <a:r>
              <a:rPr lang="zh-CN" altLang="en-US" sz="2000" dirty="0"/>
              <a:t>民用爆炸物品生产许可实施办法</a:t>
            </a:r>
            <a:r>
              <a:rPr lang="en-US" altLang="zh-CN" sz="2000" dirty="0"/>
              <a:t>》《</a:t>
            </a:r>
            <a:r>
              <a:rPr lang="zh-CN" altLang="en-US" sz="2000" dirty="0"/>
              <a:t>道路危险货物运输管理规定</a:t>
            </a:r>
            <a:r>
              <a:rPr lang="en-US" altLang="zh-CN" sz="2000" dirty="0"/>
              <a:t>》</a:t>
            </a:r>
            <a:r>
              <a:rPr lang="zh-CN" altLang="en-US" sz="2000" dirty="0"/>
              <a:t>；</a:t>
            </a:r>
            <a:r>
              <a:rPr lang="en-US" altLang="zh-CN" sz="2000" dirty="0"/>
              <a:t>《</a:t>
            </a:r>
            <a:r>
              <a:rPr lang="zh-CN" altLang="en-US" sz="2000" dirty="0"/>
              <a:t>民用爆炸物品工程设计安全标准</a:t>
            </a:r>
            <a:r>
              <a:rPr lang="en-US" altLang="zh-CN" sz="2000" dirty="0"/>
              <a:t>》</a:t>
            </a:r>
            <a:r>
              <a:rPr lang="zh-CN" altLang="en-US" sz="2000" dirty="0"/>
              <a:t>（</a:t>
            </a:r>
            <a:r>
              <a:rPr lang="en-US" altLang="zh-CN" sz="2000" dirty="0"/>
              <a:t>GB50089</a:t>
            </a:r>
            <a:r>
              <a:rPr lang="zh-CN" altLang="en-US" sz="2000" dirty="0"/>
              <a:t>）</a:t>
            </a:r>
            <a:r>
              <a:rPr lang="en-US" altLang="zh-CN" sz="2000" dirty="0"/>
              <a:t>《</a:t>
            </a:r>
            <a:r>
              <a:rPr lang="zh-CN" altLang="en-US" sz="2000" dirty="0"/>
              <a:t>民用爆炸物品生产销售企业安全管理规程</a:t>
            </a:r>
            <a:r>
              <a:rPr lang="en-US" altLang="zh-CN" sz="2000" dirty="0"/>
              <a:t>》</a:t>
            </a:r>
            <a:r>
              <a:rPr lang="zh-CN" altLang="en-US" sz="2000" dirty="0"/>
              <a:t>（</a:t>
            </a:r>
            <a:r>
              <a:rPr lang="en-US" altLang="zh-CN" sz="2000" dirty="0"/>
              <a:t>GB28263</a:t>
            </a:r>
            <a:r>
              <a:rPr lang="zh-CN" altLang="en-US" sz="2000" dirty="0"/>
              <a:t>）；安全评价、安全生产标准化、重大危险源管理及行业发展规划有关要求等。</a:t>
            </a:r>
            <a:endParaRPr kumimoji="1" lang="zh-CN" altLang="en-US" sz="2000" dirty="0"/>
          </a:p>
        </p:txBody>
      </p:sp>
    </p:spTree>
    <p:extLst>
      <p:ext uri="{BB962C8B-B14F-4D97-AF65-F5344CB8AC3E}">
        <p14:creationId xmlns:p14="http://schemas.microsoft.com/office/powerpoint/2010/main" val="1177441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7D460DE-3B08-1E4B-BE87-E82194C26138}"/>
              </a:ext>
            </a:extLst>
          </p:cNvPr>
          <p:cNvSpPr>
            <a:spLocks noGrp="1"/>
          </p:cNvSpPr>
          <p:nvPr>
            <p:ph type="title"/>
          </p:nvPr>
        </p:nvSpPr>
        <p:spPr/>
        <p:txBody>
          <a:bodyPr>
            <a:normAutofit fontScale="90000"/>
          </a:bodyPr>
          <a:lstStyle/>
          <a:p>
            <a:r>
              <a:rPr lang="en-US" altLang="zh-Hans" b="1" dirty="0"/>
              <a:t>6</a:t>
            </a:r>
            <a:r>
              <a:rPr lang="zh-Hans" altLang="en-US" b="1" dirty="0"/>
              <a:t>、</a:t>
            </a:r>
            <a:r>
              <a:rPr lang="en-US" altLang="zh-CN" b="1" dirty="0"/>
              <a:t>《</a:t>
            </a:r>
            <a:r>
              <a:rPr lang="zh-CN" altLang="en-US" b="1" dirty="0"/>
              <a:t>民用爆炸物品生产和销售企业安全生产培训大纲</a:t>
            </a:r>
            <a:r>
              <a:rPr lang="en-US" altLang="zh-CN" b="1" dirty="0"/>
              <a:t>》</a:t>
            </a:r>
            <a:r>
              <a:rPr lang="zh-Hans" altLang="en-US" sz="3100" b="1" dirty="0"/>
              <a:t>（</a:t>
            </a:r>
            <a:r>
              <a:rPr lang="zh-CN" altLang="en-US" sz="3100" dirty="0"/>
              <a:t>工信厅安全</a:t>
            </a:r>
            <a:r>
              <a:rPr lang="en-US" altLang="zh-CN" sz="3100" dirty="0"/>
              <a:t>〔2019〕94</a:t>
            </a:r>
            <a:r>
              <a:rPr lang="zh-CN" altLang="en-US" sz="3100" dirty="0"/>
              <a:t>号）</a:t>
            </a:r>
            <a:br>
              <a:rPr lang="en-US" altLang="zh-CN" sz="3100" b="1" dirty="0"/>
            </a:br>
            <a:endParaRPr kumimoji="1" lang="zh-CN" altLang="en-US" dirty="0"/>
          </a:p>
        </p:txBody>
      </p:sp>
      <p:sp>
        <p:nvSpPr>
          <p:cNvPr id="3" name="内容占位符 2">
            <a:extLst>
              <a:ext uri="{FF2B5EF4-FFF2-40B4-BE49-F238E27FC236}">
                <a16:creationId xmlns:a16="http://schemas.microsoft.com/office/drawing/2014/main" id="{29542622-6034-354A-A9A1-76CAEA02C6AB}"/>
              </a:ext>
            </a:extLst>
          </p:cNvPr>
          <p:cNvSpPr>
            <a:spLocks noGrp="1"/>
          </p:cNvSpPr>
          <p:nvPr>
            <p:ph idx="1"/>
          </p:nvPr>
        </p:nvSpPr>
        <p:spPr/>
        <p:txBody>
          <a:bodyPr/>
          <a:lstStyle/>
          <a:p>
            <a:r>
              <a:rPr lang="en-US" altLang="zh-CN" sz="2000" dirty="0"/>
              <a:t>2.</a:t>
            </a:r>
            <a:r>
              <a:rPr lang="zh-CN" altLang="en-US" sz="2000" dirty="0"/>
              <a:t>国家安全生产监督管理体制和机制。 　　</a:t>
            </a:r>
            <a:endParaRPr lang="en-US" altLang="zh-CN" sz="2000" dirty="0"/>
          </a:p>
          <a:p>
            <a:r>
              <a:rPr lang="en-US" altLang="zh-CN" sz="2000" dirty="0"/>
              <a:t>3.</a:t>
            </a:r>
            <a:r>
              <a:rPr lang="zh-CN" altLang="en-US" sz="2000" dirty="0"/>
              <a:t>民爆生产企业主要负责人的安全生产责任、权利和义务，以及对企业安全管理全面负责的内涵。 　　</a:t>
            </a:r>
            <a:endParaRPr lang="en-US" altLang="zh-CN" sz="2000" dirty="0"/>
          </a:p>
          <a:p>
            <a:r>
              <a:rPr lang="en-US" altLang="zh-CN" sz="2000" dirty="0"/>
              <a:t>4.</a:t>
            </a:r>
            <a:r>
              <a:rPr lang="zh-CN" altLang="en-US" sz="2000" dirty="0"/>
              <a:t>民爆生产企业其他从业人员的权利和义务。 　　</a:t>
            </a:r>
            <a:endParaRPr lang="en-US" altLang="zh-CN" sz="2000" dirty="0"/>
          </a:p>
          <a:p>
            <a:r>
              <a:rPr lang="en-US" altLang="zh-CN" sz="2000" dirty="0"/>
              <a:t>5.</a:t>
            </a:r>
            <a:r>
              <a:rPr lang="zh-CN" altLang="en-US" sz="2000" dirty="0"/>
              <a:t>民爆行业安全管理，主要包括：许可管理、统筹规划管理、科技发展管理、日常生产安全管理、执法检查监督等。</a:t>
            </a:r>
            <a:endParaRPr lang="en-US" altLang="zh-CN" sz="2000" dirty="0"/>
          </a:p>
          <a:p>
            <a:r>
              <a:rPr lang="zh-CN" altLang="en-US" sz="2400" b="1" dirty="0"/>
              <a:t>（二） 民爆安全管理基础知识</a:t>
            </a:r>
            <a:r>
              <a:rPr lang="zh-CN" altLang="en-US" sz="2400" dirty="0"/>
              <a:t> 　　</a:t>
            </a:r>
            <a:endParaRPr lang="en-US" altLang="zh-CN" sz="2400" dirty="0"/>
          </a:p>
          <a:p>
            <a:r>
              <a:rPr lang="en-US" altLang="zh-CN" sz="2000" dirty="0"/>
              <a:t>1.</a:t>
            </a:r>
            <a:r>
              <a:rPr lang="zh-CN" altLang="en-US" sz="2000" dirty="0"/>
              <a:t>安全科学基本原理，主要包括：事故致因理论、安全管理控制理论、安全心理学、企业安全文化建设等。</a:t>
            </a:r>
            <a:endParaRPr kumimoji="1" lang="zh-CN" altLang="en-US" sz="2000" dirty="0"/>
          </a:p>
        </p:txBody>
      </p:sp>
    </p:spTree>
    <p:extLst>
      <p:ext uri="{BB962C8B-B14F-4D97-AF65-F5344CB8AC3E}">
        <p14:creationId xmlns:p14="http://schemas.microsoft.com/office/powerpoint/2010/main" val="3394975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30258E0-9AA3-1840-AFA0-213205A7AC4C}"/>
              </a:ext>
            </a:extLst>
          </p:cNvPr>
          <p:cNvSpPr>
            <a:spLocks noGrp="1"/>
          </p:cNvSpPr>
          <p:nvPr>
            <p:ph type="title"/>
          </p:nvPr>
        </p:nvSpPr>
        <p:spPr>
          <a:xfrm>
            <a:off x="1966823" y="624111"/>
            <a:ext cx="9537789" cy="704358"/>
          </a:xfrm>
        </p:spPr>
        <p:txBody>
          <a:bodyPr>
            <a:normAutofit/>
          </a:bodyPr>
          <a:lstStyle/>
          <a:p>
            <a:r>
              <a:rPr lang="en-US" altLang="zh-Hans" b="1" dirty="0"/>
              <a:t>1</a:t>
            </a:r>
            <a:r>
              <a:rPr lang="zh-Hans" altLang="en-US" b="1" dirty="0"/>
              <a:t>、</a:t>
            </a:r>
            <a:r>
              <a:rPr lang="zh-CN" altLang="zh-CN" b="1" dirty="0"/>
              <a:t>《安全生产法》</a:t>
            </a:r>
            <a:r>
              <a:rPr lang="zh-Hans" altLang="en-US" sz="2800" b="1" dirty="0"/>
              <a:t>部分条文学习</a:t>
            </a:r>
            <a:endParaRPr kumimoji="1" lang="zh-CN" altLang="en-US" sz="2800" dirty="0"/>
          </a:p>
        </p:txBody>
      </p:sp>
      <p:sp>
        <p:nvSpPr>
          <p:cNvPr id="3" name="内容占位符 2">
            <a:extLst>
              <a:ext uri="{FF2B5EF4-FFF2-40B4-BE49-F238E27FC236}">
                <a16:creationId xmlns:a16="http://schemas.microsoft.com/office/drawing/2014/main" id="{B0814850-DE30-114B-8EF3-1A86F009D1E3}"/>
              </a:ext>
            </a:extLst>
          </p:cNvPr>
          <p:cNvSpPr>
            <a:spLocks noGrp="1"/>
          </p:cNvSpPr>
          <p:nvPr>
            <p:ph idx="1"/>
          </p:nvPr>
        </p:nvSpPr>
        <p:spPr>
          <a:xfrm>
            <a:off x="1966823" y="1328469"/>
            <a:ext cx="9537789" cy="4582753"/>
          </a:xfrm>
        </p:spPr>
        <p:txBody>
          <a:bodyPr>
            <a:normAutofit/>
          </a:bodyPr>
          <a:lstStyle/>
          <a:p>
            <a:r>
              <a:rPr lang="zh-CN" altLang="zh-CN" sz="3200" b="1" dirty="0"/>
              <a:t>第十条……生产经营单位必须执行依法制定的保障安全生产的国家标准或者行业标准。</a:t>
            </a:r>
            <a:endParaRPr lang="en-US" altLang="zh-CN" sz="3200" b="1" dirty="0"/>
          </a:p>
          <a:p>
            <a:r>
              <a:rPr lang="zh-CN" altLang="zh-CN" sz="3200" b="1" dirty="0"/>
              <a:t>第十八条生产经营单位的主要负责人对本单位安全生产工作负有下列职责责任：</a:t>
            </a:r>
          </a:p>
          <a:p>
            <a:pPr lvl="0"/>
            <a:r>
              <a:rPr lang="zh-CN" altLang="en-US" sz="3200" b="1" dirty="0"/>
              <a:t>（</a:t>
            </a:r>
            <a:r>
              <a:rPr lang="zh-Hans" altLang="en-US" sz="3200" b="1" dirty="0"/>
              <a:t>一</a:t>
            </a:r>
            <a:r>
              <a:rPr lang="zh-CN" altLang="en-US" sz="3200" b="1" dirty="0"/>
              <a:t>）</a:t>
            </a:r>
            <a:r>
              <a:rPr lang="zh-CN" altLang="zh-CN" sz="3200" b="1" dirty="0"/>
              <a:t>建立、健全</a:t>
            </a:r>
            <a:r>
              <a:rPr lang="zh-CN" altLang="zh-CN" sz="3200" b="1" dirty="0">
                <a:solidFill>
                  <a:srgbClr val="FF0000"/>
                </a:solidFill>
              </a:rPr>
              <a:t>并落实</a:t>
            </a:r>
            <a:r>
              <a:rPr lang="zh-CN" altLang="zh-CN" sz="3200" b="1" dirty="0"/>
              <a:t>本单位安全生产责任制；</a:t>
            </a:r>
          </a:p>
          <a:p>
            <a:r>
              <a:rPr lang="zh-CN" altLang="en-US" sz="3200" b="1" dirty="0"/>
              <a:t>（</a:t>
            </a:r>
            <a:r>
              <a:rPr lang="zh-Hans" altLang="en-US" sz="3200" b="1" dirty="0"/>
              <a:t>二</a:t>
            </a:r>
            <a:r>
              <a:rPr lang="zh-CN" altLang="en-US" sz="3200" b="1" dirty="0"/>
              <a:t>）</a:t>
            </a:r>
            <a:r>
              <a:rPr lang="zh-CN" altLang="zh-CN" sz="3200" b="1" dirty="0"/>
              <a:t>组织制定</a:t>
            </a:r>
            <a:r>
              <a:rPr lang="zh-CN" altLang="zh-CN" sz="3200" b="1" dirty="0">
                <a:solidFill>
                  <a:srgbClr val="FF0000"/>
                </a:solidFill>
              </a:rPr>
              <a:t>并落实</a:t>
            </a:r>
            <a:r>
              <a:rPr lang="zh-CN" altLang="zh-CN" sz="3200" b="1" dirty="0"/>
              <a:t>本单位安全生产规章制度和操作规程； </a:t>
            </a:r>
            <a:endParaRPr kumimoji="1" lang="zh-CN" altLang="en-US" sz="3200" b="1" dirty="0"/>
          </a:p>
        </p:txBody>
      </p:sp>
    </p:spTree>
    <p:extLst>
      <p:ext uri="{BB962C8B-B14F-4D97-AF65-F5344CB8AC3E}">
        <p14:creationId xmlns:p14="http://schemas.microsoft.com/office/powerpoint/2010/main" val="30030005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056ED88-4974-CF41-9FD4-BB664DF42484}"/>
              </a:ext>
            </a:extLst>
          </p:cNvPr>
          <p:cNvSpPr>
            <a:spLocks noGrp="1"/>
          </p:cNvSpPr>
          <p:nvPr>
            <p:ph type="title"/>
          </p:nvPr>
        </p:nvSpPr>
        <p:spPr/>
        <p:txBody>
          <a:bodyPr>
            <a:normAutofit fontScale="90000"/>
          </a:bodyPr>
          <a:lstStyle/>
          <a:p>
            <a:r>
              <a:rPr lang="en-US" altLang="zh-Hans" b="1" dirty="0"/>
              <a:t>6</a:t>
            </a:r>
            <a:r>
              <a:rPr lang="zh-Hans" altLang="en-US" b="1" dirty="0"/>
              <a:t>、</a:t>
            </a:r>
            <a:r>
              <a:rPr lang="en-US" altLang="zh-CN" b="1" dirty="0"/>
              <a:t>《</a:t>
            </a:r>
            <a:r>
              <a:rPr lang="zh-CN" altLang="en-US" b="1" dirty="0"/>
              <a:t>民用爆炸物品生产和销售企业安全生产培训大纲</a:t>
            </a:r>
            <a:r>
              <a:rPr lang="en-US" altLang="zh-CN" b="1" dirty="0"/>
              <a:t>》</a:t>
            </a:r>
            <a:r>
              <a:rPr lang="zh-Hans" altLang="en-US" sz="3100" b="1" dirty="0"/>
              <a:t>（</a:t>
            </a:r>
            <a:r>
              <a:rPr lang="zh-CN" altLang="en-US" sz="3100" dirty="0"/>
              <a:t>工信厅安全</a:t>
            </a:r>
            <a:r>
              <a:rPr lang="en-US" altLang="zh-CN" sz="3100" dirty="0"/>
              <a:t>〔2019〕94</a:t>
            </a:r>
            <a:r>
              <a:rPr lang="zh-CN" altLang="en-US" sz="3100" dirty="0"/>
              <a:t>号）</a:t>
            </a:r>
            <a:br>
              <a:rPr lang="en-US" altLang="zh-CN" sz="3100" b="1" dirty="0"/>
            </a:br>
            <a:endParaRPr kumimoji="1" lang="zh-CN" altLang="en-US" dirty="0"/>
          </a:p>
        </p:txBody>
      </p:sp>
      <p:sp>
        <p:nvSpPr>
          <p:cNvPr id="3" name="内容占位符 2">
            <a:extLst>
              <a:ext uri="{FF2B5EF4-FFF2-40B4-BE49-F238E27FC236}">
                <a16:creationId xmlns:a16="http://schemas.microsoft.com/office/drawing/2014/main" id="{9B206B49-D0D4-2645-8BF0-EC9052849F0A}"/>
              </a:ext>
            </a:extLst>
          </p:cNvPr>
          <p:cNvSpPr>
            <a:spLocks noGrp="1"/>
          </p:cNvSpPr>
          <p:nvPr>
            <p:ph idx="1"/>
          </p:nvPr>
        </p:nvSpPr>
        <p:spPr/>
        <p:txBody>
          <a:bodyPr>
            <a:normAutofit/>
          </a:bodyPr>
          <a:lstStyle/>
          <a:p>
            <a:r>
              <a:rPr lang="en-US" altLang="zh-CN" sz="2000" dirty="0"/>
              <a:t>2.</a:t>
            </a:r>
            <a:r>
              <a:rPr lang="zh-CN" altLang="en-US" sz="2000" dirty="0"/>
              <a:t>民爆生产企业安全管理制度体系的构成及其作用，主要包括：安全生产责任制、安全生产机构和人员设置、安全教育培训、隐患排查治理、重大危险源管理、安全生产费用提取和使用、不合格品及废料处理、安全评价、安全生产标准化、相关方管理、注册安全工程师配备、应急预案、事故报告及处理等制度。 　　</a:t>
            </a:r>
            <a:endParaRPr lang="en-US" altLang="zh-CN" sz="2000" dirty="0"/>
          </a:p>
          <a:p>
            <a:r>
              <a:rPr lang="en-US" altLang="zh-CN" sz="2000" dirty="0"/>
              <a:t>3.</a:t>
            </a:r>
            <a:r>
              <a:rPr lang="zh-CN" altLang="en-US" sz="2000" dirty="0"/>
              <a:t>民爆生产企业安全管理制度执行效果，主要包括：落实和完善各项安全管理制度的方法和效果评估，安全生产责任制落实情况，隐患排查治理制度执行效果等。 　　</a:t>
            </a:r>
            <a:endParaRPr lang="en-US" altLang="zh-CN" sz="2000" dirty="0"/>
          </a:p>
          <a:p>
            <a:r>
              <a:rPr lang="en-US" altLang="zh-CN" sz="2000" dirty="0"/>
              <a:t>4.</a:t>
            </a:r>
            <a:r>
              <a:rPr lang="zh-CN" altLang="en-US" sz="2000" dirty="0"/>
              <a:t>国内外先进的安全生产管理经验。</a:t>
            </a:r>
            <a:endParaRPr kumimoji="1" lang="zh-CN" altLang="en-US" sz="2000" dirty="0"/>
          </a:p>
        </p:txBody>
      </p:sp>
    </p:spTree>
    <p:extLst>
      <p:ext uri="{BB962C8B-B14F-4D97-AF65-F5344CB8AC3E}">
        <p14:creationId xmlns:p14="http://schemas.microsoft.com/office/powerpoint/2010/main" val="29281967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03D4EED-48EA-D340-B6FC-7A59F053B9E5}"/>
              </a:ext>
            </a:extLst>
          </p:cNvPr>
          <p:cNvSpPr>
            <a:spLocks noGrp="1"/>
          </p:cNvSpPr>
          <p:nvPr>
            <p:ph type="title"/>
          </p:nvPr>
        </p:nvSpPr>
        <p:spPr>
          <a:xfrm>
            <a:off x="2592925" y="624110"/>
            <a:ext cx="8911687" cy="1083920"/>
          </a:xfrm>
        </p:spPr>
        <p:txBody>
          <a:bodyPr>
            <a:normAutofit fontScale="90000"/>
          </a:bodyPr>
          <a:lstStyle/>
          <a:p>
            <a:r>
              <a:rPr lang="en-US" altLang="zh-Hans" b="1" dirty="0"/>
              <a:t>6</a:t>
            </a:r>
            <a:r>
              <a:rPr lang="zh-Hans" altLang="en-US" b="1" dirty="0"/>
              <a:t>、</a:t>
            </a:r>
            <a:r>
              <a:rPr lang="en-US" altLang="zh-CN" b="1" dirty="0"/>
              <a:t>《</a:t>
            </a:r>
            <a:r>
              <a:rPr lang="zh-CN" altLang="en-US" b="1" dirty="0"/>
              <a:t>民用爆炸物品生产和销售企业安全生产培训大纲</a:t>
            </a:r>
            <a:r>
              <a:rPr lang="en-US" altLang="zh-CN" b="1" dirty="0"/>
              <a:t>》</a:t>
            </a:r>
            <a:r>
              <a:rPr lang="zh-Hans" altLang="en-US" sz="3100" b="1" dirty="0"/>
              <a:t>（</a:t>
            </a:r>
            <a:r>
              <a:rPr lang="zh-CN" altLang="en-US" sz="3100" dirty="0"/>
              <a:t>工信厅安全</a:t>
            </a:r>
            <a:r>
              <a:rPr lang="en-US" altLang="zh-CN" sz="3100" dirty="0"/>
              <a:t>〔2019〕94</a:t>
            </a:r>
            <a:r>
              <a:rPr lang="zh-CN" altLang="en-US" sz="3100" dirty="0"/>
              <a:t>号）</a:t>
            </a:r>
            <a:br>
              <a:rPr lang="en-US" altLang="zh-CN" sz="3100" b="1" dirty="0"/>
            </a:br>
            <a:endParaRPr kumimoji="1" lang="zh-CN" altLang="en-US" dirty="0"/>
          </a:p>
        </p:txBody>
      </p:sp>
      <p:sp>
        <p:nvSpPr>
          <p:cNvPr id="3" name="内容占位符 2">
            <a:extLst>
              <a:ext uri="{FF2B5EF4-FFF2-40B4-BE49-F238E27FC236}">
                <a16:creationId xmlns:a16="http://schemas.microsoft.com/office/drawing/2014/main" id="{23EA44BD-FA20-554B-986B-848DD8C2E29D}"/>
              </a:ext>
            </a:extLst>
          </p:cNvPr>
          <p:cNvSpPr>
            <a:spLocks noGrp="1"/>
          </p:cNvSpPr>
          <p:nvPr>
            <p:ph idx="1"/>
          </p:nvPr>
        </p:nvSpPr>
        <p:spPr>
          <a:xfrm>
            <a:off x="2173857" y="1708030"/>
            <a:ext cx="9330755" cy="4744528"/>
          </a:xfrm>
        </p:spPr>
        <p:txBody>
          <a:bodyPr>
            <a:normAutofit fontScale="77500" lnSpcReduction="20000"/>
          </a:bodyPr>
          <a:lstStyle/>
          <a:p>
            <a:r>
              <a:rPr lang="zh-CN" altLang="en-US" sz="3400" b="1" dirty="0"/>
              <a:t>（三）民爆安全技术基础知识</a:t>
            </a:r>
            <a:r>
              <a:rPr lang="zh-CN" altLang="en-US" sz="3400" dirty="0"/>
              <a:t> 　</a:t>
            </a:r>
            <a:r>
              <a:rPr lang="zh-CN" altLang="en-US" sz="2600" dirty="0"/>
              <a:t>　</a:t>
            </a:r>
            <a:endParaRPr lang="en-US" altLang="zh-CN" sz="2600" dirty="0"/>
          </a:p>
          <a:p>
            <a:r>
              <a:rPr lang="en-US" altLang="zh-CN" sz="2600" dirty="0"/>
              <a:t>1.</a:t>
            </a:r>
            <a:r>
              <a:rPr lang="zh-CN" altLang="en-US" sz="2600" dirty="0"/>
              <a:t>民爆物品的感度与事故概率。 　　</a:t>
            </a:r>
            <a:endParaRPr lang="en-US" altLang="zh-CN" sz="2600" dirty="0"/>
          </a:p>
          <a:p>
            <a:r>
              <a:rPr lang="en-US" altLang="zh-CN" sz="2600" dirty="0"/>
              <a:t>2.</a:t>
            </a:r>
            <a:r>
              <a:rPr lang="zh-CN" altLang="en-US" sz="2600" dirty="0"/>
              <a:t>燃烧三要素，炸药的燃烧效应。 　　</a:t>
            </a:r>
            <a:endParaRPr lang="en-US" altLang="zh-CN" sz="2600" dirty="0"/>
          </a:p>
          <a:p>
            <a:r>
              <a:rPr lang="en-US" altLang="zh-CN" sz="2600" dirty="0"/>
              <a:t>3.</a:t>
            </a:r>
            <a:r>
              <a:rPr lang="zh-CN" altLang="en-US" sz="2600" dirty="0"/>
              <a:t>爆炸三要素，民爆物品爆炸效应与事故损失，炸药燃烧转爆轰的条件，爆炸空气冲击波、飞散物、热辐射对人员和建构筑物的危害。 　　</a:t>
            </a:r>
            <a:endParaRPr lang="en-US" altLang="zh-CN" sz="2600" dirty="0"/>
          </a:p>
          <a:p>
            <a:r>
              <a:rPr lang="en-US" altLang="zh-CN" sz="2600" dirty="0"/>
              <a:t>4.</a:t>
            </a:r>
            <a:r>
              <a:rPr lang="zh-CN" altLang="en-US" sz="2600" dirty="0"/>
              <a:t>降低事故概率的技术措施，主要包括：工艺配方、工艺参数、工艺设备，工艺安全监控系统的安全性，及防雷、防静电、防爆电气、防火、防撞击摩擦、防燃烧转爆轰等。 　　</a:t>
            </a:r>
            <a:endParaRPr lang="en-US" altLang="zh-CN" sz="2600" dirty="0"/>
          </a:p>
          <a:p>
            <a:r>
              <a:rPr lang="en-US" altLang="zh-CN" sz="2600" dirty="0"/>
              <a:t>5.</a:t>
            </a:r>
            <a:r>
              <a:rPr lang="zh-CN" altLang="en-US" sz="2600" dirty="0"/>
              <a:t>降低事故损失的技术措施，主要包括：定员、定量、工序及设备间防传爆防殉爆、隔墙、抗爆间室、内部距离、外部距离等。 　　</a:t>
            </a:r>
            <a:endParaRPr lang="en-US" altLang="zh-CN" sz="2600" dirty="0"/>
          </a:p>
          <a:p>
            <a:r>
              <a:rPr lang="en-US" altLang="zh-CN" sz="2600" dirty="0"/>
              <a:t>6.</a:t>
            </a:r>
            <a:r>
              <a:rPr lang="zh-CN" altLang="en-US" sz="2600" dirty="0"/>
              <a:t>危险品运输安全措施。主要包括：符合安全标准的运输车辆、承运单位及人员资质和资格管理等。 　　</a:t>
            </a:r>
            <a:endParaRPr lang="en-US" altLang="zh-CN" sz="2600" dirty="0"/>
          </a:p>
          <a:p>
            <a:r>
              <a:rPr lang="en-US" altLang="zh-CN" sz="2600" dirty="0"/>
              <a:t>7.</a:t>
            </a:r>
            <a:r>
              <a:rPr lang="zh-CN" altLang="en-US" sz="2600" dirty="0"/>
              <a:t>爆炸事故案例分析，主要包括：爆炸事故的直接原因和间接原因分析，技术原因与管理原因分析。</a:t>
            </a:r>
            <a:endParaRPr kumimoji="1" lang="zh-CN" altLang="en-US" sz="2600" dirty="0"/>
          </a:p>
        </p:txBody>
      </p:sp>
    </p:spTree>
    <p:extLst>
      <p:ext uri="{BB962C8B-B14F-4D97-AF65-F5344CB8AC3E}">
        <p14:creationId xmlns:p14="http://schemas.microsoft.com/office/powerpoint/2010/main" val="17131185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0D59D46-7166-E341-BBF4-F5853715D498}"/>
              </a:ext>
            </a:extLst>
          </p:cNvPr>
          <p:cNvSpPr>
            <a:spLocks noGrp="1"/>
          </p:cNvSpPr>
          <p:nvPr>
            <p:ph type="title"/>
          </p:nvPr>
        </p:nvSpPr>
        <p:spPr/>
        <p:txBody>
          <a:bodyPr>
            <a:normAutofit fontScale="90000"/>
          </a:bodyPr>
          <a:lstStyle/>
          <a:p>
            <a:r>
              <a:rPr lang="en-US" altLang="zh-Hans" b="1" dirty="0"/>
              <a:t>6</a:t>
            </a:r>
            <a:r>
              <a:rPr lang="zh-Hans" altLang="en-US" b="1" dirty="0"/>
              <a:t>、</a:t>
            </a:r>
            <a:r>
              <a:rPr lang="en-US" altLang="zh-CN" b="1" dirty="0"/>
              <a:t>《</a:t>
            </a:r>
            <a:r>
              <a:rPr lang="zh-CN" altLang="en-US" b="1" dirty="0"/>
              <a:t>民用爆炸物品生产和销售企业安全生产培训大纲</a:t>
            </a:r>
            <a:r>
              <a:rPr lang="en-US" altLang="zh-CN" b="1" dirty="0"/>
              <a:t>》</a:t>
            </a:r>
            <a:r>
              <a:rPr lang="zh-Hans" altLang="en-US" sz="3100" b="1" dirty="0"/>
              <a:t>（</a:t>
            </a:r>
            <a:r>
              <a:rPr lang="zh-CN" altLang="en-US" sz="3100" dirty="0"/>
              <a:t>工信厅安全</a:t>
            </a:r>
            <a:r>
              <a:rPr lang="en-US" altLang="zh-CN" sz="3100" dirty="0"/>
              <a:t>〔2019〕94</a:t>
            </a:r>
            <a:r>
              <a:rPr lang="zh-CN" altLang="en-US" sz="3100" dirty="0"/>
              <a:t>号）</a:t>
            </a:r>
            <a:br>
              <a:rPr lang="en-US" altLang="zh-CN" sz="3100" b="1" dirty="0"/>
            </a:br>
            <a:endParaRPr kumimoji="1" lang="zh-CN" altLang="en-US" dirty="0"/>
          </a:p>
        </p:txBody>
      </p:sp>
      <p:sp>
        <p:nvSpPr>
          <p:cNvPr id="3" name="内容占位符 2">
            <a:extLst>
              <a:ext uri="{FF2B5EF4-FFF2-40B4-BE49-F238E27FC236}">
                <a16:creationId xmlns:a16="http://schemas.microsoft.com/office/drawing/2014/main" id="{ADF5C4E0-9289-E74C-B157-8F5B06DB12CC}"/>
              </a:ext>
            </a:extLst>
          </p:cNvPr>
          <p:cNvSpPr>
            <a:spLocks noGrp="1"/>
          </p:cNvSpPr>
          <p:nvPr>
            <p:ph idx="1"/>
          </p:nvPr>
        </p:nvSpPr>
        <p:spPr>
          <a:xfrm>
            <a:off x="2589212" y="1673525"/>
            <a:ext cx="8915400" cy="4692769"/>
          </a:xfrm>
        </p:spPr>
        <p:txBody>
          <a:bodyPr>
            <a:normAutofit/>
          </a:bodyPr>
          <a:lstStyle/>
          <a:p>
            <a:r>
              <a:rPr lang="zh-CN" altLang="en-US" sz="2400" dirty="0"/>
              <a:t>民爆生产企业安全生产管理人员包括：分管安全、生产、技术、保卫等与安全生产工作相关的民爆生产企业（含生产分厂和生产场点）负责人，安全生产管理机构负责人及管理人员。</a:t>
            </a:r>
            <a:endParaRPr lang="en-US" altLang="zh-CN" sz="2400" dirty="0"/>
          </a:p>
          <a:p>
            <a:r>
              <a:rPr lang="zh-Hans" altLang="en-US" sz="2800" b="1" dirty="0"/>
              <a:t>管理人员</a:t>
            </a:r>
            <a:r>
              <a:rPr lang="zh-CN" altLang="en-US" sz="2800" b="1" dirty="0"/>
              <a:t>培训内容</a:t>
            </a:r>
            <a:endParaRPr lang="en-US" altLang="zh-CN" sz="2800" b="1" dirty="0"/>
          </a:p>
          <a:p>
            <a:r>
              <a:rPr lang="zh-Hans" altLang="en-US" sz="2800" b="1" dirty="0"/>
              <a:t>（一）</a:t>
            </a:r>
            <a:r>
              <a:rPr lang="zh-CN" altLang="zh-CN" sz="2800" b="1" dirty="0"/>
              <a:t>民爆安全管理法律、法规知识 </a:t>
            </a:r>
            <a:endParaRPr lang="en-US" altLang="zh-CN" sz="2800" b="1" dirty="0"/>
          </a:p>
          <a:p>
            <a:r>
              <a:rPr lang="en-US" altLang="zh-CN" sz="2000" b="1" dirty="0"/>
              <a:t>1.</a:t>
            </a:r>
            <a:r>
              <a:rPr lang="zh-CN" altLang="en-US" sz="2000" b="1" dirty="0"/>
              <a:t>国家安全生产方针、政策、法律、法规和民用爆炸物品生产经营的法规、规章、标准等，</a:t>
            </a:r>
            <a:endParaRPr lang="en-US" altLang="zh-CN" sz="2000" b="1" dirty="0"/>
          </a:p>
          <a:p>
            <a:r>
              <a:rPr lang="zh-CN" altLang="en-US" dirty="0"/>
              <a:t>主要包括：</a:t>
            </a:r>
            <a:r>
              <a:rPr lang="en-US" altLang="zh-CN" dirty="0"/>
              <a:t>《</a:t>
            </a:r>
            <a:r>
              <a:rPr lang="zh-CN" altLang="en-US" dirty="0"/>
              <a:t>安全生产法</a:t>
            </a:r>
            <a:r>
              <a:rPr lang="en-US" altLang="zh-CN" dirty="0"/>
              <a:t>》《</a:t>
            </a:r>
            <a:r>
              <a:rPr lang="zh-CN" altLang="en-US" dirty="0"/>
              <a:t>消防法</a:t>
            </a:r>
            <a:r>
              <a:rPr lang="en-US" altLang="zh-CN" dirty="0"/>
              <a:t>》</a:t>
            </a:r>
            <a:r>
              <a:rPr lang="zh-CN" altLang="en-US" dirty="0"/>
              <a:t>；</a:t>
            </a:r>
            <a:r>
              <a:rPr lang="en-US" altLang="zh-CN" dirty="0"/>
              <a:t>《</a:t>
            </a:r>
            <a:r>
              <a:rPr lang="zh-CN" altLang="en-US" dirty="0"/>
              <a:t>民用爆炸物品安全管理条例</a:t>
            </a:r>
            <a:r>
              <a:rPr lang="en-US" altLang="zh-CN" dirty="0"/>
              <a:t>》《</a:t>
            </a:r>
            <a:r>
              <a:rPr lang="zh-CN" altLang="en-US" dirty="0"/>
              <a:t>生产安全事故应急条例</a:t>
            </a:r>
            <a:r>
              <a:rPr lang="en-US" altLang="zh-CN" dirty="0"/>
              <a:t>》《</a:t>
            </a:r>
            <a:r>
              <a:rPr lang="zh-CN" altLang="en-US" dirty="0"/>
              <a:t>安全生产许可证条例</a:t>
            </a:r>
            <a:r>
              <a:rPr lang="en-US" altLang="zh-CN" dirty="0"/>
              <a:t>》</a:t>
            </a:r>
            <a:r>
              <a:rPr lang="zh-CN" altLang="en-US" dirty="0"/>
              <a:t>；</a:t>
            </a:r>
            <a:r>
              <a:rPr lang="en-US" altLang="zh-CN" dirty="0"/>
              <a:t>《</a:t>
            </a:r>
            <a:r>
              <a:rPr lang="zh-CN" altLang="en-US" dirty="0"/>
              <a:t>民用爆炸物品生产许可实施办法</a:t>
            </a:r>
            <a:r>
              <a:rPr lang="en-US" altLang="zh-CN" dirty="0"/>
              <a:t>》《</a:t>
            </a:r>
            <a:r>
              <a:rPr lang="zh-CN" altLang="en-US" dirty="0"/>
              <a:t>道路危险货物运输管理规定</a:t>
            </a:r>
            <a:r>
              <a:rPr lang="en-US" altLang="zh-CN" dirty="0"/>
              <a:t>》</a:t>
            </a:r>
            <a:r>
              <a:rPr lang="zh-CN" altLang="en-US" dirty="0"/>
              <a:t>；</a:t>
            </a:r>
            <a:r>
              <a:rPr lang="en-US" altLang="zh-CN" dirty="0"/>
              <a:t>《</a:t>
            </a:r>
            <a:r>
              <a:rPr lang="zh-CN" altLang="en-US" dirty="0"/>
              <a:t>民用爆炸物品工程设计安全标准</a:t>
            </a:r>
            <a:r>
              <a:rPr lang="en-US" altLang="zh-CN" dirty="0"/>
              <a:t>》</a:t>
            </a:r>
            <a:r>
              <a:rPr lang="zh-CN" altLang="en-US" dirty="0"/>
              <a:t>（</a:t>
            </a:r>
            <a:r>
              <a:rPr lang="en-US" altLang="zh-CN" dirty="0"/>
              <a:t>GB50089</a:t>
            </a:r>
            <a:r>
              <a:rPr lang="zh-CN" altLang="en-US" dirty="0"/>
              <a:t>）</a:t>
            </a:r>
            <a:r>
              <a:rPr lang="en-US" altLang="zh-CN" dirty="0"/>
              <a:t>《</a:t>
            </a:r>
            <a:r>
              <a:rPr lang="zh-CN" altLang="en-US" dirty="0"/>
              <a:t>民用爆炸物品生产销售企业安全管理规程</a:t>
            </a:r>
            <a:r>
              <a:rPr lang="en-US" altLang="zh-CN" dirty="0"/>
              <a:t>》</a:t>
            </a:r>
            <a:r>
              <a:rPr lang="zh-CN" altLang="en-US" dirty="0"/>
              <a:t>（</a:t>
            </a:r>
            <a:r>
              <a:rPr lang="en-US" altLang="zh-CN" dirty="0"/>
              <a:t>GB28263</a:t>
            </a:r>
            <a:r>
              <a:rPr lang="zh-CN" altLang="en-US" dirty="0"/>
              <a:t>）；安全评价、安全生产标准化、重大危险源管理有关要求等。</a:t>
            </a:r>
            <a:endParaRPr lang="en-US" altLang="zh-CN" sz="2800" b="1" dirty="0"/>
          </a:p>
          <a:p>
            <a:endParaRPr kumimoji="1" lang="zh-CN" altLang="en-US" dirty="0"/>
          </a:p>
        </p:txBody>
      </p:sp>
    </p:spTree>
    <p:extLst>
      <p:ext uri="{BB962C8B-B14F-4D97-AF65-F5344CB8AC3E}">
        <p14:creationId xmlns:p14="http://schemas.microsoft.com/office/powerpoint/2010/main" val="399096591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04C2613-98FD-434A-B935-D7FE0271ABB8}"/>
              </a:ext>
            </a:extLst>
          </p:cNvPr>
          <p:cNvSpPr>
            <a:spLocks noGrp="1"/>
          </p:cNvSpPr>
          <p:nvPr>
            <p:ph type="title"/>
          </p:nvPr>
        </p:nvSpPr>
        <p:spPr/>
        <p:txBody>
          <a:bodyPr>
            <a:normAutofit fontScale="90000"/>
          </a:bodyPr>
          <a:lstStyle/>
          <a:p>
            <a:r>
              <a:rPr lang="en-US" altLang="zh-Hans" b="1" dirty="0"/>
              <a:t>6</a:t>
            </a:r>
            <a:r>
              <a:rPr lang="zh-Hans" altLang="en-US" b="1" dirty="0"/>
              <a:t>、</a:t>
            </a:r>
            <a:r>
              <a:rPr lang="en-US" altLang="zh-CN" b="1" dirty="0"/>
              <a:t>《</a:t>
            </a:r>
            <a:r>
              <a:rPr lang="zh-CN" altLang="en-US" b="1" dirty="0"/>
              <a:t>民用爆炸物品生产和销售企业安全生产培训大纲</a:t>
            </a:r>
            <a:r>
              <a:rPr lang="en-US" altLang="zh-CN" b="1" dirty="0"/>
              <a:t>》</a:t>
            </a:r>
            <a:r>
              <a:rPr lang="zh-Hans" altLang="en-US" sz="3100" b="1" dirty="0"/>
              <a:t>（</a:t>
            </a:r>
            <a:r>
              <a:rPr lang="zh-CN" altLang="en-US" sz="3100" dirty="0"/>
              <a:t>工信厅安全</a:t>
            </a:r>
            <a:r>
              <a:rPr lang="en-US" altLang="zh-CN" sz="3100" dirty="0"/>
              <a:t>〔2019〕94</a:t>
            </a:r>
            <a:r>
              <a:rPr lang="zh-CN" altLang="en-US" sz="3100" dirty="0"/>
              <a:t>号）</a:t>
            </a:r>
            <a:br>
              <a:rPr lang="en-US" altLang="zh-CN" sz="3100" b="1" dirty="0"/>
            </a:br>
            <a:endParaRPr kumimoji="1" lang="zh-CN" altLang="en-US" dirty="0"/>
          </a:p>
        </p:txBody>
      </p:sp>
      <p:sp>
        <p:nvSpPr>
          <p:cNvPr id="3" name="内容占位符 2">
            <a:extLst>
              <a:ext uri="{FF2B5EF4-FFF2-40B4-BE49-F238E27FC236}">
                <a16:creationId xmlns:a16="http://schemas.microsoft.com/office/drawing/2014/main" id="{F4C15463-E2CF-084B-BC89-37CF5BABCEC3}"/>
              </a:ext>
            </a:extLst>
          </p:cNvPr>
          <p:cNvSpPr>
            <a:spLocks noGrp="1"/>
          </p:cNvSpPr>
          <p:nvPr>
            <p:ph idx="1"/>
          </p:nvPr>
        </p:nvSpPr>
        <p:spPr/>
        <p:txBody>
          <a:bodyPr>
            <a:normAutofit/>
          </a:bodyPr>
          <a:lstStyle/>
          <a:p>
            <a:r>
              <a:rPr lang="en-US" altLang="zh-CN" sz="2400" b="1" dirty="0"/>
              <a:t>2.</a:t>
            </a:r>
            <a:r>
              <a:rPr lang="zh-CN" altLang="en-US" sz="2400" b="1" dirty="0"/>
              <a:t>国家安全生产监督管理体制和机制。</a:t>
            </a:r>
            <a:br>
              <a:rPr lang="zh-CN" altLang="en-US" sz="2400" b="1" dirty="0"/>
            </a:br>
            <a:r>
              <a:rPr lang="zh-CN" altLang="en-US" sz="2400" b="1" dirty="0"/>
              <a:t> 　　</a:t>
            </a:r>
            <a:endParaRPr lang="en-US" altLang="zh-CN" sz="2400" b="1" dirty="0"/>
          </a:p>
          <a:p>
            <a:r>
              <a:rPr lang="en-US" altLang="zh-CN" sz="2400" b="1" dirty="0"/>
              <a:t>3.</a:t>
            </a:r>
            <a:r>
              <a:rPr lang="zh-CN" altLang="en-US" sz="2400" b="1" dirty="0"/>
              <a:t>民爆生产企业安全生产管理人员的安全生产责任、权利和义务。</a:t>
            </a:r>
            <a:br>
              <a:rPr lang="zh-CN" altLang="en-US" sz="2400" b="1" dirty="0"/>
            </a:br>
            <a:r>
              <a:rPr lang="zh-CN" altLang="en-US" sz="2400" b="1" dirty="0"/>
              <a:t> 　　</a:t>
            </a:r>
            <a:endParaRPr lang="en-US" altLang="zh-CN" sz="2400" b="1" dirty="0"/>
          </a:p>
          <a:p>
            <a:r>
              <a:rPr lang="en-US" altLang="zh-CN" sz="2400" b="1" dirty="0"/>
              <a:t>4.</a:t>
            </a:r>
            <a:r>
              <a:rPr lang="zh-CN" altLang="en-US" sz="2400" b="1" dirty="0"/>
              <a:t>民爆生产企业其他从业人员的权利和义务。</a:t>
            </a:r>
            <a:br>
              <a:rPr lang="zh-CN" altLang="en-US" sz="2400" b="1" dirty="0"/>
            </a:br>
            <a:r>
              <a:rPr lang="zh-CN" altLang="en-US" sz="2400" b="1" dirty="0"/>
              <a:t> 　　</a:t>
            </a:r>
            <a:endParaRPr lang="en-US" altLang="zh-CN" sz="2400" b="1" dirty="0"/>
          </a:p>
          <a:p>
            <a:r>
              <a:rPr lang="en-US" altLang="zh-CN" sz="2400" b="1" dirty="0"/>
              <a:t>5.</a:t>
            </a:r>
            <a:r>
              <a:rPr lang="zh-CN" altLang="en-US" sz="2400" b="1" dirty="0"/>
              <a:t>民爆行业安全管理，主要包括：许可管理、统筹规划管理、科技发展管理、日常生产安全管理、执法检查监督等。</a:t>
            </a:r>
            <a:endParaRPr kumimoji="1" lang="zh-CN" altLang="en-US" sz="2400" b="1" dirty="0"/>
          </a:p>
        </p:txBody>
      </p:sp>
    </p:spTree>
    <p:extLst>
      <p:ext uri="{BB962C8B-B14F-4D97-AF65-F5344CB8AC3E}">
        <p14:creationId xmlns:p14="http://schemas.microsoft.com/office/powerpoint/2010/main" val="12107903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4C3A34C-2F34-654A-A4CE-EC8F5D6BA8F9}"/>
              </a:ext>
            </a:extLst>
          </p:cNvPr>
          <p:cNvSpPr>
            <a:spLocks noGrp="1"/>
          </p:cNvSpPr>
          <p:nvPr>
            <p:ph type="title"/>
          </p:nvPr>
        </p:nvSpPr>
        <p:spPr/>
        <p:txBody>
          <a:bodyPr>
            <a:normAutofit fontScale="90000"/>
          </a:bodyPr>
          <a:lstStyle/>
          <a:p>
            <a:r>
              <a:rPr lang="en-US" altLang="zh-Hans" b="1" dirty="0"/>
              <a:t>6</a:t>
            </a:r>
            <a:r>
              <a:rPr lang="zh-Hans" altLang="en-US" b="1" dirty="0"/>
              <a:t>、</a:t>
            </a:r>
            <a:r>
              <a:rPr lang="en-US" altLang="zh-CN" b="1" dirty="0"/>
              <a:t>《</a:t>
            </a:r>
            <a:r>
              <a:rPr lang="zh-CN" altLang="en-US" b="1" dirty="0"/>
              <a:t>民用爆炸物品生产和销售企业安全生产培训大纲</a:t>
            </a:r>
            <a:r>
              <a:rPr lang="en-US" altLang="zh-CN" b="1" dirty="0"/>
              <a:t>》</a:t>
            </a:r>
            <a:r>
              <a:rPr lang="zh-Hans" altLang="en-US" sz="3100" b="1" dirty="0"/>
              <a:t>（</a:t>
            </a:r>
            <a:r>
              <a:rPr lang="zh-CN" altLang="en-US" sz="3100" dirty="0"/>
              <a:t>工信厅安全</a:t>
            </a:r>
            <a:r>
              <a:rPr lang="en-US" altLang="zh-CN" sz="3100" dirty="0"/>
              <a:t>〔2019〕94</a:t>
            </a:r>
            <a:r>
              <a:rPr lang="zh-CN" altLang="en-US" sz="3100" dirty="0"/>
              <a:t>号）</a:t>
            </a:r>
            <a:br>
              <a:rPr lang="en-US" altLang="zh-CN" sz="3100" b="1" dirty="0"/>
            </a:br>
            <a:endParaRPr kumimoji="1" lang="zh-CN" altLang="en-US" dirty="0"/>
          </a:p>
        </p:txBody>
      </p:sp>
      <p:sp>
        <p:nvSpPr>
          <p:cNvPr id="3" name="内容占位符 2">
            <a:extLst>
              <a:ext uri="{FF2B5EF4-FFF2-40B4-BE49-F238E27FC236}">
                <a16:creationId xmlns:a16="http://schemas.microsoft.com/office/drawing/2014/main" id="{3B623D84-0B3D-8A4D-B703-017A2ECC4101}"/>
              </a:ext>
            </a:extLst>
          </p:cNvPr>
          <p:cNvSpPr>
            <a:spLocks noGrp="1"/>
          </p:cNvSpPr>
          <p:nvPr>
            <p:ph idx="1"/>
          </p:nvPr>
        </p:nvSpPr>
        <p:spPr/>
        <p:txBody>
          <a:bodyPr>
            <a:normAutofit lnSpcReduction="10000"/>
          </a:bodyPr>
          <a:lstStyle/>
          <a:p>
            <a:r>
              <a:rPr lang="zh-CN" altLang="en-US" sz="2800" b="1" dirty="0"/>
              <a:t>（二） 民爆安全管理知识</a:t>
            </a:r>
            <a:r>
              <a:rPr lang="zh-CN" altLang="en-US" sz="2800" dirty="0"/>
              <a:t> 　</a:t>
            </a:r>
            <a:r>
              <a:rPr lang="zh-CN" altLang="en-US" dirty="0"/>
              <a:t>　</a:t>
            </a:r>
            <a:endParaRPr lang="en-US" altLang="zh-CN" dirty="0"/>
          </a:p>
          <a:p>
            <a:r>
              <a:rPr lang="en-US" altLang="zh-CN" sz="2400" dirty="0"/>
              <a:t>1.</a:t>
            </a:r>
            <a:r>
              <a:rPr lang="zh-CN" altLang="en-US" sz="2400" dirty="0"/>
              <a:t>安全科学基本原理，主要包括：事故致因理论、安全管理控制理论、安全心理学、企业安全文化建设等。 　　</a:t>
            </a:r>
            <a:endParaRPr lang="en-US" altLang="zh-CN" sz="2400" dirty="0"/>
          </a:p>
          <a:p>
            <a:r>
              <a:rPr lang="en-US" altLang="zh-CN" sz="2400" dirty="0"/>
              <a:t>2.</a:t>
            </a:r>
            <a:r>
              <a:rPr lang="zh-CN" altLang="en-US" sz="2400" dirty="0"/>
              <a:t>民爆生产企业安全管理基本要求，主要包括：安全管理体系、安全教育、安全生产责任制、安全检查、安全管理规章制度及安全设施的“三同时”和职业卫生与健康等。 　　</a:t>
            </a:r>
            <a:endParaRPr lang="en-US" altLang="zh-CN" sz="2400" dirty="0"/>
          </a:p>
          <a:p>
            <a:r>
              <a:rPr lang="en-US" altLang="zh-CN" sz="2400" dirty="0"/>
              <a:t>3.</a:t>
            </a:r>
            <a:r>
              <a:rPr lang="zh-CN" altLang="en-US" sz="2400" dirty="0"/>
              <a:t>民爆生产企业安全生产标准化管理，主要包括：策划准备、目标制定、教育培训、现状梳理、文件体系建设、实施运行及整改、企业自评、评审申请等环节内容。</a:t>
            </a:r>
            <a:endParaRPr kumimoji="1" lang="zh-CN" altLang="en-US" sz="2400" dirty="0"/>
          </a:p>
        </p:txBody>
      </p:sp>
    </p:spTree>
    <p:extLst>
      <p:ext uri="{BB962C8B-B14F-4D97-AF65-F5344CB8AC3E}">
        <p14:creationId xmlns:p14="http://schemas.microsoft.com/office/powerpoint/2010/main" val="247056437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2295974-C793-C446-BE30-0ACE681AA7EE}"/>
              </a:ext>
            </a:extLst>
          </p:cNvPr>
          <p:cNvSpPr>
            <a:spLocks noGrp="1"/>
          </p:cNvSpPr>
          <p:nvPr>
            <p:ph type="title"/>
          </p:nvPr>
        </p:nvSpPr>
        <p:spPr/>
        <p:txBody>
          <a:bodyPr>
            <a:normAutofit fontScale="90000"/>
          </a:bodyPr>
          <a:lstStyle/>
          <a:p>
            <a:r>
              <a:rPr lang="en-US" altLang="zh-Hans" b="1" dirty="0"/>
              <a:t>6</a:t>
            </a:r>
            <a:r>
              <a:rPr lang="zh-Hans" altLang="en-US" b="1" dirty="0"/>
              <a:t>、</a:t>
            </a:r>
            <a:r>
              <a:rPr lang="en-US" altLang="zh-CN" b="1" dirty="0"/>
              <a:t>《</a:t>
            </a:r>
            <a:r>
              <a:rPr lang="zh-CN" altLang="en-US" b="1" dirty="0"/>
              <a:t>民用爆炸物品生产和销售企业安全生产培训大纲</a:t>
            </a:r>
            <a:r>
              <a:rPr lang="en-US" altLang="zh-CN" b="1" dirty="0"/>
              <a:t>》</a:t>
            </a:r>
            <a:r>
              <a:rPr lang="zh-Hans" altLang="en-US" sz="3100" b="1" dirty="0"/>
              <a:t>（</a:t>
            </a:r>
            <a:r>
              <a:rPr lang="zh-CN" altLang="en-US" sz="3100" dirty="0"/>
              <a:t>工信厅安全</a:t>
            </a:r>
            <a:r>
              <a:rPr lang="en-US" altLang="zh-CN" sz="3100" dirty="0"/>
              <a:t>〔2019〕94</a:t>
            </a:r>
            <a:r>
              <a:rPr lang="zh-CN" altLang="en-US" sz="3100" dirty="0"/>
              <a:t>号）</a:t>
            </a:r>
            <a:br>
              <a:rPr lang="en-US" altLang="zh-CN" sz="3100" b="1" dirty="0"/>
            </a:br>
            <a:endParaRPr kumimoji="1" lang="zh-CN" altLang="en-US" dirty="0"/>
          </a:p>
        </p:txBody>
      </p:sp>
      <p:sp>
        <p:nvSpPr>
          <p:cNvPr id="3" name="内容占位符 2">
            <a:extLst>
              <a:ext uri="{FF2B5EF4-FFF2-40B4-BE49-F238E27FC236}">
                <a16:creationId xmlns:a16="http://schemas.microsoft.com/office/drawing/2014/main" id="{DB136FC1-FE9F-BC4D-AFCC-2F3424A86F84}"/>
              </a:ext>
            </a:extLst>
          </p:cNvPr>
          <p:cNvSpPr>
            <a:spLocks noGrp="1"/>
          </p:cNvSpPr>
          <p:nvPr>
            <p:ph idx="1"/>
          </p:nvPr>
        </p:nvSpPr>
        <p:spPr>
          <a:xfrm>
            <a:off x="2589212" y="1905000"/>
            <a:ext cx="8915400" cy="4006222"/>
          </a:xfrm>
        </p:spPr>
        <p:txBody>
          <a:bodyPr>
            <a:noAutofit/>
          </a:bodyPr>
          <a:lstStyle/>
          <a:p>
            <a:r>
              <a:rPr lang="en-US" altLang="zh-CN" sz="2000" dirty="0"/>
              <a:t>4.</a:t>
            </a:r>
            <a:r>
              <a:rPr lang="zh-CN" altLang="en-US" sz="2000" dirty="0"/>
              <a:t>民爆生产企业重大危险源管理，主要包括：重大危险源的辨识、评估、登记建档、备案、日常管理、应急处置预案等。 　　</a:t>
            </a:r>
            <a:endParaRPr lang="en-US" altLang="zh-CN" sz="2000" dirty="0"/>
          </a:p>
          <a:p>
            <a:r>
              <a:rPr lang="en-US" altLang="zh-CN" sz="2000" dirty="0"/>
              <a:t>5.</a:t>
            </a:r>
            <a:r>
              <a:rPr lang="zh-CN" altLang="en-US" sz="2000" dirty="0"/>
              <a:t>民爆事故应急救援预案，主要包括：民爆行业事故应急救援预案编制、演练、启动和实施的具体要求和编制细则。 　　</a:t>
            </a:r>
            <a:endParaRPr lang="en-US" altLang="zh-CN" sz="2000" dirty="0"/>
          </a:p>
          <a:p>
            <a:r>
              <a:rPr lang="en-US" altLang="zh-CN" sz="2000" dirty="0"/>
              <a:t>6.</a:t>
            </a:r>
            <a:r>
              <a:rPr lang="zh-CN" altLang="en-US" sz="2000" dirty="0"/>
              <a:t>民爆生产企业隐患排查和风险分级管控，主要包括：策划准备、风险辨识、风险评估、划分等级、制定管控方案、建立运行机制、运行评估、持续改进等。 　　</a:t>
            </a:r>
            <a:endParaRPr lang="en-US" altLang="zh-CN" sz="2000" dirty="0"/>
          </a:p>
          <a:p>
            <a:r>
              <a:rPr lang="en-US" altLang="zh-CN" sz="2000" dirty="0"/>
              <a:t>7.</a:t>
            </a:r>
            <a:r>
              <a:rPr lang="zh-CN" altLang="en-US" sz="2000" dirty="0"/>
              <a:t>民爆生产企业的安全评价，主要包括：评价方法与要求等。 　　</a:t>
            </a:r>
            <a:endParaRPr lang="en-US" altLang="zh-CN" sz="2000" dirty="0"/>
          </a:p>
          <a:p>
            <a:r>
              <a:rPr lang="en-US" altLang="zh-CN" sz="2000" dirty="0"/>
              <a:t>8.</a:t>
            </a:r>
            <a:r>
              <a:rPr lang="zh-CN" altLang="en-US" sz="2000" dirty="0"/>
              <a:t>民爆生产企业的事故管理，主要包括：事故分类与调查、事故分析与报告、事故的处理程序和方法、责任划分、损失计算和善后处置。 　　　</a:t>
            </a:r>
            <a:endParaRPr lang="en-US" altLang="zh-CN" sz="2000" dirty="0"/>
          </a:p>
          <a:p>
            <a:r>
              <a:rPr lang="en-US" altLang="zh-CN" sz="2000" dirty="0"/>
              <a:t>9.</a:t>
            </a:r>
            <a:r>
              <a:rPr lang="zh-CN" altLang="en-US" sz="2000" dirty="0"/>
              <a:t>国内外先进的安全生产管理经验。</a:t>
            </a:r>
            <a:endParaRPr kumimoji="1" lang="zh-CN" altLang="en-US" sz="2000" dirty="0"/>
          </a:p>
        </p:txBody>
      </p:sp>
    </p:spTree>
    <p:extLst>
      <p:ext uri="{BB962C8B-B14F-4D97-AF65-F5344CB8AC3E}">
        <p14:creationId xmlns:p14="http://schemas.microsoft.com/office/powerpoint/2010/main" val="249050606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A5C318D-51B7-FE4E-BD88-5DF1BDACA6C6}"/>
              </a:ext>
            </a:extLst>
          </p:cNvPr>
          <p:cNvSpPr>
            <a:spLocks noGrp="1"/>
          </p:cNvSpPr>
          <p:nvPr>
            <p:ph type="title"/>
          </p:nvPr>
        </p:nvSpPr>
        <p:spPr/>
        <p:txBody>
          <a:bodyPr>
            <a:normAutofit fontScale="90000"/>
          </a:bodyPr>
          <a:lstStyle/>
          <a:p>
            <a:r>
              <a:rPr lang="en-US" altLang="zh-Hans" b="1" dirty="0"/>
              <a:t>6</a:t>
            </a:r>
            <a:r>
              <a:rPr lang="zh-Hans" altLang="en-US" b="1" dirty="0"/>
              <a:t>、</a:t>
            </a:r>
            <a:r>
              <a:rPr lang="en-US" altLang="zh-CN" b="1" dirty="0"/>
              <a:t>《</a:t>
            </a:r>
            <a:r>
              <a:rPr lang="zh-CN" altLang="en-US" b="1" dirty="0"/>
              <a:t>民用爆炸物品生产和销售企业安全生产培训大纲</a:t>
            </a:r>
            <a:r>
              <a:rPr lang="en-US" altLang="zh-CN" b="1" dirty="0"/>
              <a:t>》</a:t>
            </a:r>
            <a:r>
              <a:rPr lang="zh-Hans" altLang="en-US" sz="3100" b="1" dirty="0"/>
              <a:t>（</a:t>
            </a:r>
            <a:r>
              <a:rPr lang="zh-CN" altLang="en-US" sz="3100" dirty="0"/>
              <a:t>工信厅安全</a:t>
            </a:r>
            <a:r>
              <a:rPr lang="en-US" altLang="zh-CN" sz="3100" dirty="0"/>
              <a:t>〔2019〕94</a:t>
            </a:r>
            <a:r>
              <a:rPr lang="zh-CN" altLang="en-US" sz="3100" dirty="0"/>
              <a:t>号）</a:t>
            </a:r>
            <a:br>
              <a:rPr lang="en-US" altLang="zh-CN" sz="3100" b="1" dirty="0"/>
            </a:br>
            <a:endParaRPr kumimoji="1" lang="zh-CN" altLang="en-US" dirty="0"/>
          </a:p>
        </p:txBody>
      </p:sp>
      <p:sp>
        <p:nvSpPr>
          <p:cNvPr id="3" name="内容占位符 2">
            <a:extLst>
              <a:ext uri="{FF2B5EF4-FFF2-40B4-BE49-F238E27FC236}">
                <a16:creationId xmlns:a16="http://schemas.microsoft.com/office/drawing/2014/main" id="{76172A19-5120-4B44-BEC7-64A437DE964A}"/>
              </a:ext>
            </a:extLst>
          </p:cNvPr>
          <p:cNvSpPr>
            <a:spLocks noGrp="1"/>
          </p:cNvSpPr>
          <p:nvPr>
            <p:ph idx="1"/>
          </p:nvPr>
        </p:nvSpPr>
        <p:spPr>
          <a:xfrm>
            <a:off x="2589212" y="1905000"/>
            <a:ext cx="8915400" cy="4006222"/>
          </a:xfrm>
        </p:spPr>
        <p:txBody>
          <a:bodyPr>
            <a:normAutofit fontScale="92500"/>
          </a:bodyPr>
          <a:lstStyle/>
          <a:p>
            <a:r>
              <a:rPr lang="zh-CN" altLang="en-US" sz="2800" b="1" dirty="0"/>
              <a:t>（三）民爆安全技术知识</a:t>
            </a:r>
            <a:r>
              <a:rPr lang="zh-CN" altLang="en-US" sz="2800" dirty="0"/>
              <a:t> 　　</a:t>
            </a:r>
            <a:endParaRPr lang="en-US" altLang="zh-CN" sz="2800" dirty="0"/>
          </a:p>
          <a:p>
            <a:r>
              <a:rPr lang="en-US" altLang="zh-CN" sz="2800" b="1" dirty="0"/>
              <a:t>1.</a:t>
            </a:r>
            <a:r>
              <a:rPr lang="zh-CN" altLang="en-US" sz="2800" b="1" dirty="0"/>
              <a:t>炸药的燃烧与爆炸</a:t>
            </a:r>
            <a:r>
              <a:rPr lang="zh-CN" altLang="en-US" sz="2800" dirty="0"/>
              <a:t>　　</a:t>
            </a:r>
            <a:endParaRPr lang="en-US" altLang="zh-CN" sz="2800" dirty="0"/>
          </a:p>
          <a:p>
            <a:r>
              <a:rPr lang="zh-CN" altLang="en-US" sz="2400" dirty="0"/>
              <a:t>（</a:t>
            </a:r>
            <a:r>
              <a:rPr lang="en-US" altLang="zh-CN" sz="2400" dirty="0"/>
              <a:t>1</a:t>
            </a:r>
            <a:r>
              <a:rPr lang="zh-CN" altLang="en-US" sz="2400" dirty="0"/>
              <a:t>）炸药的本质、爆炸三要素、爆炸作用的效应等。（</a:t>
            </a:r>
            <a:r>
              <a:rPr lang="en-US" altLang="zh-CN" sz="2400" dirty="0"/>
              <a:t>2</a:t>
            </a:r>
            <a:r>
              <a:rPr lang="zh-CN" altLang="en-US" sz="2400" dirty="0"/>
              <a:t>）炸药的感度与安全性。　（</a:t>
            </a:r>
            <a:r>
              <a:rPr lang="en-US" altLang="zh-CN" sz="2400" dirty="0"/>
              <a:t>3</a:t>
            </a:r>
            <a:r>
              <a:rPr lang="zh-CN" altLang="en-US" sz="2400" dirty="0"/>
              <a:t>）炸药的燃烧及其特性，主要包括：炸药与一般燃料燃烧的区别，炸药燃烧转爆轰的条件等。（</a:t>
            </a:r>
            <a:r>
              <a:rPr lang="en-US" altLang="zh-CN" sz="2400" dirty="0"/>
              <a:t>4</a:t>
            </a:r>
            <a:r>
              <a:rPr lang="zh-CN" altLang="en-US" sz="2400" dirty="0"/>
              <a:t>）炸药的爆炸及其特性，主要包括：炸药能量释放的三种形式及其相互转化，冲击波基础知识、炸药的爆炸性能、安全性能，爆炸破坏作用，安全距离，殉爆距离等。（</a:t>
            </a:r>
            <a:r>
              <a:rPr lang="en-US" altLang="zh-CN" sz="2400" dirty="0"/>
              <a:t>5</a:t>
            </a:r>
            <a:r>
              <a:rPr lang="zh-CN" altLang="en-US" sz="2400" dirty="0"/>
              <a:t>）民爆防火防爆的技术措施，主要包括：消防给水、消防设施、灭火原则和方法、防雷、防静电、防电磁辐射、防护屏障等。（</a:t>
            </a:r>
            <a:r>
              <a:rPr lang="en-US" altLang="zh-CN" sz="2400" dirty="0"/>
              <a:t>6</a:t>
            </a:r>
            <a:r>
              <a:rPr lang="zh-CN" altLang="en-US" sz="2400" dirty="0"/>
              <a:t>）案例分析与讨论。</a:t>
            </a:r>
            <a:endParaRPr kumimoji="1" lang="zh-CN" altLang="en-US" sz="2400" dirty="0"/>
          </a:p>
        </p:txBody>
      </p:sp>
    </p:spTree>
    <p:extLst>
      <p:ext uri="{BB962C8B-B14F-4D97-AF65-F5344CB8AC3E}">
        <p14:creationId xmlns:p14="http://schemas.microsoft.com/office/powerpoint/2010/main" val="28979095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8C49A3-1010-5145-AB89-2E637F33CFFF}"/>
              </a:ext>
            </a:extLst>
          </p:cNvPr>
          <p:cNvSpPr>
            <a:spLocks noGrp="1"/>
          </p:cNvSpPr>
          <p:nvPr>
            <p:ph type="title"/>
          </p:nvPr>
        </p:nvSpPr>
        <p:spPr/>
        <p:txBody>
          <a:bodyPr>
            <a:normAutofit fontScale="90000"/>
          </a:bodyPr>
          <a:lstStyle/>
          <a:p>
            <a:r>
              <a:rPr lang="en-US" altLang="zh-Hans" b="1" dirty="0"/>
              <a:t>6</a:t>
            </a:r>
            <a:r>
              <a:rPr lang="zh-Hans" altLang="en-US" b="1" dirty="0"/>
              <a:t>、</a:t>
            </a:r>
            <a:r>
              <a:rPr lang="en-US" altLang="zh-CN" b="1" dirty="0"/>
              <a:t>《</a:t>
            </a:r>
            <a:r>
              <a:rPr lang="zh-CN" altLang="en-US" b="1" dirty="0"/>
              <a:t>民用爆炸物品生产和销售企业安全生产培训大纲</a:t>
            </a:r>
            <a:r>
              <a:rPr lang="en-US" altLang="zh-CN" b="1" dirty="0"/>
              <a:t>》</a:t>
            </a:r>
            <a:r>
              <a:rPr lang="zh-Hans" altLang="en-US" sz="3100" b="1" dirty="0"/>
              <a:t>（</a:t>
            </a:r>
            <a:r>
              <a:rPr lang="zh-CN" altLang="en-US" sz="3100" dirty="0"/>
              <a:t>工信厅安全</a:t>
            </a:r>
            <a:r>
              <a:rPr lang="en-US" altLang="zh-CN" sz="3100" dirty="0"/>
              <a:t>〔2019〕94</a:t>
            </a:r>
            <a:r>
              <a:rPr lang="zh-CN" altLang="en-US" sz="3100" dirty="0"/>
              <a:t>号）</a:t>
            </a:r>
            <a:br>
              <a:rPr lang="en-US" altLang="zh-CN" sz="3100" b="1" dirty="0"/>
            </a:br>
            <a:endParaRPr kumimoji="1" lang="zh-CN" altLang="en-US" dirty="0"/>
          </a:p>
        </p:txBody>
      </p:sp>
      <p:sp>
        <p:nvSpPr>
          <p:cNvPr id="3" name="内容占位符 2">
            <a:extLst>
              <a:ext uri="{FF2B5EF4-FFF2-40B4-BE49-F238E27FC236}">
                <a16:creationId xmlns:a16="http://schemas.microsoft.com/office/drawing/2014/main" id="{43EA8C7B-B62D-7842-9A98-3F93E38C5972}"/>
              </a:ext>
            </a:extLst>
          </p:cNvPr>
          <p:cNvSpPr>
            <a:spLocks noGrp="1"/>
          </p:cNvSpPr>
          <p:nvPr>
            <p:ph idx="1"/>
          </p:nvPr>
        </p:nvSpPr>
        <p:spPr>
          <a:xfrm>
            <a:off x="2432649" y="2133600"/>
            <a:ext cx="9071963" cy="3777622"/>
          </a:xfrm>
        </p:spPr>
        <p:txBody>
          <a:bodyPr>
            <a:normAutofit/>
          </a:bodyPr>
          <a:lstStyle/>
          <a:p>
            <a:r>
              <a:rPr lang="en-US" altLang="zh-CN" sz="2400" b="1" dirty="0"/>
              <a:t>2.</a:t>
            </a:r>
            <a:r>
              <a:rPr lang="zh-CN" altLang="en-US" sz="2400" b="1" dirty="0"/>
              <a:t>民爆产品的基本特性与安全性能</a:t>
            </a:r>
            <a:br>
              <a:rPr lang="zh-CN" altLang="en-US" b="1" dirty="0"/>
            </a:br>
            <a:r>
              <a:rPr lang="zh-CN" altLang="en-US" b="1" dirty="0"/>
              <a:t>　　</a:t>
            </a:r>
            <a:endParaRPr lang="en-US" altLang="zh-CN" b="1" dirty="0"/>
          </a:p>
          <a:p>
            <a:r>
              <a:rPr lang="zh-CN" altLang="en-US" sz="2400" dirty="0"/>
              <a:t>（</a:t>
            </a:r>
            <a:r>
              <a:rPr lang="en-US" altLang="zh-CN" sz="2400" dirty="0"/>
              <a:t>1</a:t>
            </a:r>
            <a:r>
              <a:rPr lang="zh-CN" altLang="en-US" sz="2400" dirty="0"/>
              <a:t>）产品分类、用途与组成（结构）。（</a:t>
            </a:r>
            <a:r>
              <a:rPr lang="en-US" altLang="zh-CN" sz="2400" dirty="0"/>
              <a:t>2</a:t>
            </a:r>
            <a:r>
              <a:rPr lang="zh-CN" altLang="en-US" sz="2400" dirty="0"/>
              <a:t>）民爆产品的基本特性与安全性能，主要包括：工业炸药及其制品、工业雷管、索类火工品的基本特性与安全性能。　　（</a:t>
            </a:r>
            <a:r>
              <a:rPr lang="en-US" altLang="zh-CN" sz="2400" dirty="0"/>
              <a:t>3</a:t>
            </a:r>
            <a:r>
              <a:rPr lang="zh-CN" altLang="en-US" sz="2400" dirty="0"/>
              <a:t>）案例分析与讨论。</a:t>
            </a:r>
            <a:r>
              <a:rPr lang="zh-CN" altLang="en-US" sz="2000" dirty="0"/>
              <a:t> </a:t>
            </a:r>
            <a:r>
              <a:rPr lang="zh-CN" altLang="en-US" dirty="0"/>
              <a:t>　　</a:t>
            </a:r>
            <a:endParaRPr lang="en-US" altLang="zh-CN" dirty="0"/>
          </a:p>
          <a:p>
            <a:r>
              <a:rPr lang="en-US" altLang="zh-CN" sz="2400" b="1" dirty="0"/>
              <a:t>3.</a:t>
            </a:r>
            <a:r>
              <a:rPr lang="zh-CN" altLang="en-US" sz="2400" b="1" dirty="0"/>
              <a:t>民爆生产安全技术　　</a:t>
            </a:r>
            <a:endParaRPr lang="en-US" altLang="zh-CN" sz="2400" b="1" dirty="0"/>
          </a:p>
          <a:p>
            <a:r>
              <a:rPr lang="zh-CN" altLang="en-US" sz="2400" dirty="0"/>
              <a:t>（</a:t>
            </a:r>
            <a:r>
              <a:rPr lang="en-US" altLang="zh-CN" sz="2400" dirty="0"/>
              <a:t>1</a:t>
            </a:r>
            <a:r>
              <a:rPr lang="zh-CN" altLang="en-US" sz="2400" dirty="0"/>
              <a:t>）安全规范的基本原则，主要包括：防止事故原则、最小损失原则、以人为本原则（定员、定量、作业时间方面的要求）等。</a:t>
            </a:r>
            <a:endParaRPr kumimoji="1" lang="zh-CN" altLang="en-US" sz="2400" dirty="0"/>
          </a:p>
        </p:txBody>
      </p:sp>
    </p:spTree>
    <p:extLst>
      <p:ext uri="{BB962C8B-B14F-4D97-AF65-F5344CB8AC3E}">
        <p14:creationId xmlns:p14="http://schemas.microsoft.com/office/powerpoint/2010/main" val="33547631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2D35CC3-1EC7-FF4B-AC74-B3327934BE33}"/>
              </a:ext>
            </a:extLst>
          </p:cNvPr>
          <p:cNvSpPr>
            <a:spLocks noGrp="1"/>
          </p:cNvSpPr>
          <p:nvPr>
            <p:ph type="title"/>
          </p:nvPr>
        </p:nvSpPr>
        <p:spPr/>
        <p:txBody>
          <a:bodyPr>
            <a:normAutofit fontScale="90000"/>
          </a:bodyPr>
          <a:lstStyle/>
          <a:p>
            <a:r>
              <a:rPr lang="en-US" altLang="zh-Hans" b="1" dirty="0"/>
              <a:t>6</a:t>
            </a:r>
            <a:r>
              <a:rPr lang="zh-Hans" altLang="en-US" b="1" dirty="0"/>
              <a:t>、</a:t>
            </a:r>
            <a:r>
              <a:rPr lang="en-US" altLang="zh-CN" b="1" dirty="0"/>
              <a:t>《</a:t>
            </a:r>
            <a:r>
              <a:rPr lang="zh-CN" altLang="en-US" b="1" dirty="0"/>
              <a:t>民用爆炸物品生产和销售企业安全生产培训大纲</a:t>
            </a:r>
            <a:r>
              <a:rPr lang="en-US" altLang="zh-CN" b="1" dirty="0"/>
              <a:t>》</a:t>
            </a:r>
            <a:r>
              <a:rPr lang="zh-Hans" altLang="en-US" sz="3100" b="1" dirty="0"/>
              <a:t>（</a:t>
            </a:r>
            <a:r>
              <a:rPr lang="zh-CN" altLang="en-US" sz="3100" dirty="0"/>
              <a:t>工信厅安全</a:t>
            </a:r>
            <a:r>
              <a:rPr lang="en-US" altLang="zh-CN" sz="3100" dirty="0"/>
              <a:t>〔2019〕94</a:t>
            </a:r>
            <a:r>
              <a:rPr lang="zh-CN" altLang="en-US" sz="3100" dirty="0"/>
              <a:t>号）</a:t>
            </a:r>
            <a:br>
              <a:rPr lang="en-US" altLang="zh-CN" sz="3100" b="1" dirty="0"/>
            </a:br>
            <a:endParaRPr kumimoji="1" lang="zh-CN" altLang="en-US" dirty="0"/>
          </a:p>
        </p:txBody>
      </p:sp>
      <p:sp>
        <p:nvSpPr>
          <p:cNvPr id="3" name="内容占位符 2">
            <a:extLst>
              <a:ext uri="{FF2B5EF4-FFF2-40B4-BE49-F238E27FC236}">
                <a16:creationId xmlns:a16="http://schemas.microsoft.com/office/drawing/2014/main" id="{31483A45-F6FA-6B4C-A61E-6B4BD0C53934}"/>
              </a:ext>
            </a:extLst>
          </p:cNvPr>
          <p:cNvSpPr>
            <a:spLocks noGrp="1"/>
          </p:cNvSpPr>
          <p:nvPr>
            <p:ph idx="1"/>
          </p:nvPr>
        </p:nvSpPr>
        <p:spPr/>
        <p:txBody>
          <a:bodyPr>
            <a:normAutofit/>
          </a:bodyPr>
          <a:lstStyle/>
          <a:p>
            <a:r>
              <a:rPr lang="zh-Hans" altLang="en-US" sz="2400" dirty="0"/>
              <a:t>（</a:t>
            </a:r>
            <a:r>
              <a:rPr lang="en-US" altLang="zh-CN" sz="2400" dirty="0"/>
              <a:t>2</a:t>
            </a:r>
            <a:r>
              <a:rPr lang="zh-CN" altLang="en-US" sz="2400" dirty="0"/>
              <a:t>）建筑物的危险等级与存药量。（</a:t>
            </a:r>
            <a:r>
              <a:rPr lang="en-US" altLang="zh-CN" sz="2400" dirty="0"/>
              <a:t>3</a:t>
            </a:r>
            <a:r>
              <a:rPr lang="zh-CN" altLang="en-US" sz="2400" dirty="0"/>
              <a:t>）工厂规划和外部距离。（</a:t>
            </a:r>
            <a:r>
              <a:rPr lang="en-US" altLang="zh-CN" sz="2400" dirty="0"/>
              <a:t>4</a:t>
            </a:r>
            <a:r>
              <a:rPr lang="zh-CN" altLang="en-US" sz="2400" dirty="0"/>
              <a:t>）总平面布置和内部最小允许距离。（</a:t>
            </a:r>
            <a:r>
              <a:rPr lang="en-US" altLang="zh-CN" sz="2400" dirty="0"/>
              <a:t>5</a:t>
            </a:r>
            <a:r>
              <a:rPr lang="zh-CN" altLang="en-US" sz="2400" dirty="0"/>
              <a:t>）工艺与布置（包括：联建）。（</a:t>
            </a:r>
            <a:r>
              <a:rPr lang="en-US" altLang="zh-CN" sz="2400" dirty="0"/>
              <a:t>6</a:t>
            </a:r>
            <a:r>
              <a:rPr lang="zh-CN" altLang="en-US" sz="2400" dirty="0"/>
              <a:t>）危险品的储存和运输安全。（</a:t>
            </a:r>
            <a:r>
              <a:rPr lang="en-US" altLang="zh-CN" sz="2400" dirty="0"/>
              <a:t>7</a:t>
            </a:r>
            <a:r>
              <a:rPr lang="zh-CN" altLang="en-US" sz="2400" dirty="0"/>
              <a:t>）电气安全技术，主要包括：危险场所的区域划分，防雷类别，电气设备安全与防静电、射频危害。（</a:t>
            </a:r>
            <a:r>
              <a:rPr lang="en-US" altLang="zh-CN" sz="2400" dirty="0"/>
              <a:t>8</a:t>
            </a:r>
            <a:r>
              <a:rPr lang="zh-CN" altLang="en-US" sz="2400" dirty="0"/>
              <a:t>）不合格品、废品处理安全技术，主要包括：销毁场</a:t>
            </a:r>
            <a:r>
              <a:rPr lang="en-US" altLang="zh-CN" sz="2400" dirty="0"/>
              <a:t>/</a:t>
            </a:r>
            <a:r>
              <a:rPr lang="zh-CN" altLang="en-US" sz="2400" dirty="0"/>
              <a:t>塔、销毁方法与安全措施。（</a:t>
            </a:r>
            <a:r>
              <a:rPr lang="en-US" altLang="zh-CN" sz="2400" dirty="0"/>
              <a:t>9</a:t>
            </a:r>
            <a:r>
              <a:rPr lang="zh-CN" altLang="en-US" sz="2400" dirty="0"/>
              <a:t>）职业危害及其预防，主要包括：工业毒物及其危害、生产性粉尘及其危害、防尘防毒对策。（</a:t>
            </a:r>
            <a:r>
              <a:rPr lang="en-US" altLang="zh-CN" sz="2400" dirty="0"/>
              <a:t>10</a:t>
            </a:r>
            <a:r>
              <a:rPr lang="zh-CN" altLang="en-US" sz="2400" dirty="0"/>
              <a:t>）案例分析及讨论。</a:t>
            </a:r>
            <a:endParaRPr kumimoji="1" lang="zh-CN" altLang="en-US" sz="2400" dirty="0"/>
          </a:p>
        </p:txBody>
      </p:sp>
    </p:spTree>
    <p:extLst>
      <p:ext uri="{BB962C8B-B14F-4D97-AF65-F5344CB8AC3E}">
        <p14:creationId xmlns:p14="http://schemas.microsoft.com/office/powerpoint/2010/main" val="28345953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9D20705-3D19-414A-8EE1-BD4B6F537598}"/>
              </a:ext>
            </a:extLst>
          </p:cNvPr>
          <p:cNvSpPr>
            <a:spLocks noGrp="1"/>
          </p:cNvSpPr>
          <p:nvPr>
            <p:ph type="title"/>
          </p:nvPr>
        </p:nvSpPr>
        <p:spPr/>
        <p:txBody>
          <a:bodyPr>
            <a:normAutofit fontScale="90000"/>
          </a:bodyPr>
          <a:lstStyle/>
          <a:p>
            <a:r>
              <a:rPr lang="en-US" altLang="zh-Hans" b="1" dirty="0"/>
              <a:t>6</a:t>
            </a:r>
            <a:r>
              <a:rPr lang="zh-Hans" altLang="en-US" b="1" dirty="0"/>
              <a:t>、</a:t>
            </a:r>
            <a:r>
              <a:rPr lang="en-US" altLang="zh-CN" b="1" dirty="0"/>
              <a:t>《</a:t>
            </a:r>
            <a:r>
              <a:rPr lang="zh-CN" altLang="en-US" b="1" dirty="0"/>
              <a:t>民用爆炸物品生产和销售企业安全生产培训大纲</a:t>
            </a:r>
            <a:r>
              <a:rPr lang="en-US" altLang="zh-CN" b="1" dirty="0"/>
              <a:t>》</a:t>
            </a:r>
            <a:r>
              <a:rPr lang="zh-Hans" altLang="en-US" sz="3100" b="1" dirty="0"/>
              <a:t>（</a:t>
            </a:r>
            <a:r>
              <a:rPr lang="zh-CN" altLang="en-US" sz="3100" dirty="0"/>
              <a:t>工信厅安全</a:t>
            </a:r>
            <a:r>
              <a:rPr lang="en-US" altLang="zh-CN" sz="3100" dirty="0"/>
              <a:t>〔2019〕94</a:t>
            </a:r>
            <a:r>
              <a:rPr lang="zh-CN" altLang="en-US" sz="3100" dirty="0"/>
              <a:t>号）</a:t>
            </a:r>
            <a:br>
              <a:rPr lang="en-US" altLang="zh-CN" sz="3100" b="1" dirty="0"/>
            </a:br>
            <a:endParaRPr kumimoji="1" lang="zh-CN" altLang="en-US" dirty="0"/>
          </a:p>
        </p:txBody>
      </p:sp>
      <p:sp>
        <p:nvSpPr>
          <p:cNvPr id="3" name="内容占位符 2">
            <a:extLst>
              <a:ext uri="{FF2B5EF4-FFF2-40B4-BE49-F238E27FC236}">
                <a16:creationId xmlns:a16="http://schemas.microsoft.com/office/drawing/2014/main" id="{8EA64855-12F5-1146-ADC4-9514018E6344}"/>
              </a:ext>
            </a:extLst>
          </p:cNvPr>
          <p:cNvSpPr>
            <a:spLocks noGrp="1"/>
          </p:cNvSpPr>
          <p:nvPr>
            <p:ph idx="1"/>
          </p:nvPr>
        </p:nvSpPr>
        <p:spPr>
          <a:xfrm>
            <a:off x="2589212" y="1905000"/>
            <a:ext cx="8915400" cy="4006222"/>
          </a:xfrm>
        </p:spPr>
        <p:txBody>
          <a:bodyPr/>
          <a:lstStyle/>
          <a:p>
            <a:r>
              <a:rPr lang="zh-CN" altLang="en-US" sz="2400" b="1" dirty="0"/>
              <a:t>（四）实际安全管理能力</a:t>
            </a:r>
            <a:r>
              <a:rPr lang="zh-CN" altLang="en-US" sz="2400" dirty="0"/>
              <a:t>　　</a:t>
            </a:r>
            <a:endParaRPr lang="en-US" altLang="zh-CN" sz="2400" dirty="0"/>
          </a:p>
          <a:p>
            <a:r>
              <a:rPr lang="en-US" altLang="zh-CN" dirty="0"/>
              <a:t>1.</a:t>
            </a:r>
            <a:r>
              <a:rPr lang="zh-CN" altLang="en-US" dirty="0"/>
              <a:t>贯彻执行国家安全生产方针、政策、法律、法规、标准的程序和要点。　　　　</a:t>
            </a:r>
            <a:endParaRPr lang="en-US" altLang="zh-CN" dirty="0"/>
          </a:p>
          <a:p>
            <a:r>
              <a:rPr lang="en-US" altLang="zh-CN" dirty="0"/>
              <a:t>2.</a:t>
            </a:r>
            <a:r>
              <a:rPr lang="zh-CN" altLang="en-US" dirty="0"/>
              <a:t>组织民爆安全生产的程序和方法。　　　　</a:t>
            </a:r>
            <a:endParaRPr lang="en-US" altLang="zh-CN" dirty="0"/>
          </a:p>
          <a:p>
            <a:r>
              <a:rPr lang="en-US" altLang="zh-CN" dirty="0"/>
              <a:t>3.</a:t>
            </a:r>
            <a:r>
              <a:rPr lang="zh-CN" altLang="en-US" dirty="0"/>
              <a:t>主持制定安全生产管理规章制度的程序和方法。　　　　</a:t>
            </a:r>
            <a:endParaRPr lang="en-US" altLang="zh-CN" dirty="0"/>
          </a:p>
          <a:p>
            <a:r>
              <a:rPr lang="en-US" altLang="zh-CN" dirty="0"/>
              <a:t>.</a:t>
            </a:r>
            <a:r>
              <a:rPr lang="zh-CN" altLang="en-US" dirty="0"/>
              <a:t>安全生产标准化体系建设的基本程序和方法。　　　　</a:t>
            </a:r>
            <a:endParaRPr lang="en-US" altLang="zh-CN" dirty="0"/>
          </a:p>
          <a:p>
            <a:r>
              <a:rPr lang="en-US" altLang="zh-CN" dirty="0"/>
              <a:t>.</a:t>
            </a:r>
            <a:r>
              <a:rPr lang="zh-CN" altLang="en-US" dirty="0"/>
              <a:t>组织建立民爆企业隐患排查和风险分级管控运行机制的基本程序和方法。　　</a:t>
            </a:r>
            <a:endParaRPr lang="en-US" altLang="zh-CN" dirty="0"/>
          </a:p>
          <a:p>
            <a:r>
              <a:rPr lang="en-US" altLang="zh-CN" dirty="0"/>
              <a:t>6.</a:t>
            </a:r>
            <a:r>
              <a:rPr lang="zh-CN" altLang="en-US" dirty="0"/>
              <a:t>组织安全检查和隐患整改的基本程序和方法。</a:t>
            </a:r>
            <a:endParaRPr lang="en-US" altLang="zh-CN" dirty="0"/>
          </a:p>
          <a:p>
            <a:r>
              <a:rPr lang="en-US" altLang="zh-CN" dirty="0"/>
              <a:t>7.</a:t>
            </a:r>
            <a:r>
              <a:rPr lang="zh-CN" altLang="en-US" dirty="0"/>
              <a:t>组织制定重大事故应急救援预案的基本程序、组织救援的步骤和技术要求。</a:t>
            </a:r>
            <a:endParaRPr lang="en-US" altLang="zh-CN" dirty="0"/>
          </a:p>
          <a:p>
            <a:r>
              <a:rPr lang="en-US" altLang="zh-CN" dirty="0"/>
              <a:t>8.</a:t>
            </a:r>
            <a:r>
              <a:rPr lang="zh-CN" altLang="en-US" dirty="0"/>
              <a:t>伤亡事故调查处理的程序和方法。</a:t>
            </a:r>
            <a:endParaRPr kumimoji="1" lang="zh-CN" altLang="en-US" dirty="0"/>
          </a:p>
        </p:txBody>
      </p:sp>
    </p:spTree>
    <p:extLst>
      <p:ext uri="{BB962C8B-B14F-4D97-AF65-F5344CB8AC3E}">
        <p14:creationId xmlns:p14="http://schemas.microsoft.com/office/powerpoint/2010/main" val="2424948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73C09F7-2047-194D-B92D-4378E9CA94E7}"/>
              </a:ext>
            </a:extLst>
          </p:cNvPr>
          <p:cNvSpPr>
            <a:spLocks noGrp="1"/>
          </p:cNvSpPr>
          <p:nvPr>
            <p:ph type="title"/>
          </p:nvPr>
        </p:nvSpPr>
        <p:spPr>
          <a:xfrm>
            <a:off x="2592925" y="624110"/>
            <a:ext cx="8911687" cy="807875"/>
          </a:xfrm>
        </p:spPr>
        <p:txBody>
          <a:bodyPr>
            <a:normAutofit/>
          </a:bodyPr>
          <a:lstStyle/>
          <a:p>
            <a:r>
              <a:rPr lang="en-US" altLang="zh-Hans" b="1" dirty="0"/>
              <a:t>1</a:t>
            </a:r>
            <a:r>
              <a:rPr lang="zh-Hans" altLang="en-US" b="1" dirty="0"/>
              <a:t>、</a:t>
            </a:r>
            <a:r>
              <a:rPr lang="zh-CN" altLang="zh-CN" b="1" dirty="0"/>
              <a:t>《安全生产法》</a:t>
            </a:r>
            <a:r>
              <a:rPr lang="zh-Hans" altLang="en-US" sz="3100" b="1" dirty="0"/>
              <a:t>部分条文学习</a:t>
            </a:r>
            <a:endParaRPr kumimoji="1" lang="zh-CN" altLang="en-US" sz="3100" dirty="0"/>
          </a:p>
        </p:txBody>
      </p:sp>
      <p:sp>
        <p:nvSpPr>
          <p:cNvPr id="3" name="内容占位符 2">
            <a:extLst>
              <a:ext uri="{FF2B5EF4-FFF2-40B4-BE49-F238E27FC236}">
                <a16:creationId xmlns:a16="http://schemas.microsoft.com/office/drawing/2014/main" id="{6F6E4433-C997-2E4F-A638-7E62F30813C6}"/>
              </a:ext>
            </a:extLst>
          </p:cNvPr>
          <p:cNvSpPr>
            <a:spLocks noGrp="1"/>
          </p:cNvSpPr>
          <p:nvPr>
            <p:ph idx="1"/>
          </p:nvPr>
        </p:nvSpPr>
        <p:spPr>
          <a:xfrm>
            <a:off x="2589212" y="1431985"/>
            <a:ext cx="8915400" cy="4479237"/>
          </a:xfrm>
        </p:spPr>
        <p:txBody>
          <a:bodyPr>
            <a:noAutofit/>
          </a:bodyPr>
          <a:lstStyle/>
          <a:p>
            <a:pPr lvl="0"/>
            <a:r>
              <a:rPr lang="zh-CN" altLang="en-US" sz="3200" b="1" dirty="0"/>
              <a:t>（</a:t>
            </a:r>
            <a:r>
              <a:rPr lang="zh-Hans" altLang="en-US" sz="3200" b="1" dirty="0"/>
              <a:t>三）</a:t>
            </a:r>
            <a:r>
              <a:rPr lang="zh-CN" altLang="zh-CN" sz="3200" b="1" dirty="0"/>
              <a:t>组织制定并实施本单位安全生产教育和培训计划；</a:t>
            </a:r>
          </a:p>
          <a:p>
            <a:pPr lvl="0"/>
            <a:r>
              <a:rPr lang="zh-CN" altLang="en-US" sz="3200" b="1" dirty="0"/>
              <a:t>（</a:t>
            </a:r>
            <a:r>
              <a:rPr lang="zh-Hans" altLang="en-US" sz="3200" b="1" dirty="0"/>
              <a:t>四）</a:t>
            </a:r>
            <a:r>
              <a:rPr lang="zh-CN" altLang="zh-CN" sz="3200" b="1" dirty="0"/>
              <a:t>保证本单位安全生产投入的有效实施；</a:t>
            </a:r>
          </a:p>
          <a:p>
            <a:pPr lvl="0"/>
            <a:r>
              <a:rPr lang="zh-CN" altLang="en-US" sz="3200" b="1" dirty="0"/>
              <a:t>（</a:t>
            </a:r>
            <a:r>
              <a:rPr lang="zh-Hans" altLang="en-US" sz="3200" b="1" dirty="0"/>
              <a:t>五）</a:t>
            </a:r>
            <a:r>
              <a:rPr lang="zh-CN" altLang="zh-CN" sz="3200" b="1" dirty="0"/>
              <a:t>督促、检查本单位的安全生产工作，及时消除生产安全事故隐患；</a:t>
            </a:r>
          </a:p>
          <a:p>
            <a:pPr lvl="0"/>
            <a:r>
              <a:rPr lang="zh-Hans" altLang="en-US" sz="3200" b="1" dirty="0"/>
              <a:t>（六）</a:t>
            </a:r>
            <a:r>
              <a:rPr lang="zh-CN" altLang="zh-CN" sz="3200" b="1" dirty="0"/>
              <a:t>组织制定并实施本单位的生产安全事故应急救援预案；</a:t>
            </a:r>
          </a:p>
          <a:p>
            <a:r>
              <a:rPr lang="zh-CN" altLang="en-US" sz="3200" b="1" dirty="0"/>
              <a:t>（</a:t>
            </a:r>
            <a:r>
              <a:rPr lang="zh-Hans" altLang="en-US" sz="3200" b="1" dirty="0"/>
              <a:t>七）</a:t>
            </a:r>
            <a:r>
              <a:rPr lang="zh-CN" altLang="zh-CN" sz="3200" b="1" dirty="0"/>
              <a:t>及时、如实报告生产安全事故。 </a:t>
            </a:r>
            <a:endParaRPr kumimoji="1" lang="zh-CN" altLang="en-US" sz="3200" b="1" dirty="0"/>
          </a:p>
        </p:txBody>
      </p:sp>
    </p:spTree>
    <p:extLst>
      <p:ext uri="{BB962C8B-B14F-4D97-AF65-F5344CB8AC3E}">
        <p14:creationId xmlns:p14="http://schemas.microsoft.com/office/powerpoint/2010/main" val="180610306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41155C3-15D2-2249-8EE7-A98E2E12716B}"/>
              </a:ext>
            </a:extLst>
          </p:cNvPr>
          <p:cNvSpPr>
            <a:spLocks noGrp="1"/>
          </p:cNvSpPr>
          <p:nvPr>
            <p:ph type="title"/>
          </p:nvPr>
        </p:nvSpPr>
        <p:spPr/>
        <p:txBody>
          <a:bodyPr>
            <a:normAutofit fontScale="90000"/>
          </a:bodyPr>
          <a:lstStyle/>
          <a:p>
            <a:r>
              <a:rPr lang="en-US" altLang="zh-Hans" b="1" dirty="0"/>
              <a:t>6</a:t>
            </a:r>
            <a:r>
              <a:rPr lang="zh-Hans" altLang="en-US" b="1" dirty="0"/>
              <a:t>、</a:t>
            </a:r>
            <a:r>
              <a:rPr lang="en-US" altLang="zh-CN" b="1" dirty="0"/>
              <a:t>《</a:t>
            </a:r>
            <a:r>
              <a:rPr lang="zh-CN" altLang="en-US" b="1" dirty="0"/>
              <a:t>民用爆炸物品生产和销售企业安全生产培训大纲</a:t>
            </a:r>
            <a:r>
              <a:rPr lang="en-US" altLang="zh-CN" b="1" dirty="0"/>
              <a:t>》</a:t>
            </a:r>
            <a:r>
              <a:rPr lang="zh-Hans" altLang="en-US" sz="3100" b="1" dirty="0"/>
              <a:t>（</a:t>
            </a:r>
            <a:r>
              <a:rPr lang="zh-CN" altLang="en-US" sz="3100" dirty="0"/>
              <a:t>工信厅安全</a:t>
            </a:r>
            <a:r>
              <a:rPr lang="en-US" altLang="zh-CN" sz="3100" dirty="0"/>
              <a:t>〔2019〕94</a:t>
            </a:r>
            <a:r>
              <a:rPr lang="zh-CN" altLang="en-US" sz="3100" dirty="0"/>
              <a:t>号）</a:t>
            </a:r>
            <a:br>
              <a:rPr lang="en-US" altLang="zh-CN" sz="3100" b="1" dirty="0"/>
            </a:br>
            <a:endParaRPr kumimoji="1" lang="zh-CN" altLang="en-US" dirty="0"/>
          </a:p>
        </p:txBody>
      </p:sp>
      <p:sp>
        <p:nvSpPr>
          <p:cNvPr id="3" name="内容占位符 2">
            <a:extLst>
              <a:ext uri="{FF2B5EF4-FFF2-40B4-BE49-F238E27FC236}">
                <a16:creationId xmlns:a16="http://schemas.microsoft.com/office/drawing/2014/main" id="{D5C7AEA1-A022-B14D-9CFF-2E4BC8C0A9EE}"/>
              </a:ext>
            </a:extLst>
          </p:cNvPr>
          <p:cNvSpPr>
            <a:spLocks noGrp="1"/>
          </p:cNvSpPr>
          <p:nvPr>
            <p:ph idx="1"/>
          </p:nvPr>
        </p:nvSpPr>
        <p:spPr>
          <a:xfrm>
            <a:off x="2589212" y="1905000"/>
            <a:ext cx="8915400" cy="4006222"/>
          </a:xfrm>
        </p:spPr>
        <p:txBody>
          <a:bodyPr>
            <a:normAutofit lnSpcReduction="10000"/>
          </a:bodyPr>
          <a:lstStyle/>
          <a:p>
            <a:r>
              <a:rPr lang="zh-CN" altLang="en-US" sz="2800" b="1" dirty="0"/>
              <a:t>销售企业主要负责人培训内容</a:t>
            </a:r>
            <a:endParaRPr lang="en-US" altLang="zh-CN" sz="2800" b="1" dirty="0"/>
          </a:p>
          <a:p>
            <a:r>
              <a:rPr lang="zh-CN" altLang="en-US" sz="2800" b="1" dirty="0"/>
              <a:t>（一）民爆安全管理法律、法规知识</a:t>
            </a:r>
            <a:r>
              <a:rPr lang="zh-CN" altLang="en-US" sz="2400" dirty="0"/>
              <a:t>　　</a:t>
            </a:r>
            <a:endParaRPr lang="en-US" altLang="zh-CN" sz="2400" dirty="0"/>
          </a:p>
          <a:p>
            <a:r>
              <a:rPr lang="en-US" altLang="zh-CN" dirty="0"/>
              <a:t>1.</a:t>
            </a:r>
            <a:r>
              <a:rPr lang="zh-CN" altLang="en-US" dirty="0"/>
              <a:t>国家安全生产方针、政策、法律、法规和民用爆炸物品经营的法规、规章和标准，主要包括：</a:t>
            </a:r>
            <a:r>
              <a:rPr lang="en-US" altLang="zh-CN" dirty="0"/>
              <a:t>《</a:t>
            </a:r>
            <a:r>
              <a:rPr lang="zh-CN" altLang="en-US" dirty="0"/>
              <a:t>安全生产法</a:t>
            </a:r>
            <a:r>
              <a:rPr lang="en-US" altLang="zh-CN" dirty="0"/>
              <a:t>》《</a:t>
            </a:r>
            <a:r>
              <a:rPr lang="zh-CN" altLang="en-US" dirty="0"/>
              <a:t>消防法</a:t>
            </a:r>
            <a:r>
              <a:rPr lang="en-US" altLang="zh-CN" dirty="0"/>
              <a:t>》《</a:t>
            </a:r>
            <a:r>
              <a:rPr lang="zh-CN" altLang="en-US" dirty="0"/>
              <a:t>行政许可法</a:t>
            </a:r>
            <a:r>
              <a:rPr lang="en-US" altLang="zh-CN" dirty="0"/>
              <a:t>》《</a:t>
            </a:r>
            <a:r>
              <a:rPr lang="zh-CN" altLang="en-US" dirty="0"/>
              <a:t>行政处罚法</a:t>
            </a:r>
            <a:r>
              <a:rPr lang="en-US" altLang="zh-CN" dirty="0"/>
              <a:t>》</a:t>
            </a:r>
            <a:r>
              <a:rPr lang="zh-CN" altLang="en-US" dirty="0"/>
              <a:t>；</a:t>
            </a:r>
            <a:r>
              <a:rPr lang="en-US" altLang="zh-CN" dirty="0"/>
              <a:t>《</a:t>
            </a:r>
            <a:r>
              <a:rPr lang="zh-CN" altLang="en-US" dirty="0"/>
              <a:t>民用爆炸物品安全管理条例</a:t>
            </a:r>
            <a:r>
              <a:rPr lang="en-US" altLang="zh-CN" dirty="0"/>
              <a:t>》《</a:t>
            </a:r>
            <a:r>
              <a:rPr lang="zh-CN" altLang="en-US" dirty="0"/>
              <a:t>生产安全事故应急条例</a:t>
            </a:r>
            <a:r>
              <a:rPr lang="en-US" altLang="zh-CN" dirty="0"/>
              <a:t>》《</a:t>
            </a:r>
            <a:r>
              <a:rPr lang="zh-CN" altLang="en-US" dirty="0"/>
              <a:t>安全生产许可证条例</a:t>
            </a:r>
            <a:r>
              <a:rPr lang="en-US" altLang="zh-CN" dirty="0"/>
              <a:t>》</a:t>
            </a:r>
            <a:r>
              <a:rPr lang="zh-CN" altLang="en-US" dirty="0"/>
              <a:t>；</a:t>
            </a:r>
            <a:r>
              <a:rPr lang="en-US" altLang="zh-CN" dirty="0"/>
              <a:t>《</a:t>
            </a:r>
            <a:r>
              <a:rPr lang="zh-CN" altLang="en-US" dirty="0"/>
              <a:t>中共中央 国务院关于推进安全生产领域改革发展的意见</a:t>
            </a:r>
            <a:r>
              <a:rPr lang="en-US" altLang="zh-CN" dirty="0"/>
              <a:t>》《</a:t>
            </a:r>
            <a:r>
              <a:rPr lang="zh-CN" altLang="en-US" dirty="0"/>
              <a:t>民用爆炸物品销售许可实施办法</a:t>
            </a:r>
            <a:r>
              <a:rPr lang="en-US" altLang="zh-CN" dirty="0"/>
              <a:t>》《</a:t>
            </a:r>
            <a:r>
              <a:rPr lang="zh-CN" altLang="en-US" dirty="0"/>
              <a:t>道路危险货物运输管理规定</a:t>
            </a:r>
            <a:r>
              <a:rPr lang="en-US" altLang="zh-CN" dirty="0"/>
              <a:t>》</a:t>
            </a:r>
            <a:r>
              <a:rPr lang="zh-CN" altLang="en-US" dirty="0"/>
              <a:t>；</a:t>
            </a:r>
            <a:r>
              <a:rPr lang="en-US" altLang="zh-CN" dirty="0"/>
              <a:t>《</a:t>
            </a:r>
            <a:r>
              <a:rPr lang="zh-CN" altLang="en-US" dirty="0"/>
              <a:t>民用爆炸物品工程设计安全标准</a:t>
            </a:r>
            <a:r>
              <a:rPr lang="en-US" altLang="zh-CN" dirty="0"/>
              <a:t>》</a:t>
            </a:r>
            <a:r>
              <a:rPr lang="zh-CN" altLang="en-US" dirty="0"/>
              <a:t>（</a:t>
            </a:r>
            <a:r>
              <a:rPr lang="en-US" altLang="zh-CN" dirty="0"/>
              <a:t>GB50089</a:t>
            </a:r>
            <a:r>
              <a:rPr lang="zh-CN" altLang="en-US" dirty="0"/>
              <a:t>）</a:t>
            </a:r>
            <a:r>
              <a:rPr lang="en-US" altLang="zh-CN" dirty="0"/>
              <a:t>《</a:t>
            </a:r>
            <a:r>
              <a:rPr lang="zh-CN" altLang="en-US" dirty="0"/>
              <a:t>民用爆炸物品生产销售企业安全管理规程</a:t>
            </a:r>
            <a:r>
              <a:rPr lang="en-US" altLang="zh-CN" dirty="0"/>
              <a:t>》</a:t>
            </a:r>
            <a:r>
              <a:rPr lang="zh-CN" altLang="en-US" dirty="0"/>
              <a:t>（</a:t>
            </a:r>
            <a:r>
              <a:rPr lang="en-US" altLang="zh-CN" dirty="0"/>
              <a:t>GB28263</a:t>
            </a:r>
            <a:r>
              <a:rPr lang="zh-CN" altLang="en-US" dirty="0"/>
              <a:t>）；安全评价、安全生产标准化、重大危险源管理及行业发展规划有关要求等。 　　</a:t>
            </a:r>
            <a:endParaRPr lang="en-US" altLang="zh-CN" dirty="0"/>
          </a:p>
          <a:p>
            <a:r>
              <a:rPr lang="en-US" altLang="zh-CN" dirty="0"/>
              <a:t>2.</a:t>
            </a:r>
            <a:r>
              <a:rPr lang="zh-CN" altLang="en-US" dirty="0"/>
              <a:t>国家安全生产监督管理体制和机制。 　　</a:t>
            </a:r>
            <a:endParaRPr lang="en-US" altLang="zh-CN" dirty="0"/>
          </a:p>
          <a:p>
            <a:r>
              <a:rPr lang="en-US" altLang="zh-CN" dirty="0"/>
              <a:t>3.</a:t>
            </a:r>
            <a:r>
              <a:rPr lang="zh-CN" altLang="en-US" dirty="0"/>
              <a:t>销售企业主要负责人的安全生产责任、权利和义务，及对企业安全管理全面负责的内涵。</a:t>
            </a:r>
            <a:endParaRPr kumimoji="1" lang="zh-CN" altLang="en-US" dirty="0"/>
          </a:p>
        </p:txBody>
      </p:sp>
    </p:spTree>
    <p:extLst>
      <p:ext uri="{BB962C8B-B14F-4D97-AF65-F5344CB8AC3E}">
        <p14:creationId xmlns:p14="http://schemas.microsoft.com/office/powerpoint/2010/main" val="97378012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0D27DE6-4885-1F44-B89A-F4C8639A85D6}"/>
              </a:ext>
            </a:extLst>
          </p:cNvPr>
          <p:cNvSpPr>
            <a:spLocks noGrp="1"/>
          </p:cNvSpPr>
          <p:nvPr>
            <p:ph type="title"/>
          </p:nvPr>
        </p:nvSpPr>
        <p:spPr/>
        <p:txBody>
          <a:bodyPr>
            <a:normAutofit fontScale="90000"/>
          </a:bodyPr>
          <a:lstStyle/>
          <a:p>
            <a:r>
              <a:rPr lang="en-US" altLang="zh-Hans" b="1" dirty="0"/>
              <a:t>6</a:t>
            </a:r>
            <a:r>
              <a:rPr lang="zh-Hans" altLang="en-US" b="1" dirty="0"/>
              <a:t>、</a:t>
            </a:r>
            <a:r>
              <a:rPr lang="en-US" altLang="zh-CN" b="1" dirty="0"/>
              <a:t>《</a:t>
            </a:r>
            <a:r>
              <a:rPr lang="zh-CN" altLang="en-US" b="1" dirty="0"/>
              <a:t>民用爆炸物品生产和销售企业安全生产培训大纲</a:t>
            </a:r>
            <a:r>
              <a:rPr lang="en-US" altLang="zh-CN" b="1" dirty="0"/>
              <a:t>》</a:t>
            </a:r>
            <a:r>
              <a:rPr lang="zh-Hans" altLang="en-US" sz="3100" b="1" dirty="0"/>
              <a:t>（</a:t>
            </a:r>
            <a:r>
              <a:rPr lang="zh-CN" altLang="en-US" sz="3100" dirty="0"/>
              <a:t>工信厅安全</a:t>
            </a:r>
            <a:r>
              <a:rPr lang="en-US" altLang="zh-CN" sz="3100" dirty="0"/>
              <a:t>〔2019〕94</a:t>
            </a:r>
            <a:r>
              <a:rPr lang="zh-CN" altLang="en-US" sz="3100" dirty="0"/>
              <a:t>号）</a:t>
            </a:r>
            <a:br>
              <a:rPr lang="en-US" altLang="zh-CN" sz="3100" b="1" dirty="0"/>
            </a:br>
            <a:endParaRPr kumimoji="1" lang="zh-CN" altLang="en-US" dirty="0"/>
          </a:p>
        </p:txBody>
      </p:sp>
      <p:sp>
        <p:nvSpPr>
          <p:cNvPr id="3" name="内容占位符 2">
            <a:extLst>
              <a:ext uri="{FF2B5EF4-FFF2-40B4-BE49-F238E27FC236}">
                <a16:creationId xmlns:a16="http://schemas.microsoft.com/office/drawing/2014/main" id="{82468341-F942-384B-9537-3403BE9AD13F}"/>
              </a:ext>
            </a:extLst>
          </p:cNvPr>
          <p:cNvSpPr>
            <a:spLocks noGrp="1"/>
          </p:cNvSpPr>
          <p:nvPr>
            <p:ph idx="1"/>
          </p:nvPr>
        </p:nvSpPr>
        <p:spPr/>
        <p:txBody>
          <a:bodyPr/>
          <a:lstStyle/>
          <a:p>
            <a:r>
              <a:rPr lang="zh-CN" altLang="en-US" sz="2400" b="1" dirty="0"/>
              <a:t>（二） 民爆安全管理基础知识</a:t>
            </a:r>
            <a:endParaRPr lang="en-US" altLang="zh-CN" sz="2400" b="1" dirty="0"/>
          </a:p>
          <a:p>
            <a:r>
              <a:rPr lang="en-US" altLang="zh-CN" dirty="0"/>
              <a:t>1.</a:t>
            </a:r>
            <a:r>
              <a:rPr lang="zh-CN" altLang="en-US" dirty="0"/>
              <a:t>安全科学基本原理，主要包括：事故致因理论、安全管理控制理论、安全心理学、企业安全文化建设等。</a:t>
            </a:r>
            <a:endParaRPr lang="en-US" altLang="zh-CN" dirty="0"/>
          </a:p>
          <a:p>
            <a:r>
              <a:rPr lang="en-US" altLang="zh-CN" dirty="0"/>
              <a:t>2.</a:t>
            </a:r>
            <a:r>
              <a:rPr lang="zh-CN" altLang="en-US" dirty="0"/>
              <a:t>民爆销售企业安全管理制度体系的构成及其作用，主要包括：安全生产责任制、安全生产机构和人员设置、安全教育培训、隐患排查治理、重大危险源管理、安全生产费用提取和使用、安全评价、安全生产标准化、相关方管理、注册安全工程师配备、应急预案、事故报告及处理等制度。</a:t>
            </a:r>
            <a:endParaRPr lang="en-US" altLang="zh-CN" dirty="0"/>
          </a:p>
          <a:p>
            <a:r>
              <a:rPr lang="en-US" altLang="zh-CN" dirty="0"/>
              <a:t>3.</a:t>
            </a:r>
            <a:r>
              <a:rPr lang="zh-CN" altLang="en-US" dirty="0"/>
              <a:t>民爆销售企业安全管理制度执行效果，主要包括：落实和完善各项安全管理制度的方法和效果评估，如安全生产责任制落实情况，隐患排查治理制度执行效果等。</a:t>
            </a:r>
            <a:endParaRPr lang="en-US" altLang="zh-CN" dirty="0"/>
          </a:p>
          <a:p>
            <a:r>
              <a:rPr lang="en-US" altLang="zh-CN" dirty="0"/>
              <a:t>4.</a:t>
            </a:r>
            <a:r>
              <a:rPr lang="zh-CN" altLang="en-US" dirty="0"/>
              <a:t>国内外先进的安全生产管理经验。</a:t>
            </a:r>
            <a:endParaRPr kumimoji="1" lang="zh-CN" altLang="en-US" dirty="0"/>
          </a:p>
        </p:txBody>
      </p:sp>
    </p:spTree>
    <p:extLst>
      <p:ext uri="{BB962C8B-B14F-4D97-AF65-F5344CB8AC3E}">
        <p14:creationId xmlns:p14="http://schemas.microsoft.com/office/powerpoint/2010/main" val="144974510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6EA565B-D72B-3E47-8857-D40C6FADD593}"/>
              </a:ext>
            </a:extLst>
          </p:cNvPr>
          <p:cNvSpPr>
            <a:spLocks noGrp="1"/>
          </p:cNvSpPr>
          <p:nvPr>
            <p:ph type="title"/>
          </p:nvPr>
        </p:nvSpPr>
        <p:spPr>
          <a:xfrm>
            <a:off x="2592925" y="624110"/>
            <a:ext cx="8911687" cy="1118426"/>
          </a:xfrm>
        </p:spPr>
        <p:txBody>
          <a:bodyPr>
            <a:normAutofit fontScale="90000"/>
          </a:bodyPr>
          <a:lstStyle/>
          <a:p>
            <a:r>
              <a:rPr lang="en-US" altLang="zh-Hans" b="1" dirty="0"/>
              <a:t>6</a:t>
            </a:r>
            <a:r>
              <a:rPr lang="zh-Hans" altLang="en-US" b="1" dirty="0"/>
              <a:t>、</a:t>
            </a:r>
            <a:r>
              <a:rPr lang="en-US" altLang="zh-CN" b="1" dirty="0"/>
              <a:t>《</a:t>
            </a:r>
            <a:r>
              <a:rPr lang="zh-CN" altLang="en-US" b="1" dirty="0"/>
              <a:t>民用爆炸物品生产和销售企业安全生产培训大纲</a:t>
            </a:r>
            <a:r>
              <a:rPr lang="en-US" altLang="zh-CN" b="1" dirty="0"/>
              <a:t>》</a:t>
            </a:r>
            <a:r>
              <a:rPr lang="zh-Hans" altLang="en-US" sz="3100" b="1" dirty="0"/>
              <a:t>（</a:t>
            </a:r>
            <a:r>
              <a:rPr lang="zh-CN" altLang="en-US" sz="3100" dirty="0"/>
              <a:t>工信厅安全</a:t>
            </a:r>
            <a:r>
              <a:rPr lang="en-US" altLang="zh-CN" sz="3100" dirty="0"/>
              <a:t>〔2019〕94</a:t>
            </a:r>
            <a:r>
              <a:rPr lang="zh-CN" altLang="en-US" sz="3100" dirty="0"/>
              <a:t>号）</a:t>
            </a:r>
            <a:br>
              <a:rPr lang="en-US" altLang="zh-CN" sz="3100" b="1" dirty="0"/>
            </a:br>
            <a:endParaRPr kumimoji="1" lang="zh-CN" altLang="en-US" dirty="0"/>
          </a:p>
        </p:txBody>
      </p:sp>
      <p:sp>
        <p:nvSpPr>
          <p:cNvPr id="3" name="内容占位符 2">
            <a:extLst>
              <a:ext uri="{FF2B5EF4-FFF2-40B4-BE49-F238E27FC236}">
                <a16:creationId xmlns:a16="http://schemas.microsoft.com/office/drawing/2014/main" id="{F4579846-E66B-3546-9C05-798372DF6BFD}"/>
              </a:ext>
            </a:extLst>
          </p:cNvPr>
          <p:cNvSpPr>
            <a:spLocks noGrp="1"/>
          </p:cNvSpPr>
          <p:nvPr>
            <p:ph idx="1"/>
          </p:nvPr>
        </p:nvSpPr>
        <p:spPr>
          <a:xfrm>
            <a:off x="2589212" y="1742536"/>
            <a:ext cx="8915400" cy="4168686"/>
          </a:xfrm>
        </p:spPr>
        <p:txBody>
          <a:bodyPr>
            <a:normAutofit lnSpcReduction="10000"/>
          </a:bodyPr>
          <a:lstStyle/>
          <a:p>
            <a:r>
              <a:rPr lang="zh-CN" altLang="en-US" sz="2400" b="1" dirty="0"/>
              <a:t>（三）民爆安全技术基础知识</a:t>
            </a:r>
            <a:endParaRPr lang="en-US" altLang="zh-CN" sz="2400" b="1" dirty="0"/>
          </a:p>
          <a:p>
            <a:r>
              <a:rPr lang="en-US" altLang="zh-CN" dirty="0"/>
              <a:t>1.</a:t>
            </a:r>
            <a:r>
              <a:rPr lang="zh-CN" altLang="en-US" dirty="0"/>
              <a:t>民爆物品的感度与事故概率。</a:t>
            </a:r>
            <a:endParaRPr lang="en-US" altLang="zh-CN" dirty="0"/>
          </a:p>
          <a:p>
            <a:r>
              <a:rPr lang="en-US" altLang="zh-CN" dirty="0"/>
              <a:t>2.</a:t>
            </a:r>
            <a:r>
              <a:rPr lang="zh-CN" altLang="en-US" dirty="0"/>
              <a:t>燃烧三要素，炸药的燃烧效应。</a:t>
            </a:r>
            <a:endParaRPr lang="en-US" altLang="zh-CN" dirty="0"/>
          </a:p>
          <a:p>
            <a:r>
              <a:rPr lang="en-US" altLang="zh-CN" dirty="0"/>
              <a:t>3.</a:t>
            </a:r>
            <a:r>
              <a:rPr lang="zh-CN" altLang="en-US" dirty="0"/>
              <a:t>爆炸三要素，民爆物品爆炸效应与事故损失，炸药燃烧转爆轰的条件，爆炸空气冲击波、飞散物、热辐射对人员和建构筑物的危害。</a:t>
            </a:r>
            <a:endParaRPr lang="en-US" altLang="zh-CN" dirty="0"/>
          </a:p>
          <a:p>
            <a:r>
              <a:rPr lang="en-US" altLang="zh-CN" dirty="0"/>
              <a:t>4.</a:t>
            </a:r>
            <a:r>
              <a:rPr lang="zh-CN" altLang="en-US" dirty="0"/>
              <a:t>降低事故概率的技术措施，主要包括：防雷、防静电、防爆电气、防火、防撞击摩擦、防燃烧转爆轰等。</a:t>
            </a:r>
            <a:endParaRPr lang="en-US" altLang="zh-CN" dirty="0"/>
          </a:p>
          <a:p>
            <a:r>
              <a:rPr lang="en-US" altLang="zh-CN" dirty="0"/>
              <a:t>5.</a:t>
            </a:r>
            <a:r>
              <a:rPr lang="zh-CN" altLang="en-US" dirty="0"/>
              <a:t>降低事故损失的技术措施，主要包括：定员、定量、内部距离、外部距离等。</a:t>
            </a:r>
            <a:endParaRPr lang="en-US" altLang="zh-CN" dirty="0"/>
          </a:p>
          <a:p>
            <a:r>
              <a:rPr lang="en-US" altLang="zh-CN" dirty="0"/>
              <a:t>6.</a:t>
            </a:r>
            <a:r>
              <a:rPr lang="zh-CN" altLang="en-US" dirty="0"/>
              <a:t>危险品运输安全措施，主要包括：符合安全标准的运输车辆、承运单位及人员资质和资格管理等。</a:t>
            </a:r>
            <a:endParaRPr lang="en-US" altLang="zh-CN" dirty="0"/>
          </a:p>
          <a:p>
            <a:r>
              <a:rPr lang="en-US" altLang="zh-CN" dirty="0"/>
              <a:t>7.</a:t>
            </a:r>
            <a:r>
              <a:rPr lang="zh-CN" altLang="en-US" dirty="0"/>
              <a:t>爆炸事故案例分析，主要包括：爆炸事故的直接原因和间接原因分析，技术原因与管理原因分析。</a:t>
            </a:r>
            <a:endParaRPr kumimoji="1" lang="zh-CN" altLang="en-US" dirty="0"/>
          </a:p>
        </p:txBody>
      </p:sp>
    </p:spTree>
    <p:extLst>
      <p:ext uri="{BB962C8B-B14F-4D97-AF65-F5344CB8AC3E}">
        <p14:creationId xmlns:p14="http://schemas.microsoft.com/office/powerpoint/2010/main" val="60390333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F437C5C-EF86-8144-A56E-9DEABC9249B7}"/>
              </a:ext>
            </a:extLst>
          </p:cNvPr>
          <p:cNvSpPr>
            <a:spLocks noGrp="1"/>
          </p:cNvSpPr>
          <p:nvPr>
            <p:ph type="title"/>
          </p:nvPr>
        </p:nvSpPr>
        <p:spPr/>
        <p:txBody>
          <a:bodyPr>
            <a:normAutofit fontScale="90000"/>
          </a:bodyPr>
          <a:lstStyle/>
          <a:p>
            <a:r>
              <a:rPr lang="en-US" altLang="zh-Hans" b="1" dirty="0"/>
              <a:t>6</a:t>
            </a:r>
            <a:r>
              <a:rPr lang="zh-Hans" altLang="en-US" b="1" dirty="0"/>
              <a:t>、</a:t>
            </a:r>
            <a:r>
              <a:rPr lang="en-US" altLang="zh-CN" b="1" dirty="0"/>
              <a:t>《</a:t>
            </a:r>
            <a:r>
              <a:rPr lang="zh-CN" altLang="en-US" b="1" dirty="0"/>
              <a:t>民用爆炸物品生产和销售企业安全生产培训大纲</a:t>
            </a:r>
            <a:r>
              <a:rPr lang="en-US" altLang="zh-CN" b="1" dirty="0"/>
              <a:t>》</a:t>
            </a:r>
            <a:r>
              <a:rPr lang="zh-Hans" altLang="en-US" sz="3100" b="1" dirty="0"/>
              <a:t>（</a:t>
            </a:r>
            <a:r>
              <a:rPr lang="zh-CN" altLang="en-US" sz="3100" dirty="0"/>
              <a:t>工信厅安全</a:t>
            </a:r>
            <a:r>
              <a:rPr lang="en-US" altLang="zh-CN" sz="3100" dirty="0"/>
              <a:t>〔2019〕94</a:t>
            </a:r>
            <a:r>
              <a:rPr lang="zh-CN" altLang="en-US" sz="3100" dirty="0"/>
              <a:t>号）</a:t>
            </a:r>
            <a:br>
              <a:rPr lang="en-US" altLang="zh-CN" sz="3100" b="1" dirty="0"/>
            </a:br>
            <a:endParaRPr kumimoji="1" lang="zh-CN" altLang="en-US" dirty="0"/>
          </a:p>
        </p:txBody>
      </p:sp>
      <p:sp>
        <p:nvSpPr>
          <p:cNvPr id="3" name="内容占位符 2">
            <a:extLst>
              <a:ext uri="{FF2B5EF4-FFF2-40B4-BE49-F238E27FC236}">
                <a16:creationId xmlns:a16="http://schemas.microsoft.com/office/drawing/2014/main" id="{F1C4F068-B2C9-B44D-ACB9-B218A17B5A65}"/>
              </a:ext>
            </a:extLst>
          </p:cNvPr>
          <p:cNvSpPr>
            <a:spLocks noGrp="1"/>
          </p:cNvSpPr>
          <p:nvPr>
            <p:ph idx="1"/>
          </p:nvPr>
        </p:nvSpPr>
        <p:spPr/>
        <p:txBody>
          <a:bodyPr>
            <a:normAutofit lnSpcReduction="10000"/>
          </a:bodyPr>
          <a:lstStyle/>
          <a:p>
            <a:r>
              <a:rPr lang="zh-CN" altLang="en-US" sz="2800" b="1" dirty="0"/>
              <a:t>销售企业安全生产管理人员包括：</a:t>
            </a:r>
            <a:endParaRPr lang="en-US" altLang="zh-CN" sz="2800" b="1" dirty="0"/>
          </a:p>
          <a:p>
            <a:r>
              <a:rPr lang="zh-CN" altLang="en-US" dirty="0"/>
              <a:t>分管安全、销售、保卫等与安全生产工作相关的民爆销售企业（含销售分公司）负责人，库区管理负责人，安全管理机构负责人及管理人员。</a:t>
            </a:r>
            <a:endParaRPr lang="en-US" altLang="zh-CN" dirty="0"/>
          </a:p>
          <a:p>
            <a:r>
              <a:rPr kumimoji="1" lang="zh-Hans" altLang="en-US" sz="2400" b="1" dirty="0"/>
              <a:t>培训内容：</a:t>
            </a:r>
            <a:endParaRPr kumimoji="1" lang="en-US" altLang="zh-Hans" sz="2400" b="1" dirty="0"/>
          </a:p>
          <a:p>
            <a:r>
              <a:rPr lang="zh-CN" altLang="en-US" sz="2400" b="1" dirty="0"/>
              <a:t>（一）民爆安全管理法律、法规知识　　</a:t>
            </a:r>
            <a:endParaRPr lang="en-US" altLang="zh-CN" sz="2400" b="1" dirty="0"/>
          </a:p>
          <a:p>
            <a:r>
              <a:rPr lang="en-US" altLang="zh-CN" dirty="0"/>
              <a:t>1.</a:t>
            </a:r>
            <a:r>
              <a:rPr lang="zh-CN" altLang="en-US" dirty="0"/>
              <a:t>国家安全生产方针、政策和民用爆炸物品生产经营的法规、规章和标准，主要包括：</a:t>
            </a:r>
            <a:r>
              <a:rPr lang="en-US" altLang="zh-CN" dirty="0"/>
              <a:t>《</a:t>
            </a:r>
            <a:r>
              <a:rPr lang="zh-CN" altLang="en-US" dirty="0"/>
              <a:t>安全生产法</a:t>
            </a:r>
            <a:r>
              <a:rPr lang="en-US" altLang="zh-CN" dirty="0"/>
              <a:t>》《</a:t>
            </a:r>
            <a:r>
              <a:rPr lang="zh-CN" altLang="en-US" dirty="0"/>
              <a:t>消防法</a:t>
            </a:r>
            <a:r>
              <a:rPr lang="en-US" altLang="zh-CN" dirty="0"/>
              <a:t>》</a:t>
            </a:r>
            <a:r>
              <a:rPr lang="zh-CN" altLang="en-US" dirty="0"/>
              <a:t>；</a:t>
            </a:r>
            <a:r>
              <a:rPr lang="en-US" altLang="zh-CN" dirty="0"/>
              <a:t>《</a:t>
            </a:r>
            <a:r>
              <a:rPr lang="zh-CN" altLang="en-US" dirty="0"/>
              <a:t>民用爆炸物品安全管理条例</a:t>
            </a:r>
            <a:r>
              <a:rPr lang="en-US" altLang="zh-CN" dirty="0"/>
              <a:t>》《</a:t>
            </a:r>
            <a:r>
              <a:rPr lang="zh-CN" altLang="en-US" dirty="0"/>
              <a:t>生产安全事故应急条例</a:t>
            </a:r>
            <a:r>
              <a:rPr lang="en-US" altLang="zh-CN" dirty="0"/>
              <a:t>》《</a:t>
            </a:r>
            <a:r>
              <a:rPr lang="zh-CN" altLang="en-US" dirty="0"/>
              <a:t>安全生产许可证条例</a:t>
            </a:r>
            <a:r>
              <a:rPr lang="en-US" altLang="zh-CN" dirty="0"/>
              <a:t>》</a:t>
            </a:r>
            <a:r>
              <a:rPr lang="zh-CN" altLang="en-US" dirty="0"/>
              <a:t>；</a:t>
            </a:r>
            <a:r>
              <a:rPr lang="en-US" altLang="zh-CN" dirty="0"/>
              <a:t>《</a:t>
            </a:r>
            <a:r>
              <a:rPr lang="zh-CN" altLang="en-US" dirty="0"/>
              <a:t>民用爆炸物品销售许可实施办法</a:t>
            </a:r>
            <a:r>
              <a:rPr lang="en-US" altLang="zh-CN" dirty="0"/>
              <a:t>》《</a:t>
            </a:r>
            <a:r>
              <a:rPr lang="zh-CN" altLang="en-US" dirty="0"/>
              <a:t>道路危险货物运输管理规定</a:t>
            </a:r>
            <a:r>
              <a:rPr lang="en-US" altLang="zh-CN" dirty="0"/>
              <a:t>》</a:t>
            </a:r>
            <a:r>
              <a:rPr lang="zh-CN" altLang="en-US" dirty="0"/>
              <a:t>；</a:t>
            </a:r>
            <a:r>
              <a:rPr lang="en-US" altLang="zh-CN" dirty="0"/>
              <a:t>《</a:t>
            </a:r>
            <a:r>
              <a:rPr lang="zh-CN" altLang="en-US" dirty="0"/>
              <a:t>民用爆炸物品工程设计安全标准</a:t>
            </a:r>
            <a:r>
              <a:rPr lang="en-US" altLang="zh-CN" dirty="0"/>
              <a:t>》</a:t>
            </a:r>
            <a:r>
              <a:rPr lang="zh-CN" altLang="en-US" dirty="0"/>
              <a:t>（</a:t>
            </a:r>
            <a:r>
              <a:rPr lang="en-US" altLang="zh-CN" dirty="0"/>
              <a:t>GB50089</a:t>
            </a:r>
            <a:r>
              <a:rPr lang="zh-CN" altLang="en-US" dirty="0"/>
              <a:t>）</a:t>
            </a:r>
            <a:r>
              <a:rPr lang="en-US" altLang="zh-CN" dirty="0"/>
              <a:t>《</a:t>
            </a:r>
            <a:r>
              <a:rPr lang="zh-CN" altLang="en-US" dirty="0"/>
              <a:t>民用爆炸物品生产销售企业安全管理规程</a:t>
            </a:r>
            <a:r>
              <a:rPr lang="en-US" altLang="zh-CN" dirty="0"/>
              <a:t>》</a:t>
            </a:r>
            <a:r>
              <a:rPr lang="zh-CN" altLang="en-US" dirty="0"/>
              <a:t>（</a:t>
            </a:r>
            <a:r>
              <a:rPr lang="en-US" altLang="zh-CN" dirty="0"/>
              <a:t>GB28263</a:t>
            </a:r>
            <a:r>
              <a:rPr lang="zh-CN" altLang="en-US" dirty="0"/>
              <a:t>）；安全评价、安全生产标准化、重大危险源管理有关要求等。</a:t>
            </a:r>
            <a:endParaRPr kumimoji="1" lang="zh-CN" altLang="en-US" dirty="0"/>
          </a:p>
        </p:txBody>
      </p:sp>
    </p:spTree>
    <p:extLst>
      <p:ext uri="{BB962C8B-B14F-4D97-AF65-F5344CB8AC3E}">
        <p14:creationId xmlns:p14="http://schemas.microsoft.com/office/powerpoint/2010/main" val="44183646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860141D-B3CA-1945-A795-2D71C108245D}"/>
              </a:ext>
            </a:extLst>
          </p:cNvPr>
          <p:cNvSpPr>
            <a:spLocks noGrp="1"/>
          </p:cNvSpPr>
          <p:nvPr>
            <p:ph type="title"/>
          </p:nvPr>
        </p:nvSpPr>
        <p:spPr/>
        <p:txBody>
          <a:bodyPr>
            <a:normAutofit fontScale="90000"/>
          </a:bodyPr>
          <a:lstStyle/>
          <a:p>
            <a:r>
              <a:rPr lang="en-US" altLang="zh-Hans" b="1" dirty="0"/>
              <a:t>6</a:t>
            </a:r>
            <a:r>
              <a:rPr lang="zh-Hans" altLang="en-US" b="1" dirty="0"/>
              <a:t>、</a:t>
            </a:r>
            <a:r>
              <a:rPr lang="en-US" altLang="zh-CN" b="1" dirty="0"/>
              <a:t>《</a:t>
            </a:r>
            <a:r>
              <a:rPr lang="zh-CN" altLang="en-US" b="1" dirty="0"/>
              <a:t>民用爆炸物品生产和销售企业安全生产培训大纲</a:t>
            </a:r>
            <a:r>
              <a:rPr lang="en-US" altLang="zh-CN" b="1" dirty="0"/>
              <a:t>》</a:t>
            </a:r>
            <a:r>
              <a:rPr lang="zh-Hans" altLang="en-US" sz="3100" b="1" dirty="0"/>
              <a:t>（</a:t>
            </a:r>
            <a:r>
              <a:rPr lang="zh-CN" altLang="en-US" sz="3100" dirty="0"/>
              <a:t>工信厅安全</a:t>
            </a:r>
            <a:r>
              <a:rPr lang="en-US" altLang="zh-CN" sz="3100" dirty="0"/>
              <a:t>〔2019〕94</a:t>
            </a:r>
            <a:r>
              <a:rPr lang="zh-CN" altLang="en-US" sz="3100" dirty="0"/>
              <a:t>号）</a:t>
            </a:r>
            <a:br>
              <a:rPr lang="en-US" altLang="zh-CN" sz="3100" b="1" dirty="0"/>
            </a:br>
            <a:endParaRPr kumimoji="1" lang="zh-CN" altLang="en-US" dirty="0"/>
          </a:p>
        </p:txBody>
      </p:sp>
      <p:sp>
        <p:nvSpPr>
          <p:cNvPr id="3" name="内容占位符 2">
            <a:extLst>
              <a:ext uri="{FF2B5EF4-FFF2-40B4-BE49-F238E27FC236}">
                <a16:creationId xmlns:a16="http://schemas.microsoft.com/office/drawing/2014/main" id="{02FDE28A-0624-C045-B386-B619DD7427B7}"/>
              </a:ext>
            </a:extLst>
          </p:cNvPr>
          <p:cNvSpPr>
            <a:spLocks noGrp="1"/>
          </p:cNvSpPr>
          <p:nvPr>
            <p:ph idx="1"/>
          </p:nvPr>
        </p:nvSpPr>
        <p:spPr>
          <a:xfrm>
            <a:off x="2589212" y="1759789"/>
            <a:ext cx="8915400" cy="4399471"/>
          </a:xfrm>
        </p:spPr>
        <p:txBody>
          <a:bodyPr>
            <a:normAutofit/>
          </a:bodyPr>
          <a:lstStyle/>
          <a:p>
            <a:r>
              <a:rPr lang="en-US" altLang="zh-CN" sz="2000" dirty="0"/>
              <a:t>2.</a:t>
            </a:r>
            <a:r>
              <a:rPr lang="zh-CN" altLang="en-US" sz="2000" dirty="0"/>
              <a:t>国家全监督管理体制和机制。</a:t>
            </a:r>
            <a:endParaRPr lang="en-US" altLang="zh-CN" sz="2000" dirty="0"/>
          </a:p>
          <a:p>
            <a:r>
              <a:rPr lang="en-US" altLang="zh-CN" sz="2000" dirty="0"/>
              <a:t>3.</a:t>
            </a:r>
            <a:r>
              <a:rPr lang="zh-CN" altLang="en-US" sz="2000" dirty="0"/>
              <a:t>民爆销售企业安全生产管理人员的安全生产责任、权利和义务。</a:t>
            </a:r>
            <a:endParaRPr lang="en-US" altLang="zh-CN" sz="2000" dirty="0"/>
          </a:p>
          <a:p>
            <a:r>
              <a:rPr lang="en-US" altLang="zh-CN" sz="2000" dirty="0"/>
              <a:t>4.</a:t>
            </a:r>
            <a:r>
              <a:rPr lang="zh-CN" altLang="en-US" sz="2000" dirty="0"/>
              <a:t>民爆销售企业其他从业人员的权利和义务。</a:t>
            </a:r>
            <a:endParaRPr lang="en-US" altLang="zh-CN" sz="2000" dirty="0"/>
          </a:p>
          <a:p>
            <a:r>
              <a:rPr lang="en-US" altLang="zh-CN" sz="2000" dirty="0"/>
              <a:t>5.</a:t>
            </a:r>
            <a:r>
              <a:rPr lang="zh-CN" altLang="en-US" sz="2000" dirty="0"/>
              <a:t>民爆行业安全管理，主要包括：许可管理、统筹规划管理、科技发展管理、日常生产安全管理、执法检查监督等。</a:t>
            </a:r>
            <a:endParaRPr lang="en-US" altLang="zh-CN" sz="2000" dirty="0"/>
          </a:p>
          <a:p>
            <a:r>
              <a:rPr lang="zh-CN" altLang="en-US" sz="2400" b="1" dirty="0"/>
              <a:t>（二）民爆安全管理知识</a:t>
            </a:r>
            <a:endParaRPr lang="en-US" altLang="zh-CN" sz="2400" b="1" dirty="0"/>
          </a:p>
          <a:p>
            <a:r>
              <a:rPr lang="en-US" altLang="zh-CN" sz="2000" dirty="0"/>
              <a:t>1.</a:t>
            </a:r>
            <a:r>
              <a:rPr lang="zh-CN" altLang="en-US" sz="2000" dirty="0"/>
              <a:t>安全科学基本原理，主要包括：事故致因理论、安全管理控制理论、安全心理学、企业安全文化建设等。</a:t>
            </a:r>
            <a:endParaRPr lang="en-US" altLang="zh-CN" sz="2000" dirty="0"/>
          </a:p>
          <a:p>
            <a:r>
              <a:rPr lang="en-US" altLang="zh-CN" sz="2000" dirty="0"/>
              <a:t>2.</a:t>
            </a:r>
            <a:r>
              <a:rPr lang="zh-CN" altLang="en-US" sz="2000" dirty="0"/>
              <a:t>民爆销售企业安全管理基本要求，主要包括：安全管理体系、安全教育、安全生产责任制、安全检查、安全管理规章制度及安全设施的“三同时”和职业卫生与健康等。</a:t>
            </a:r>
            <a:endParaRPr kumimoji="1" lang="zh-CN" altLang="en-US" sz="2000" dirty="0"/>
          </a:p>
        </p:txBody>
      </p:sp>
    </p:spTree>
    <p:extLst>
      <p:ext uri="{BB962C8B-B14F-4D97-AF65-F5344CB8AC3E}">
        <p14:creationId xmlns:p14="http://schemas.microsoft.com/office/powerpoint/2010/main" val="212377213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C780847-4BE0-0D46-828F-6F0988E78D40}"/>
              </a:ext>
            </a:extLst>
          </p:cNvPr>
          <p:cNvSpPr>
            <a:spLocks noGrp="1"/>
          </p:cNvSpPr>
          <p:nvPr>
            <p:ph type="title"/>
          </p:nvPr>
        </p:nvSpPr>
        <p:spPr/>
        <p:txBody>
          <a:bodyPr>
            <a:normAutofit fontScale="90000"/>
          </a:bodyPr>
          <a:lstStyle/>
          <a:p>
            <a:r>
              <a:rPr lang="en-US" altLang="zh-Hans" b="1" dirty="0"/>
              <a:t>6</a:t>
            </a:r>
            <a:r>
              <a:rPr lang="zh-Hans" altLang="en-US" b="1" dirty="0"/>
              <a:t>、</a:t>
            </a:r>
            <a:r>
              <a:rPr lang="en-US" altLang="zh-CN" b="1" dirty="0"/>
              <a:t>《</a:t>
            </a:r>
            <a:r>
              <a:rPr lang="zh-CN" altLang="en-US" b="1" dirty="0"/>
              <a:t>民用爆炸物品生产和销售企业安全生产培训大纲</a:t>
            </a:r>
            <a:r>
              <a:rPr lang="en-US" altLang="zh-CN" b="1" dirty="0"/>
              <a:t>》</a:t>
            </a:r>
            <a:r>
              <a:rPr lang="zh-Hans" altLang="en-US" sz="3100" b="1" dirty="0"/>
              <a:t>（</a:t>
            </a:r>
            <a:r>
              <a:rPr lang="zh-CN" altLang="en-US" sz="3100" dirty="0"/>
              <a:t>工信厅安全</a:t>
            </a:r>
            <a:r>
              <a:rPr lang="en-US" altLang="zh-CN" sz="3100" dirty="0"/>
              <a:t>〔2019〕94</a:t>
            </a:r>
            <a:r>
              <a:rPr lang="zh-CN" altLang="en-US" sz="3100" dirty="0"/>
              <a:t>号）</a:t>
            </a:r>
            <a:br>
              <a:rPr lang="en-US" altLang="zh-CN" sz="3100" b="1" dirty="0"/>
            </a:br>
            <a:endParaRPr kumimoji="1" lang="zh-CN" altLang="en-US" dirty="0"/>
          </a:p>
        </p:txBody>
      </p:sp>
      <p:sp>
        <p:nvSpPr>
          <p:cNvPr id="3" name="内容占位符 2">
            <a:extLst>
              <a:ext uri="{FF2B5EF4-FFF2-40B4-BE49-F238E27FC236}">
                <a16:creationId xmlns:a16="http://schemas.microsoft.com/office/drawing/2014/main" id="{47F4EFC3-7D75-1649-BC9D-EB2D0C69A8A9}"/>
              </a:ext>
            </a:extLst>
          </p:cNvPr>
          <p:cNvSpPr>
            <a:spLocks noGrp="1"/>
          </p:cNvSpPr>
          <p:nvPr>
            <p:ph idx="1"/>
          </p:nvPr>
        </p:nvSpPr>
        <p:spPr>
          <a:xfrm>
            <a:off x="2589212" y="1673525"/>
            <a:ext cx="8915400" cy="4589252"/>
          </a:xfrm>
        </p:spPr>
        <p:txBody>
          <a:bodyPr>
            <a:noAutofit/>
          </a:bodyPr>
          <a:lstStyle/>
          <a:p>
            <a:r>
              <a:rPr lang="en-US" altLang="zh-CN" sz="2000" dirty="0"/>
              <a:t>3.</a:t>
            </a:r>
            <a:r>
              <a:rPr lang="zh-CN" altLang="en-US" sz="2000" dirty="0"/>
              <a:t>民爆销售企业安全生产标准化管理，主要包括：策划准备、目标制定、教育培训、现状梳理、文件体系建设、实施运行及整改、企业自评、评审申请等环节内容。</a:t>
            </a:r>
            <a:endParaRPr lang="en-US" altLang="zh-CN" sz="2000" dirty="0"/>
          </a:p>
          <a:p>
            <a:r>
              <a:rPr lang="en-US" altLang="zh-CN" sz="2000" dirty="0"/>
              <a:t>4.</a:t>
            </a:r>
            <a:r>
              <a:rPr lang="zh-CN" altLang="en-US" sz="2000" dirty="0"/>
              <a:t>民爆销售企业重大危险源管理，主要包括：重大危险源的辨识、评估、登记建档、备案、日常管理、应急处置预案等。</a:t>
            </a:r>
            <a:endParaRPr lang="en-US" altLang="zh-CN" sz="2000" dirty="0"/>
          </a:p>
          <a:p>
            <a:r>
              <a:rPr lang="en-US" altLang="zh-CN" sz="2000" dirty="0"/>
              <a:t>5.</a:t>
            </a:r>
            <a:r>
              <a:rPr lang="zh-CN" altLang="en-US" sz="2000" dirty="0"/>
              <a:t>民爆事故应急救援预案，主要包括：民爆行业事故应急救援预案编制、演练、启动和实施的具体要求和编制细则。</a:t>
            </a:r>
            <a:endParaRPr lang="en-US" altLang="zh-CN" sz="2000" dirty="0"/>
          </a:p>
          <a:p>
            <a:r>
              <a:rPr lang="en-US" altLang="zh-CN" sz="2000" dirty="0"/>
              <a:t>6.</a:t>
            </a:r>
            <a:r>
              <a:rPr lang="zh-CN" altLang="en-US" sz="2000" dirty="0"/>
              <a:t>民爆销售企业隐患排查和风险分级管控，主要包括：策划准备、风险辨识、风险评估、划分等级、制定管控方案、建立运行机制、运行评估、持续改进等。</a:t>
            </a:r>
            <a:endParaRPr lang="en-US" altLang="zh-CN" sz="2000" dirty="0"/>
          </a:p>
          <a:p>
            <a:r>
              <a:rPr lang="en-US" altLang="zh-CN" sz="2000" dirty="0"/>
              <a:t>7.</a:t>
            </a:r>
            <a:r>
              <a:rPr lang="zh-CN" altLang="en-US" sz="2000" dirty="0"/>
              <a:t>民爆销售企业的安全评价，主要包括：评价方法与要求等。</a:t>
            </a:r>
            <a:endParaRPr lang="en-US" altLang="zh-CN" sz="2000" dirty="0"/>
          </a:p>
          <a:p>
            <a:r>
              <a:rPr lang="en-US" altLang="zh-CN" sz="2000" dirty="0"/>
              <a:t>8.</a:t>
            </a:r>
            <a:r>
              <a:rPr lang="zh-CN" altLang="en-US" sz="2000" dirty="0"/>
              <a:t>民爆销售企业的事故管理，主要包括：事故分类与调查、事故分析与报告、事故的处理程序和方法、责任划分、损失计算和善后处置。</a:t>
            </a:r>
            <a:endParaRPr kumimoji="1" lang="zh-CN" altLang="en-US" sz="2000" dirty="0"/>
          </a:p>
        </p:txBody>
      </p:sp>
    </p:spTree>
    <p:extLst>
      <p:ext uri="{BB962C8B-B14F-4D97-AF65-F5344CB8AC3E}">
        <p14:creationId xmlns:p14="http://schemas.microsoft.com/office/powerpoint/2010/main" val="229559179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4502605-CC3E-0F48-834A-3A70AD417AF1}"/>
              </a:ext>
            </a:extLst>
          </p:cNvPr>
          <p:cNvSpPr>
            <a:spLocks noGrp="1"/>
          </p:cNvSpPr>
          <p:nvPr>
            <p:ph type="title"/>
          </p:nvPr>
        </p:nvSpPr>
        <p:spPr/>
        <p:txBody>
          <a:bodyPr>
            <a:normAutofit fontScale="90000"/>
          </a:bodyPr>
          <a:lstStyle/>
          <a:p>
            <a:r>
              <a:rPr lang="en-US" altLang="zh-Hans" b="1" dirty="0"/>
              <a:t>6</a:t>
            </a:r>
            <a:r>
              <a:rPr lang="zh-Hans" altLang="en-US" b="1" dirty="0"/>
              <a:t>、</a:t>
            </a:r>
            <a:r>
              <a:rPr lang="en-US" altLang="zh-CN" b="1" dirty="0"/>
              <a:t>《</a:t>
            </a:r>
            <a:r>
              <a:rPr lang="zh-CN" altLang="en-US" b="1" dirty="0"/>
              <a:t>民用爆炸物品生产和销售企业安全生产培训大纲</a:t>
            </a:r>
            <a:r>
              <a:rPr lang="en-US" altLang="zh-CN" b="1" dirty="0"/>
              <a:t>》</a:t>
            </a:r>
            <a:r>
              <a:rPr lang="zh-Hans" altLang="en-US" sz="3100" b="1" dirty="0"/>
              <a:t>（</a:t>
            </a:r>
            <a:r>
              <a:rPr lang="zh-CN" altLang="en-US" sz="3100" dirty="0"/>
              <a:t>工信厅安全</a:t>
            </a:r>
            <a:r>
              <a:rPr lang="en-US" altLang="zh-CN" sz="3100" dirty="0"/>
              <a:t>〔2019〕94</a:t>
            </a:r>
            <a:r>
              <a:rPr lang="zh-CN" altLang="en-US" sz="3100" dirty="0"/>
              <a:t>号）</a:t>
            </a:r>
            <a:br>
              <a:rPr lang="en-US" altLang="zh-CN" sz="3100" b="1" dirty="0"/>
            </a:br>
            <a:endParaRPr kumimoji="1" lang="zh-CN" altLang="en-US" dirty="0"/>
          </a:p>
        </p:txBody>
      </p:sp>
      <p:sp>
        <p:nvSpPr>
          <p:cNvPr id="3" name="内容占位符 2">
            <a:extLst>
              <a:ext uri="{FF2B5EF4-FFF2-40B4-BE49-F238E27FC236}">
                <a16:creationId xmlns:a16="http://schemas.microsoft.com/office/drawing/2014/main" id="{798A6A02-E161-CC42-A441-63A86F1D41EB}"/>
              </a:ext>
            </a:extLst>
          </p:cNvPr>
          <p:cNvSpPr>
            <a:spLocks noGrp="1"/>
          </p:cNvSpPr>
          <p:nvPr>
            <p:ph idx="1"/>
          </p:nvPr>
        </p:nvSpPr>
        <p:spPr>
          <a:xfrm>
            <a:off x="2589212" y="1777041"/>
            <a:ext cx="8915400" cy="4347713"/>
          </a:xfrm>
        </p:spPr>
        <p:txBody>
          <a:bodyPr/>
          <a:lstStyle/>
          <a:p>
            <a:r>
              <a:rPr lang="zh-CN" altLang="en-US" sz="2800" b="1" dirty="0"/>
              <a:t>（三）民爆安全技术知识</a:t>
            </a:r>
            <a:r>
              <a:rPr lang="zh-CN" altLang="en-US" sz="2800" dirty="0"/>
              <a:t>　　</a:t>
            </a:r>
            <a:endParaRPr lang="en-US" altLang="zh-CN" sz="2800" dirty="0"/>
          </a:p>
          <a:p>
            <a:r>
              <a:rPr lang="en-US" altLang="zh-CN" sz="2800" b="1" dirty="0"/>
              <a:t>1.</a:t>
            </a:r>
            <a:r>
              <a:rPr lang="zh-CN" altLang="en-US" sz="2800" b="1" dirty="0"/>
              <a:t>炸药的燃烧与爆炸　　</a:t>
            </a:r>
            <a:endParaRPr lang="en-US" altLang="zh-CN" sz="2800" b="1" dirty="0"/>
          </a:p>
          <a:p>
            <a:r>
              <a:rPr lang="zh-CN" altLang="en-US" sz="2000" dirty="0"/>
              <a:t>（</a:t>
            </a:r>
            <a:r>
              <a:rPr lang="en-US" altLang="zh-CN" sz="2000" dirty="0"/>
              <a:t>1</a:t>
            </a:r>
            <a:r>
              <a:rPr lang="zh-CN" altLang="en-US" sz="2000" dirty="0"/>
              <a:t>）炸药的本质、爆炸三要素、爆炸作用的效应等。（</a:t>
            </a:r>
            <a:r>
              <a:rPr lang="en-US" altLang="zh-CN" sz="2000" dirty="0"/>
              <a:t>2</a:t>
            </a:r>
            <a:r>
              <a:rPr lang="zh-CN" altLang="en-US" sz="2000" dirty="0"/>
              <a:t>）炸药的感度与安全性。（</a:t>
            </a:r>
            <a:r>
              <a:rPr lang="en-US" altLang="zh-CN" sz="2000" dirty="0"/>
              <a:t>3</a:t>
            </a:r>
            <a:r>
              <a:rPr lang="zh-CN" altLang="en-US" sz="2000" dirty="0"/>
              <a:t>）炸药的燃烧及其特性，主要包括：炸药与一般燃料燃烧的区别，炸药燃烧转爆轰的条件等。（</a:t>
            </a:r>
            <a:r>
              <a:rPr lang="en-US" altLang="zh-CN" sz="2000" dirty="0"/>
              <a:t>4</a:t>
            </a:r>
            <a:r>
              <a:rPr lang="zh-CN" altLang="en-US" sz="2000" dirty="0"/>
              <a:t>）炸药的爆炸及其特性，主要包括：炸药能量释放的三种形式及其相互转化，冲击波基础知识、炸药的爆炸性能、安全性能，爆炸破坏作用，安全距离，殉爆距离等。（</a:t>
            </a:r>
            <a:r>
              <a:rPr lang="en-US" altLang="zh-CN" sz="2000" dirty="0"/>
              <a:t>5</a:t>
            </a:r>
            <a:r>
              <a:rPr lang="zh-CN" altLang="en-US" sz="2000" dirty="0"/>
              <a:t>） 民爆防火防爆的技术措施，主要包括：消防给水、消防设施、灭火原则和方法、防雷、防静电、防电磁辐射、防护屏障等。（</a:t>
            </a:r>
            <a:r>
              <a:rPr lang="en-US" altLang="zh-CN" sz="2000" dirty="0"/>
              <a:t>6</a:t>
            </a:r>
            <a:r>
              <a:rPr lang="zh-CN" altLang="en-US" sz="2000" dirty="0"/>
              <a:t>）案例分析与讨论。</a:t>
            </a:r>
            <a:endParaRPr kumimoji="1" lang="zh-CN" altLang="en-US" sz="2000" dirty="0"/>
          </a:p>
        </p:txBody>
      </p:sp>
    </p:spTree>
    <p:extLst>
      <p:ext uri="{BB962C8B-B14F-4D97-AF65-F5344CB8AC3E}">
        <p14:creationId xmlns:p14="http://schemas.microsoft.com/office/powerpoint/2010/main" val="283265079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1042BE5-DB78-1748-8F99-736954F3C0BD}"/>
              </a:ext>
            </a:extLst>
          </p:cNvPr>
          <p:cNvSpPr>
            <a:spLocks noGrp="1"/>
          </p:cNvSpPr>
          <p:nvPr>
            <p:ph type="title"/>
          </p:nvPr>
        </p:nvSpPr>
        <p:spPr>
          <a:xfrm>
            <a:off x="2592925" y="624110"/>
            <a:ext cx="8911687" cy="1135679"/>
          </a:xfrm>
        </p:spPr>
        <p:txBody>
          <a:bodyPr>
            <a:normAutofit fontScale="90000"/>
          </a:bodyPr>
          <a:lstStyle/>
          <a:p>
            <a:r>
              <a:rPr lang="en-US" altLang="zh-Hans" b="1" dirty="0"/>
              <a:t>6</a:t>
            </a:r>
            <a:r>
              <a:rPr lang="zh-Hans" altLang="en-US" b="1" dirty="0"/>
              <a:t>、</a:t>
            </a:r>
            <a:r>
              <a:rPr lang="en-US" altLang="zh-CN" b="1" dirty="0"/>
              <a:t>《</a:t>
            </a:r>
            <a:r>
              <a:rPr lang="zh-CN" altLang="en-US" b="1" dirty="0"/>
              <a:t>民用爆炸物品生产和销售企业安全生产培训大纲</a:t>
            </a:r>
            <a:r>
              <a:rPr lang="en-US" altLang="zh-CN" b="1" dirty="0"/>
              <a:t>》</a:t>
            </a:r>
            <a:r>
              <a:rPr lang="zh-Hans" altLang="en-US" sz="3100" b="1" dirty="0"/>
              <a:t>（</a:t>
            </a:r>
            <a:r>
              <a:rPr lang="zh-CN" altLang="en-US" sz="3100" dirty="0"/>
              <a:t>工信厅安全</a:t>
            </a:r>
            <a:r>
              <a:rPr lang="en-US" altLang="zh-CN" sz="3100" dirty="0"/>
              <a:t>〔2019〕94</a:t>
            </a:r>
            <a:r>
              <a:rPr lang="zh-CN" altLang="en-US" sz="3100" dirty="0"/>
              <a:t>号）</a:t>
            </a:r>
            <a:br>
              <a:rPr lang="en-US" altLang="zh-CN" sz="3100" b="1" dirty="0"/>
            </a:br>
            <a:endParaRPr kumimoji="1" lang="zh-CN" altLang="en-US" dirty="0"/>
          </a:p>
        </p:txBody>
      </p:sp>
      <p:sp>
        <p:nvSpPr>
          <p:cNvPr id="3" name="内容占位符 2">
            <a:extLst>
              <a:ext uri="{FF2B5EF4-FFF2-40B4-BE49-F238E27FC236}">
                <a16:creationId xmlns:a16="http://schemas.microsoft.com/office/drawing/2014/main" id="{7E4C1FFB-CBEA-9D4B-A5E1-CA6B1181EC24}"/>
              </a:ext>
            </a:extLst>
          </p:cNvPr>
          <p:cNvSpPr>
            <a:spLocks noGrp="1"/>
          </p:cNvSpPr>
          <p:nvPr>
            <p:ph idx="1"/>
          </p:nvPr>
        </p:nvSpPr>
        <p:spPr>
          <a:xfrm>
            <a:off x="2589212" y="1759789"/>
            <a:ext cx="8915400" cy="4151433"/>
          </a:xfrm>
        </p:spPr>
        <p:txBody>
          <a:bodyPr/>
          <a:lstStyle/>
          <a:p>
            <a:r>
              <a:rPr lang="en-US" altLang="zh-CN" sz="2400" b="1" dirty="0"/>
              <a:t>2.</a:t>
            </a:r>
            <a:r>
              <a:rPr lang="zh-CN" altLang="en-US" sz="2400" b="1" dirty="0"/>
              <a:t>民爆产品的基本特性与安全性能</a:t>
            </a:r>
            <a:endParaRPr lang="en-US" altLang="zh-CN" sz="2400" b="1" dirty="0"/>
          </a:p>
          <a:p>
            <a:r>
              <a:rPr lang="zh-CN" altLang="en-US" sz="2000" dirty="0"/>
              <a:t>（</a:t>
            </a:r>
            <a:r>
              <a:rPr lang="en-US" altLang="zh-CN" sz="2000" dirty="0"/>
              <a:t>1</a:t>
            </a:r>
            <a:r>
              <a:rPr lang="zh-CN" altLang="en-US" sz="2000" dirty="0"/>
              <a:t>）产品分类、用途与组成（结构）。（</a:t>
            </a:r>
            <a:r>
              <a:rPr lang="en-US" altLang="zh-CN" sz="2000" dirty="0"/>
              <a:t>2</a:t>
            </a:r>
            <a:r>
              <a:rPr lang="zh-CN" altLang="en-US" sz="2000" dirty="0"/>
              <a:t>）民爆产品的基本特性与安全性能，主要包括：工业炸药及其制品、工业雷管、索类火工品的基本特性与安全性能。（</a:t>
            </a:r>
            <a:r>
              <a:rPr lang="en-US" altLang="zh-CN" sz="2000" dirty="0"/>
              <a:t>3</a:t>
            </a:r>
            <a:r>
              <a:rPr lang="zh-CN" altLang="en-US" sz="2000" dirty="0"/>
              <a:t>）案例分析与讨论。 　　</a:t>
            </a:r>
            <a:endParaRPr lang="en-US" altLang="zh-CN" sz="2000" dirty="0"/>
          </a:p>
          <a:p>
            <a:r>
              <a:rPr lang="en-US" altLang="zh-CN" sz="2400" b="1" dirty="0"/>
              <a:t>3.</a:t>
            </a:r>
            <a:r>
              <a:rPr lang="zh-CN" altLang="en-US" sz="2400" b="1" dirty="0"/>
              <a:t>民爆安全技术</a:t>
            </a:r>
            <a:endParaRPr lang="en-US" altLang="zh-CN" sz="2400" b="1" dirty="0"/>
          </a:p>
          <a:p>
            <a:r>
              <a:rPr lang="zh-CN" altLang="en-US" sz="2000" dirty="0"/>
              <a:t>（</a:t>
            </a:r>
            <a:r>
              <a:rPr lang="en-US" altLang="zh-CN" sz="2000" dirty="0"/>
              <a:t>1</a:t>
            </a:r>
            <a:r>
              <a:rPr lang="zh-CN" altLang="en-US" sz="2000" dirty="0"/>
              <a:t>）安全规范的基本原则，主要包括：防止事故原则、最小损失原则、以人为本原则（定员、定量、作业时间方面的要求）等。（</a:t>
            </a:r>
            <a:r>
              <a:rPr lang="en-US" altLang="zh-CN" sz="2000" dirty="0"/>
              <a:t>2</a:t>
            </a:r>
            <a:r>
              <a:rPr lang="zh-CN" altLang="en-US" sz="2000" dirty="0"/>
              <a:t>）建筑物的危险等级与存药量。（</a:t>
            </a:r>
            <a:r>
              <a:rPr lang="en-US" altLang="zh-CN" sz="2000" dirty="0"/>
              <a:t>3</a:t>
            </a:r>
            <a:r>
              <a:rPr lang="zh-CN" altLang="en-US" sz="2000" dirty="0"/>
              <a:t>）库区规划和外部距离。（</a:t>
            </a:r>
            <a:r>
              <a:rPr lang="en-US" altLang="zh-CN" sz="2000" dirty="0"/>
              <a:t>4</a:t>
            </a:r>
            <a:r>
              <a:rPr lang="zh-CN" altLang="en-US" sz="2000" dirty="0"/>
              <a:t>）总平面布置和内部最小允许距离（</a:t>
            </a:r>
            <a:r>
              <a:rPr lang="en-US" altLang="zh-CN" sz="2000" dirty="0"/>
              <a:t>5</a:t>
            </a:r>
            <a:r>
              <a:rPr lang="zh-CN" altLang="en-US" sz="2000" dirty="0"/>
              <a:t>）危险品的储存和运输安全。（</a:t>
            </a:r>
            <a:r>
              <a:rPr lang="en-US" altLang="zh-CN" sz="2000" dirty="0"/>
              <a:t>6</a:t>
            </a:r>
            <a:r>
              <a:rPr lang="zh-CN" altLang="en-US" sz="2000" dirty="0"/>
              <a:t>）电气安全技术，主要包括：危险场所的区域划分，防雷类别，电气设备安全与防静电、射频危害。（</a:t>
            </a:r>
            <a:r>
              <a:rPr lang="en-US" altLang="zh-CN" sz="2000" dirty="0"/>
              <a:t>7</a:t>
            </a:r>
            <a:r>
              <a:rPr lang="zh-CN" altLang="en-US" sz="2000" dirty="0"/>
              <a:t>）变质和过期失效产品的处理要求。（</a:t>
            </a:r>
            <a:r>
              <a:rPr lang="en-US" altLang="zh-CN" sz="2000" dirty="0"/>
              <a:t>8</a:t>
            </a:r>
            <a:r>
              <a:rPr lang="zh-CN" altLang="en-US" sz="2000" dirty="0"/>
              <a:t>）案例分析及讨论。</a:t>
            </a:r>
            <a:endParaRPr kumimoji="1" lang="zh-CN" altLang="en-US" sz="2000" dirty="0"/>
          </a:p>
        </p:txBody>
      </p:sp>
    </p:spTree>
    <p:extLst>
      <p:ext uri="{BB962C8B-B14F-4D97-AF65-F5344CB8AC3E}">
        <p14:creationId xmlns:p14="http://schemas.microsoft.com/office/powerpoint/2010/main" val="249092493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C77CDD8-1A7B-A245-9B4E-5FB3A7EC4002}"/>
              </a:ext>
            </a:extLst>
          </p:cNvPr>
          <p:cNvSpPr>
            <a:spLocks noGrp="1"/>
          </p:cNvSpPr>
          <p:nvPr>
            <p:ph type="title"/>
          </p:nvPr>
        </p:nvSpPr>
        <p:spPr>
          <a:xfrm>
            <a:off x="2592925" y="624110"/>
            <a:ext cx="8911687" cy="1101173"/>
          </a:xfrm>
        </p:spPr>
        <p:txBody>
          <a:bodyPr>
            <a:normAutofit fontScale="90000"/>
          </a:bodyPr>
          <a:lstStyle/>
          <a:p>
            <a:r>
              <a:rPr lang="en-US" altLang="zh-Hans" b="1" dirty="0"/>
              <a:t>6</a:t>
            </a:r>
            <a:r>
              <a:rPr lang="zh-Hans" altLang="en-US" b="1" dirty="0"/>
              <a:t>、</a:t>
            </a:r>
            <a:r>
              <a:rPr lang="en-US" altLang="zh-CN" b="1" dirty="0"/>
              <a:t>《</a:t>
            </a:r>
            <a:r>
              <a:rPr lang="zh-CN" altLang="en-US" b="1" dirty="0"/>
              <a:t>民用爆炸物品生产和销售企业安全生产培训大纲</a:t>
            </a:r>
            <a:r>
              <a:rPr lang="en-US" altLang="zh-CN" b="1" dirty="0"/>
              <a:t>》</a:t>
            </a:r>
            <a:r>
              <a:rPr lang="zh-Hans" altLang="en-US" sz="3100" b="1" dirty="0"/>
              <a:t>（</a:t>
            </a:r>
            <a:r>
              <a:rPr lang="zh-CN" altLang="en-US" sz="3100" dirty="0"/>
              <a:t>工信厅安全</a:t>
            </a:r>
            <a:r>
              <a:rPr lang="en-US" altLang="zh-CN" sz="3100" dirty="0"/>
              <a:t>〔2019〕94</a:t>
            </a:r>
            <a:r>
              <a:rPr lang="zh-CN" altLang="en-US" sz="3100" dirty="0"/>
              <a:t>号）</a:t>
            </a:r>
            <a:br>
              <a:rPr lang="en-US" altLang="zh-CN" sz="3100" b="1" dirty="0"/>
            </a:br>
            <a:endParaRPr kumimoji="1" lang="zh-CN" altLang="en-US" dirty="0"/>
          </a:p>
        </p:txBody>
      </p:sp>
      <p:sp>
        <p:nvSpPr>
          <p:cNvPr id="3" name="内容占位符 2">
            <a:extLst>
              <a:ext uri="{FF2B5EF4-FFF2-40B4-BE49-F238E27FC236}">
                <a16:creationId xmlns:a16="http://schemas.microsoft.com/office/drawing/2014/main" id="{CDD345EE-4B70-8449-87D8-EED052FB5DB7}"/>
              </a:ext>
            </a:extLst>
          </p:cNvPr>
          <p:cNvSpPr>
            <a:spLocks noGrp="1"/>
          </p:cNvSpPr>
          <p:nvPr>
            <p:ph idx="1"/>
          </p:nvPr>
        </p:nvSpPr>
        <p:spPr>
          <a:xfrm>
            <a:off x="2589212" y="1725283"/>
            <a:ext cx="8915400" cy="4185939"/>
          </a:xfrm>
        </p:spPr>
        <p:txBody>
          <a:bodyPr/>
          <a:lstStyle/>
          <a:p>
            <a:r>
              <a:rPr lang="zh-CN" altLang="en-US" sz="2400" b="1" dirty="0"/>
              <a:t>（四）实际安全管理能力</a:t>
            </a:r>
            <a:r>
              <a:rPr lang="zh-CN" altLang="en-US" sz="2400" dirty="0"/>
              <a:t>　　</a:t>
            </a:r>
            <a:endParaRPr lang="en-US" altLang="zh-CN" sz="2400" dirty="0"/>
          </a:p>
          <a:p>
            <a:r>
              <a:rPr lang="en-US" altLang="zh-CN" sz="2400" dirty="0"/>
              <a:t>1.</a:t>
            </a:r>
            <a:r>
              <a:rPr lang="zh-CN" altLang="en-US" sz="2400" dirty="0"/>
              <a:t>贯彻执行国家安全生产方针、政策、法律、法规、标准的程序和要点。</a:t>
            </a:r>
            <a:r>
              <a:rPr lang="en-US" altLang="zh-CN" sz="2400" dirty="0"/>
              <a:t>2.</a:t>
            </a:r>
            <a:r>
              <a:rPr lang="zh-CN" altLang="en-US" sz="2400" dirty="0"/>
              <a:t>组织民爆安全生产的程序和方法。</a:t>
            </a:r>
            <a:r>
              <a:rPr lang="en-US" altLang="zh-CN" sz="2400" dirty="0"/>
              <a:t>3.</a:t>
            </a:r>
            <a:r>
              <a:rPr lang="zh-CN" altLang="en-US" sz="2400" dirty="0"/>
              <a:t>主持制定安全生产管理规章制度的程序和方法。</a:t>
            </a:r>
            <a:r>
              <a:rPr lang="en-US" altLang="zh-CN" sz="2400" dirty="0"/>
              <a:t>4.</a:t>
            </a:r>
            <a:r>
              <a:rPr lang="zh-CN" altLang="en-US" sz="2400" dirty="0"/>
              <a:t>安全生产标准化体系建设的基本程序和方法。</a:t>
            </a:r>
            <a:r>
              <a:rPr lang="en-US" altLang="zh-CN" sz="2400" dirty="0"/>
              <a:t>5.</a:t>
            </a:r>
            <a:r>
              <a:rPr lang="zh-CN" altLang="en-US" sz="2400" dirty="0"/>
              <a:t>组织建立民爆企业隐患排查和风险分级管控运行机制的基本程序和方法。</a:t>
            </a:r>
            <a:r>
              <a:rPr lang="en-US" altLang="zh-CN" sz="2400" dirty="0"/>
              <a:t>6.</a:t>
            </a:r>
            <a:r>
              <a:rPr lang="zh-CN" altLang="en-US" sz="2400" dirty="0"/>
              <a:t>组织安全检查和隐患整改的基本程序和方法。</a:t>
            </a:r>
            <a:r>
              <a:rPr lang="en-US" altLang="zh-CN" sz="2400" dirty="0"/>
              <a:t>7.</a:t>
            </a:r>
            <a:r>
              <a:rPr lang="zh-CN" altLang="en-US" sz="2400" dirty="0"/>
              <a:t>组织制定重大事故应急救援预案的基本程序、组织救援的步骤和技术要求。</a:t>
            </a:r>
            <a:r>
              <a:rPr lang="en-US" altLang="zh-CN" sz="2400" dirty="0"/>
              <a:t>8.</a:t>
            </a:r>
            <a:r>
              <a:rPr lang="zh-CN" altLang="en-US" sz="2400" dirty="0"/>
              <a:t>伤亡事故调查处理的程序和方法。</a:t>
            </a:r>
            <a:endParaRPr kumimoji="1" lang="zh-CN" altLang="en-US" sz="2400" dirty="0"/>
          </a:p>
        </p:txBody>
      </p:sp>
    </p:spTree>
    <p:extLst>
      <p:ext uri="{BB962C8B-B14F-4D97-AF65-F5344CB8AC3E}">
        <p14:creationId xmlns:p14="http://schemas.microsoft.com/office/powerpoint/2010/main" val="21506633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82A96F2-5510-AB46-9005-0AA70EF91AE2}"/>
              </a:ext>
            </a:extLst>
          </p:cNvPr>
          <p:cNvSpPr>
            <a:spLocks noGrp="1"/>
          </p:cNvSpPr>
          <p:nvPr>
            <p:ph type="title"/>
          </p:nvPr>
        </p:nvSpPr>
        <p:spPr/>
        <p:txBody>
          <a:bodyPr/>
          <a:lstStyle/>
          <a:p>
            <a:r>
              <a:rPr lang="en-US" altLang="zh-CN" b="1" dirty="0"/>
              <a:t>7</a:t>
            </a:r>
            <a:r>
              <a:rPr lang="zh-Hans" altLang="en-US" b="1" dirty="0"/>
              <a:t>、</a:t>
            </a:r>
            <a:r>
              <a:rPr lang="zh-CN" altLang="zh-CN" b="1" dirty="0"/>
              <a:t>《民爆行业安全生产专项整治三年行动工作方案》</a:t>
            </a:r>
            <a:r>
              <a:rPr lang="zh-CN" altLang="en-US" sz="2800" dirty="0"/>
              <a:t>（</a:t>
            </a:r>
            <a:r>
              <a:rPr lang="zh-CN" altLang="zh-CN" sz="2800" dirty="0"/>
              <a:t>工信厅安全〔</a:t>
            </a:r>
            <a:r>
              <a:rPr lang="en-US" altLang="zh-CN" sz="2800" dirty="0"/>
              <a:t>2020</a:t>
            </a:r>
            <a:r>
              <a:rPr lang="zh-CN" altLang="zh-CN" sz="2800" dirty="0"/>
              <a:t>〕</a:t>
            </a:r>
            <a:r>
              <a:rPr lang="en-US" altLang="zh-CN" sz="2800" dirty="0"/>
              <a:t>26</a:t>
            </a:r>
            <a:r>
              <a:rPr lang="zh-CN" altLang="zh-CN" sz="2800" dirty="0"/>
              <a:t>号 </a:t>
            </a:r>
            <a:r>
              <a:rPr lang="zh-CN" altLang="en-US" sz="2800" dirty="0"/>
              <a:t>）</a:t>
            </a:r>
            <a:endParaRPr kumimoji="1" lang="zh-CN" altLang="en-US" sz="2800" dirty="0"/>
          </a:p>
        </p:txBody>
      </p:sp>
      <p:sp>
        <p:nvSpPr>
          <p:cNvPr id="3" name="内容占位符 2">
            <a:extLst>
              <a:ext uri="{FF2B5EF4-FFF2-40B4-BE49-F238E27FC236}">
                <a16:creationId xmlns:a16="http://schemas.microsoft.com/office/drawing/2014/main" id="{393E26F6-152D-544C-8E10-84C3EE18F33E}"/>
              </a:ext>
            </a:extLst>
          </p:cNvPr>
          <p:cNvSpPr>
            <a:spLocks noGrp="1"/>
          </p:cNvSpPr>
          <p:nvPr>
            <p:ph idx="1"/>
          </p:nvPr>
        </p:nvSpPr>
        <p:spPr>
          <a:xfrm>
            <a:off x="2277374" y="1905000"/>
            <a:ext cx="9227238" cy="4006222"/>
          </a:xfrm>
        </p:spPr>
        <p:txBody>
          <a:bodyPr>
            <a:noAutofit/>
          </a:bodyPr>
          <a:lstStyle/>
          <a:p>
            <a:r>
              <a:rPr lang="zh-CN" altLang="zh-CN" sz="2800" b="1" dirty="0"/>
              <a:t>主要任务 </a:t>
            </a:r>
            <a:endParaRPr lang="en-US" altLang="zh-CN" sz="2800" b="1" dirty="0"/>
          </a:p>
          <a:p>
            <a:r>
              <a:rPr lang="zh-CN" altLang="zh-CN" sz="2800" b="1" dirty="0"/>
              <a:t>（一）健全企业安全生产责任体系（</a:t>
            </a:r>
            <a:r>
              <a:rPr lang="en-US" altLang="zh-CN" sz="2800" b="1" dirty="0"/>
              <a:t>2022</a:t>
            </a:r>
            <a:r>
              <a:rPr lang="zh-CN" altLang="zh-CN" sz="2800" b="1" dirty="0"/>
              <a:t>年底前）</a:t>
            </a:r>
            <a:r>
              <a:rPr lang="zh-CN" altLang="en-US" sz="2800" b="1" dirty="0"/>
              <a:t>。</a:t>
            </a:r>
            <a:r>
              <a:rPr lang="zh-CN" altLang="en-US" sz="2800" dirty="0"/>
              <a:t>（</a:t>
            </a:r>
            <a:r>
              <a:rPr lang="zh-CN" altLang="zh-CN" sz="2800" dirty="0"/>
              <a:t>覆盖所有 </a:t>
            </a:r>
            <a:r>
              <a:rPr lang="zh-CN" altLang="en-US" sz="2800" dirty="0"/>
              <a:t>、</a:t>
            </a:r>
            <a:r>
              <a:rPr lang="zh-CN" altLang="zh-CN" sz="2800" dirty="0"/>
              <a:t>关键时间节点</a:t>
            </a:r>
            <a:r>
              <a:rPr lang="zh-CN" altLang="en-US" sz="2800" dirty="0"/>
              <a:t>）</a:t>
            </a:r>
            <a:r>
              <a:rPr lang="zh-CN" altLang="zh-CN" sz="2800" dirty="0"/>
              <a:t> </a:t>
            </a:r>
            <a:endParaRPr lang="en-US" altLang="zh-CN" sz="2800" dirty="0"/>
          </a:p>
          <a:p>
            <a:r>
              <a:rPr lang="zh-CN" altLang="zh-CN" sz="2800" b="1" dirty="0"/>
              <a:t>（二）完善企业安全生产管理体系。 </a:t>
            </a:r>
            <a:endParaRPr lang="en-US" altLang="zh-CN" sz="2800" b="1" dirty="0"/>
          </a:p>
          <a:p>
            <a:r>
              <a:rPr lang="zh-CN" altLang="zh-CN" sz="2800" b="1" dirty="0"/>
              <a:t>健全安全管理机构（</a:t>
            </a:r>
            <a:r>
              <a:rPr lang="en-US" altLang="zh-CN" sz="2800" b="1" dirty="0"/>
              <a:t>2021</a:t>
            </a:r>
            <a:r>
              <a:rPr lang="zh-CN" altLang="zh-CN" sz="2800" b="1" dirty="0"/>
              <a:t>年底前）</a:t>
            </a:r>
            <a:r>
              <a:rPr lang="zh-CN" altLang="zh-CN" sz="2800" dirty="0"/>
              <a:t> </a:t>
            </a:r>
            <a:endParaRPr lang="en-US" altLang="zh-CN" sz="2800" dirty="0"/>
          </a:p>
          <a:p>
            <a:r>
              <a:rPr lang="zh-CN" altLang="zh-CN" sz="2800" b="1" dirty="0"/>
              <a:t>加大安全投入（</a:t>
            </a:r>
            <a:r>
              <a:rPr lang="en-US" altLang="zh-CN" sz="2800" b="1" dirty="0"/>
              <a:t>2022</a:t>
            </a:r>
            <a:r>
              <a:rPr lang="zh-CN" altLang="zh-CN" sz="2800" b="1" dirty="0"/>
              <a:t>年底前）</a:t>
            </a:r>
            <a:r>
              <a:rPr lang="zh-CN" altLang="zh-CN" sz="2800" dirty="0"/>
              <a:t> </a:t>
            </a:r>
            <a:r>
              <a:rPr lang="zh-CN" altLang="en-US" sz="2800" dirty="0"/>
              <a:t>（</a:t>
            </a:r>
            <a:r>
              <a:rPr lang="zh-Hans" altLang="en-US" sz="2800" dirty="0"/>
              <a:t>足额提取、</a:t>
            </a:r>
            <a:r>
              <a:rPr lang="zh-CN" altLang="zh-CN" sz="2800" dirty="0"/>
              <a:t>淘汰落后 </a:t>
            </a:r>
            <a:r>
              <a:rPr lang="zh-CN" altLang="en-US" sz="2800" dirty="0"/>
              <a:t>）</a:t>
            </a:r>
            <a:endParaRPr lang="en-US" altLang="zh-CN" sz="2800" dirty="0"/>
          </a:p>
          <a:p>
            <a:r>
              <a:rPr lang="zh-CN" altLang="zh-CN" sz="2800" b="1" dirty="0"/>
              <a:t>加强安全培训（</a:t>
            </a:r>
            <a:r>
              <a:rPr lang="en-US" altLang="zh-CN" sz="2800" b="1" dirty="0"/>
              <a:t>2022</a:t>
            </a:r>
            <a:r>
              <a:rPr lang="zh-CN" altLang="zh-CN" sz="2800" b="1" dirty="0"/>
              <a:t>年底前）</a:t>
            </a:r>
            <a:r>
              <a:rPr lang="zh-CN" altLang="zh-CN" sz="2800" dirty="0"/>
              <a:t> </a:t>
            </a:r>
            <a:r>
              <a:rPr lang="zh-CN" altLang="en-US" sz="2800" dirty="0"/>
              <a:t>（</a:t>
            </a:r>
            <a:r>
              <a:rPr lang="zh-CN" altLang="zh-CN" sz="2800" dirty="0"/>
              <a:t>培训率 </a:t>
            </a:r>
            <a:r>
              <a:rPr lang="zh-CN" altLang="en-US" sz="2800" dirty="0"/>
              <a:t>、</a:t>
            </a:r>
            <a:r>
              <a:rPr lang="zh-Hans" altLang="en-US" sz="2800" dirty="0"/>
              <a:t>达标率）</a:t>
            </a:r>
            <a:endParaRPr kumimoji="1" lang="zh-CN" altLang="en-US" sz="2800" dirty="0"/>
          </a:p>
        </p:txBody>
      </p:sp>
    </p:spTree>
    <p:extLst>
      <p:ext uri="{BB962C8B-B14F-4D97-AF65-F5344CB8AC3E}">
        <p14:creationId xmlns:p14="http://schemas.microsoft.com/office/powerpoint/2010/main" val="3472038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B326C72-D320-FB47-B005-1E80C12174CF}"/>
              </a:ext>
            </a:extLst>
          </p:cNvPr>
          <p:cNvSpPr>
            <a:spLocks noGrp="1"/>
          </p:cNvSpPr>
          <p:nvPr>
            <p:ph type="title"/>
          </p:nvPr>
        </p:nvSpPr>
        <p:spPr>
          <a:xfrm>
            <a:off x="2592925" y="624110"/>
            <a:ext cx="8911687" cy="773369"/>
          </a:xfrm>
        </p:spPr>
        <p:txBody>
          <a:bodyPr>
            <a:normAutofit/>
          </a:bodyPr>
          <a:lstStyle/>
          <a:p>
            <a:r>
              <a:rPr lang="en-US" altLang="zh-Hans" b="1" dirty="0"/>
              <a:t>1</a:t>
            </a:r>
            <a:r>
              <a:rPr lang="zh-Hans" altLang="en-US" b="1" dirty="0"/>
              <a:t>、</a:t>
            </a:r>
            <a:r>
              <a:rPr lang="zh-CN" altLang="zh-CN" b="1" dirty="0"/>
              <a:t>《安全生产法》</a:t>
            </a:r>
            <a:r>
              <a:rPr lang="zh-Hans" altLang="en-US" sz="3100" b="1" dirty="0"/>
              <a:t>部分条文学习</a:t>
            </a:r>
            <a:endParaRPr kumimoji="1" lang="zh-CN" altLang="en-US" sz="3100" dirty="0"/>
          </a:p>
        </p:txBody>
      </p:sp>
      <p:sp>
        <p:nvSpPr>
          <p:cNvPr id="3" name="内容占位符 2">
            <a:extLst>
              <a:ext uri="{FF2B5EF4-FFF2-40B4-BE49-F238E27FC236}">
                <a16:creationId xmlns:a16="http://schemas.microsoft.com/office/drawing/2014/main" id="{7D08E697-DBB3-2D48-A6B3-3D70CCE2CE00}"/>
              </a:ext>
            </a:extLst>
          </p:cNvPr>
          <p:cNvSpPr>
            <a:spLocks noGrp="1"/>
          </p:cNvSpPr>
          <p:nvPr>
            <p:ph idx="1"/>
          </p:nvPr>
        </p:nvSpPr>
        <p:spPr>
          <a:xfrm>
            <a:off x="1794294" y="1397479"/>
            <a:ext cx="9710318" cy="4513743"/>
          </a:xfrm>
        </p:spPr>
        <p:txBody>
          <a:bodyPr>
            <a:noAutofit/>
          </a:bodyPr>
          <a:lstStyle/>
          <a:p>
            <a:r>
              <a:rPr lang="zh-CN" altLang="zh-CN" sz="2800" b="1" dirty="0"/>
              <a:t>第二十条生产经营单位应当具备的安全生产条件所必需的资金投入，……，并对由于安全生产所必需的资金投入不足导致的后果承担责任。……生产经营单位应当按照规定提取和使用安全生产费用，专门用于改善安全生产条件。</a:t>
            </a:r>
            <a:r>
              <a:rPr lang="zh-CN" altLang="zh-CN" sz="2800" dirty="0"/>
              <a:t> </a:t>
            </a:r>
            <a:endParaRPr lang="en-US" altLang="zh-CN" sz="2800" dirty="0"/>
          </a:p>
          <a:p>
            <a:r>
              <a:rPr kumimoji="1" lang="en-US" altLang="zh-CN" sz="2800" dirty="0"/>
              <a:t>《</a:t>
            </a:r>
            <a:r>
              <a:rPr kumimoji="1" lang="zh-Hans" altLang="en-US" sz="2800" dirty="0"/>
              <a:t>企业安全生产费用提取和使用管理办法</a:t>
            </a:r>
            <a:r>
              <a:rPr kumimoji="1" lang="en-US" altLang="zh-Hans" sz="2800" dirty="0"/>
              <a:t>》</a:t>
            </a:r>
            <a:r>
              <a:rPr kumimoji="1" lang="zh-Hans" altLang="en-US" sz="2800" dirty="0"/>
              <a:t>（财企</a:t>
            </a:r>
            <a:r>
              <a:rPr kumimoji="1" lang="en-US" altLang="zh-Hans" sz="2800" dirty="0"/>
              <a:t>[2012]16</a:t>
            </a:r>
            <a:r>
              <a:rPr kumimoji="1" lang="zh-Hans" altLang="en-US" sz="2800" dirty="0"/>
              <a:t>号）：</a:t>
            </a:r>
            <a:endParaRPr kumimoji="1" lang="en-US" altLang="zh-Hans" sz="2800" dirty="0"/>
          </a:p>
          <a:p>
            <a:r>
              <a:rPr kumimoji="1" lang="zh-Hans" altLang="en-US" sz="2800" dirty="0"/>
              <a:t>第二十七条 企业提取的安全费用应当专户核算，按规定范围安排使用，不得挤占、挪用。年度结余资金结转下年度使用，当年计提安全费用不足的，超出部分按正常成本费用渠道列支。（举例说明存在问题）</a:t>
            </a:r>
            <a:endParaRPr kumimoji="1" lang="zh-CN" altLang="en-US" sz="2800" dirty="0"/>
          </a:p>
        </p:txBody>
      </p:sp>
    </p:spTree>
    <p:extLst>
      <p:ext uri="{BB962C8B-B14F-4D97-AF65-F5344CB8AC3E}">
        <p14:creationId xmlns:p14="http://schemas.microsoft.com/office/powerpoint/2010/main" val="423261433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A99291A-A329-8B47-AB2C-90FD5B68231B}"/>
              </a:ext>
            </a:extLst>
          </p:cNvPr>
          <p:cNvSpPr>
            <a:spLocks noGrp="1"/>
          </p:cNvSpPr>
          <p:nvPr>
            <p:ph type="title"/>
          </p:nvPr>
        </p:nvSpPr>
        <p:spPr/>
        <p:txBody>
          <a:bodyPr/>
          <a:lstStyle/>
          <a:p>
            <a:r>
              <a:rPr lang="en-US" altLang="zh-CN" b="1" dirty="0"/>
              <a:t>7</a:t>
            </a:r>
            <a:r>
              <a:rPr lang="zh-Hans" altLang="en-US" b="1" dirty="0"/>
              <a:t>、</a:t>
            </a:r>
            <a:r>
              <a:rPr lang="zh-CN" altLang="zh-CN" b="1" dirty="0"/>
              <a:t>《民爆行业安全生产专项整治三年行动工作方案》</a:t>
            </a:r>
            <a:r>
              <a:rPr lang="zh-CN" altLang="en-US" sz="2800" dirty="0"/>
              <a:t>（</a:t>
            </a:r>
            <a:r>
              <a:rPr lang="zh-CN" altLang="zh-CN" sz="2800" dirty="0"/>
              <a:t>工信厅安全〔</a:t>
            </a:r>
            <a:r>
              <a:rPr lang="en-US" altLang="zh-CN" sz="2800" dirty="0"/>
              <a:t>2020</a:t>
            </a:r>
            <a:r>
              <a:rPr lang="zh-CN" altLang="zh-CN" sz="2800" dirty="0"/>
              <a:t>〕</a:t>
            </a:r>
            <a:r>
              <a:rPr lang="en-US" altLang="zh-CN" sz="2800" dirty="0"/>
              <a:t>26</a:t>
            </a:r>
            <a:r>
              <a:rPr lang="zh-CN" altLang="zh-CN" sz="2800" dirty="0"/>
              <a:t>号 </a:t>
            </a:r>
            <a:r>
              <a:rPr lang="zh-CN" altLang="en-US" sz="2800" dirty="0"/>
              <a:t>）</a:t>
            </a:r>
            <a:endParaRPr kumimoji="1" lang="zh-CN" altLang="en-US" sz="2800" dirty="0"/>
          </a:p>
        </p:txBody>
      </p:sp>
      <p:sp>
        <p:nvSpPr>
          <p:cNvPr id="3" name="内容占位符 2">
            <a:extLst>
              <a:ext uri="{FF2B5EF4-FFF2-40B4-BE49-F238E27FC236}">
                <a16:creationId xmlns:a16="http://schemas.microsoft.com/office/drawing/2014/main" id="{F8008122-B1EE-544C-A57D-D3C662425250}"/>
              </a:ext>
            </a:extLst>
          </p:cNvPr>
          <p:cNvSpPr>
            <a:spLocks noGrp="1"/>
          </p:cNvSpPr>
          <p:nvPr>
            <p:ph idx="1"/>
          </p:nvPr>
        </p:nvSpPr>
        <p:spPr/>
        <p:txBody>
          <a:bodyPr/>
          <a:lstStyle/>
          <a:p>
            <a:r>
              <a:rPr lang="zh-CN" altLang="zh-CN" sz="2800" b="1" dirty="0"/>
              <a:t>开展安全生产标准化达标（</a:t>
            </a:r>
            <a:r>
              <a:rPr lang="en-US" altLang="zh-CN" sz="2800" b="1" dirty="0"/>
              <a:t>2022</a:t>
            </a:r>
            <a:r>
              <a:rPr lang="zh-CN" altLang="zh-CN" sz="2800" b="1" dirty="0"/>
              <a:t>年底前）</a:t>
            </a:r>
            <a:r>
              <a:rPr lang="zh-CN" altLang="zh-CN" sz="2800" dirty="0"/>
              <a:t> </a:t>
            </a:r>
            <a:r>
              <a:rPr lang="zh-CN" altLang="en-US" sz="2800" dirty="0"/>
              <a:t>（</a:t>
            </a:r>
            <a:r>
              <a:rPr lang="en-US" altLang="zh-CN" sz="2800" dirty="0"/>
              <a:t>A</a:t>
            </a:r>
            <a:r>
              <a:rPr lang="zh-Hans" altLang="en-US" sz="2800" dirty="0"/>
              <a:t>、</a:t>
            </a:r>
            <a:r>
              <a:rPr lang="en-US" altLang="zh-Hans" sz="2800" dirty="0"/>
              <a:t>B</a:t>
            </a:r>
            <a:r>
              <a:rPr lang="zh-Hans" altLang="en-US" sz="2800" dirty="0"/>
              <a:t>级）</a:t>
            </a:r>
            <a:endParaRPr lang="en-US" altLang="zh-Hans" sz="2800" dirty="0"/>
          </a:p>
          <a:p>
            <a:r>
              <a:rPr lang="zh-CN" altLang="zh-CN" sz="2800" b="1" dirty="0"/>
              <a:t>（三）健全企业风险防控机制。</a:t>
            </a:r>
            <a:endParaRPr lang="en-US" altLang="zh-CN" sz="2800" b="1" dirty="0"/>
          </a:p>
          <a:p>
            <a:r>
              <a:rPr lang="zh-CN" altLang="zh-CN" sz="2800" b="1" dirty="0"/>
              <a:t>科学判定安全风险（</a:t>
            </a:r>
            <a:r>
              <a:rPr lang="en-US" altLang="zh-CN" sz="2800" b="1" dirty="0"/>
              <a:t>2020</a:t>
            </a:r>
            <a:r>
              <a:rPr lang="zh-CN" altLang="zh-CN" sz="2800" b="1" dirty="0"/>
              <a:t>年底前）</a:t>
            </a:r>
            <a:r>
              <a:rPr lang="zh-CN" altLang="zh-CN" sz="2800" dirty="0"/>
              <a:t> </a:t>
            </a:r>
            <a:r>
              <a:rPr lang="zh-CN" altLang="en-US" dirty="0"/>
              <a:t>（</a:t>
            </a:r>
            <a:r>
              <a:rPr lang="zh-Hans" altLang="en-US" dirty="0"/>
              <a:t>依据</a:t>
            </a:r>
            <a:r>
              <a:rPr lang="zh-CN" altLang="zh-CN" dirty="0"/>
              <a:t>标准辨识风险点，判定风险等级，形成本企业的风险点统计清单</a:t>
            </a:r>
            <a:r>
              <a:rPr lang="zh-CN" altLang="en-US" dirty="0"/>
              <a:t>）</a:t>
            </a:r>
            <a:endParaRPr lang="en-US" altLang="zh-CN" dirty="0"/>
          </a:p>
          <a:p>
            <a:r>
              <a:rPr lang="zh-CN" altLang="zh-CN" sz="2800" b="1" dirty="0"/>
              <a:t>严格管控安全风险（</a:t>
            </a:r>
            <a:r>
              <a:rPr lang="en-US" altLang="zh-CN" sz="2800" b="1" dirty="0"/>
              <a:t>2020</a:t>
            </a:r>
            <a:r>
              <a:rPr lang="zh-CN" altLang="zh-CN" sz="2800" b="1" dirty="0"/>
              <a:t>年底前）</a:t>
            </a:r>
            <a:r>
              <a:rPr lang="zh-CN" altLang="zh-CN" dirty="0"/>
              <a:t> </a:t>
            </a:r>
            <a:r>
              <a:rPr lang="zh-CN" altLang="en-US" dirty="0"/>
              <a:t>（</a:t>
            </a:r>
            <a:r>
              <a:rPr lang="zh-CN" altLang="zh-CN" dirty="0"/>
              <a:t>根据风险评估结果，对安全风险进行分级分类管理，逐一落实企业、车间、班组、岗位管控责任，从组织、制度、技术、应急等方面对安全风险实施严格管控，达到监测、预防、降低和消除事故风险的目的，实现安全风险源头管控，夯实民爆安全事故预防基础。 </a:t>
            </a:r>
            <a:r>
              <a:rPr lang="zh-CN" altLang="en-US" dirty="0"/>
              <a:t>）</a:t>
            </a:r>
            <a:endParaRPr kumimoji="1" lang="zh-CN" altLang="en-US" dirty="0"/>
          </a:p>
        </p:txBody>
      </p:sp>
    </p:spTree>
    <p:extLst>
      <p:ext uri="{BB962C8B-B14F-4D97-AF65-F5344CB8AC3E}">
        <p14:creationId xmlns:p14="http://schemas.microsoft.com/office/powerpoint/2010/main" val="41943717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31F5998-2FD3-A447-AB30-55C2927A4C4F}"/>
              </a:ext>
            </a:extLst>
          </p:cNvPr>
          <p:cNvSpPr>
            <a:spLocks noGrp="1"/>
          </p:cNvSpPr>
          <p:nvPr>
            <p:ph type="title"/>
          </p:nvPr>
        </p:nvSpPr>
        <p:spPr/>
        <p:txBody>
          <a:bodyPr/>
          <a:lstStyle/>
          <a:p>
            <a:r>
              <a:rPr lang="en-US" altLang="zh-CN" b="1" dirty="0"/>
              <a:t>7</a:t>
            </a:r>
            <a:r>
              <a:rPr lang="zh-Hans" altLang="en-US" b="1" dirty="0"/>
              <a:t>、</a:t>
            </a:r>
            <a:r>
              <a:rPr lang="zh-CN" altLang="zh-CN" b="1" dirty="0"/>
              <a:t>《民爆行业安全生产专项整治三年行动工作方案》</a:t>
            </a:r>
            <a:r>
              <a:rPr lang="zh-CN" altLang="en-US" sz="2800" dirty="0"/>
              <a:t>（</a:t>
            </a:r>
            <a:r>
              <a:rPr lang="zh-CN" altLang="zh-CN" sz="2800" dirty="0"/>
              <a:t>工信厅安全〔</a:t>
            </a:r>
            <a:r>
              <a:rPr lang="en-US" altLang="zh-CN" sz="2800" dirty="0"/>
              <a:t>2020</a:t>
            </a:r>
            <a:r>
              <a:rPr lang="zh-CN" altLang="zh-CN" sz="2800" dirty="0"/>
              <a:t>〕</a:t>
            </a:r>
            <a:r>
              <a:rPr lang="en-US" altLang="zh-CN" sz="2800" dirty="0"/>
              <a:t>26</a:t>
            </a:r>
            <a:r>
              <a:rPr lang="zh-CN" altLang="zh-CN" sz="2800" dirty="0"/>
              <a:t>号 </a:t>
            </a:r>
            <a:r>
              <a:rPr lang="zh-CN" altLang="en-US" sz="2800" dirty="0"/>
              <a:t>）</a:t>
            </a:r>
            <a:endParaRPr kumimoji="1" lang="zh-CN" altLang="en-US" sz="2800" dirty="0"/>
          </a:p>
        </p:txBody>
      </p:sp>
      <p:sp>
        <p:nvSpPr>
          <p:cNvPr id="3" name="内容占位符 2">
            <a:extLst>
              <a:ext uri="{FF2B5EF4-FFF2-40B4-BE49-F238E27FC236}">
                <a16:creationId xmlns:a16="http://schemas.microsoft.com/office/drawing/2014/main" id="{90E82127-E6B2-504C-B4C7-EFAE9A4C2C4E}"/>
              </a:ext>
            </a:extLst>
          </p:cNvPr>
          <p:cNvSpPr>
            <a:spLocks noGrp="1"/>
          </p:cNvSpPr>
          <p:nvPr>
            <p:ph idx="1"/>
          </p:nvPr>
        </p:nvSpPr>
        <p:spPr>
          <a:xfrm>
            <a:off x="2191109" y="2133600"/>
            <a:ext cx="9313503" cy="3777622"/>
          </a:xfrm>
        </p:spPr>
        <p:txBody>
          <a:bodyPr/>
          <a:lstStyle/>
          <a:p>
            <a:r>
              <a:rPr lang="zh-CN" altLang="zh-CN" sz="2800" b="1" dirty="0"/>
              <a:t>明确告知安全风险（</a:t>
            </a:r>
            <a:r>
              <a:rPr lang="en-US" altLang="zh-CN" sz="2800" b="1" dirty="0"/>
              <a:t>2020</a:t>
            </a:r>
            <a:r>
              <a:rPr lang="zh-CN" altLang="zh-CN" sz="2800" b="1" dirty="0"/>
              <a:t>年底前）</a:t>
            </a:r>
            <a:r>
              <a:rPr lang="zh-CN" altLang="zh-CN" sz="2800" dirty="0"/>
              <a:t> </a:t>
            </a:r>
            <a:r>
              <a:rPr lang="zh-CN" altLang="en-US" dirty="0"/>
              <a:t>（</a:t>
            </a:r>
            <a:r>
              <a:rPr lang="zh-CN" altLang="zh-CN" dirty="0"/>
              <a:t>警示告知标牌 </a:t>
            </a:r>
            <a:r>
              <a:rPr lang="zh-CN" altLang="en-US" dirty="0"/>
              <a:t>、</a:t>
            </a:r>
            <a:r>
              <a:rPr lang="zh-CN" altLang="zh-CN" dirty="0"/>
              <a:t>风险点管理 </a:t>
            </a:r>
            <a:r>
              <a:rPr lang="zh-CN" altLang="en-US" dirty="0"/>
              <a:t>）</a:t>
            </a:r>
            <a:endParaRPr lang="en-US" altLang="zh-CN" dirty="0"/>
          </a:p>
          <a:p>
            <a:r>
              <a:rPr lang="zh-CN" altLang="zh-CN" sz="2800" b="1" dirty="0"/>
              <a:t>及时报告安全风险（</a:t>
            </a:r>
            <a:r>
              <a:rPr lang="en-US" altLang="zh-CN" sz="2800" b="1" dirty="0"/>
              <a:t>2020</a:t>
            </a:r>
            <a:r>
              <a:rPr lang="zh-CN" altLang="zh-CN" sz="2800" b="1" dirty="0"/>
              <a:t>年底前）</a:t>
            </a:r>
            <a:r>
              <a:rPr lang="zh-CN" altLang="zh-CN" sz="2800" dirty="0"/>
              <a:t> </a:t>
            </a:r>
            <a:r>
              <a:rPr lang="zh-CN" altLang="en-US" dirty="0"/>
              <a:t>（</a:t>
            </a:r>
            <a:r>
              <a:rPr lang="zh-CN" altLang="zh-CN" dirty="0"/>
              <a:t>报送风险点统计清单 </a:t>
            </a:r>
            <a:r>
              <a:rPr lang="zh-CN" altLang="en-US" dirty="0"/>
              <a:t>）</a:t>
            </a:r>
            <a:endParaRPr lang="en-US" altLang="zh-CN" dirty="0"/>
          </a:p>
          <a:p>
            <a:r>
              <a:rPr lang="zh-CN" altLang="zh-CN" sz="2800" b="1" dirty="0"/>
              <a:t>（四）完善企业隐患排查治理体系。</a:t>
            </a:r>
            <a:r>
              <a:rPr lang="zh-CN" altLang="zh-CN" sz="2800" dirty="0"/>
              <a:t> </a:t>
            </a:r>
            <a:endParaRPr lang="en-US" altLang="zh-CN" sz="2800" dirty="0"/>
          </a:p>
          <a:p>
            <a:r>
              <a:rPr lang="zh-CN" altLang="zh-CN" sz="2800" b="1" dirty="0"/>
              <a:t>健全隐患排查治理制度（</a:t>
            </a:r>
            <a:r>
              <a:rPr lang="en-US" altLang="zh-CN" sz="2800" b="1" dirty="0"/>
              <a:t>2020</a:t>
            </a:r>
            <a:r>
              <a:rPr lang="zh-CN" altLang="zh-CN" sz="2800" b="1" dirty="0"/>
              <a:t>年底前）</a:t>
            </a:r>
            <a:r>
              <a:rPr lang="zh-CN" altLang="zh-CN" sz="2800" dirty="0"/>
              <a:t> </a:t>
            </a:r>
            <a:r>
              <a:rPr lang="zh-CN" altLang="en-US" dirty="0"/>
              <a:t>（</a:t>
            </a:r>
            <a:r>
              <a:rPr lang="zh-CN" altLang="zh-CN" dirty="0"/>
              <a:t>隐患排查治理清单 </a:t>
            </a:r>
            <a:r>
              <a:rPr lang="zh-CN" altLang="en-US" dirty="0"/>
              <a:t>，</a:t>
            </a:r>
            <a:r>
              <a:rPr lang="zh-CN" altLang="zh-CN" dirty="0"/>
              <a:t>完善程序、方法和工作标准</a:t>
            </a:r>
            <a:r>
              <a:rPr lang="zh-CN" altLang="en-US" dirty="0"/>
              <a:t>，</a:t>
            </a:r>
            <a:r>
              <a:rPr lang="zh-CN" altLang="zh-CN" dirty="0"/>
              <a:t>全员参与 </a:t>
            </a:r>
            <a:r>
              <a:rPr lang="zh-CN" altLang="en-US" dirty="0"/>
              <a:t>，</a:t>
            </a:r>
            <a:r>
              <a:rPr lang="zh-CN" altLang="zh-CN" dirty="0"/>
              <a:t>强化场所、环节、部位的隐患排查治理 </a:t>
            </a:r>
            <a:r>
              <a:rPr lang="zh-CN" altLang="en-US" dirty="0"/>
              <a:t>）</a:t>
            </a:r>
            <a:endParaRPr lang="en-US" altLang="zh-CN" dirty="0"/>
          </a:p>
          <a:p>
            <a:r>
              <a:rPr lang="zh-CN" altLang="zh-CN" sz="2800" b="1" dirty="0"/>
              <a:t>严密开展隐患排查（</a:t>
            </a:r>
            <a:r>
              <a:rPr lang="en-US" altLang="zh-CN" sz="2800" b="1" dirty="0"/>
              <a:t>2020</a:t>
            </a:r>
            <a:r>
              <a:rPr lang="zh-CN" altLang="zh-CN" sz="2800" b="1" dirty="0"/>
              <a:t>年底前）</a:t>
            </a:r>
            <a:r>
              <a:rPr lang="zh-CN" altLang="zh-CN" sz="2800" dirty="0"/>
              <a:t> </a:t>
            </a:r>
            <a:r>
              <a:rPr lang="zh-CN" altLang="en-US" dirty="0"/>
              <a:t>（</a:t>
            </a:r>
            <a:r>
              <a:rPr lang="zh-CN" altLang="zh-CN" dirty="0"/>
              <a:t>基础管理类内容每年至少排查一次</a:t>
            </a:r>
            <a:r>
              <a:rPr lang="zh-CN" altLang="en-US" dirty="0"/>
              <a:t>。</a:t>
            </a:r>
            <a:r>
              <a:rPr lang="zh-CN" altLang="zh-CN" dirty="0"/>
              <a:t>生产现场类内容应按照岗位一班二查、班组日排查、科室车间周排查、场点月排查、企业季排查、集团公司半年排查一次的频率进行。  </a:t>
            </a:r>
            <a:r>
              <a:rPr lang="zh-CN" altLang="en-US" dirty="0"/>
              <a:t>）</a:t>
            </a:r>
            <a:endParaRPr kumimoji="1" lang="zh-CN" altLang="en-US" dirty="0"/>
          </a:p>
        </p:txBody>
      </p:sp>
    </p:spTree>
    <p:extLst>
      <p:ext uri="{BB962C8B-B14F-4D97-AF65-F5344CB8AC3E}">
        <p14:creationId xmlns:p14="http://schemas.microsoft.com/office/powerpoint/2010/main" val="116457034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291F51B-E5D8-624D-B689-5D7054688DB9}"/>
              </a:ext>
            </a:extLst>
          </p:cNvPr>
          <p:cNvSpPr>
            <a:spLocks noGrp="1"/>
          </p:cNvSpPr>
          <p:nvPr>
            <p:ph type="title"/>
          </p:nvPr>
        </p:nvSpPr>
        <p:spPr/>
        <p:txBody>
          <a:bodyPr/>
          <a:lstStyle/>
          <a:p>
            <a:r>
              <a:rPr lang="en-US" altLang="zh-CN" b="1" dirty="0"/>
              <a:t>7</a:t>
            </a:r>
            <a:r>
              <a:rPr lang="zh-Hans" altLang="en-US" b="1" dirty="0"/>
              <a:t>、</a:t>
            </a:r>
            <a:r>
              <a:rPr lang="zh-CN" altLang="zh-CN" b="1" dirty="0"/>
              <a:t>《民爆行业安全生产专项整治三年行动工作方案》</a:t>
            </a:r>
            <a:r>
              <a:rPr lang="zh-CN" altLang="en-US" sz="2800" dirty="0"/>
              <a:t>（</a:t>
            </a:r>
            <a:r>
              <a:rPr lang="zh-CN" altLang="zh-CN" sz="2800" dirty="0"/>
              <a:t>工信厅安全〔</a:t>
            </a:r>
            <a:r>
              <a:rPr lang="en-US" altLang="zh-CN" sz="2800" dirty="0"/>
              <a:t>2020</a:t>
            </a:r>
            <a:r>
              <a:rPr lang="zh-CN" altLang="zh-CN" sz="2800" dirty="0"/>
              <a:t>〕</a:t>
            </a:r>
            <a:r>
              <a:rPr lang="en-US" altLang="zh-CN" sz="2800" dirty="0"/>
              <a:t>26</a:t>
            </a:r>
            <a:r>
              <a:rPr lang="zh-CN" altLang="zh-CN" sz="2800" dirty="0"/>
              <a:t>号 </a:t>
            </a:r>
            <a:r>
              <a:rPr lang="zh-CN" altLang="en-US" sz="2800" dirty="0"/>
              <a:t>）</a:t>
            </a:r>
            <a:endParaRPr kumimoji="1" lang="zh-CN" altLang="en-US" sz="2800" dirty="0"/>
          </a:p>
        </p:txBody>
      </p:sp>
      <p:sp>
        <p:nvSpPr>
          <p:cNvPr id="3" name="内容占位符 2">
            <a:extLst>
              <a:ext uri="{FF2B5EF4-FFF2-40B4-BE49-F238E27FC236}">
                <a16:creationId xmlns:a16="http://schemas.microsoft.com/office/drawing/2014/main" id="{B2BB9B5A-EA44-DD49-B09C-C66E97DBD753}"/>
              </a:ext>
            </a:extLst>
          </p:cNvPr>
          <p:cNvSpPr>
            <a:spLocks noGrp="1"/>
          </p:cNvSpPr>
          <p:nvPr>
            <p:ph idx="1"/>
          </p:nvPr>
        </p:nvSpPr>
        <p:spPr/>
        <p:txBody>
          <a:bodyPr/>
          <a:lstStyle/>
          <a:p>
            <a:r>
              <a:rPr lang="zh-CN" altLang="zh-CN" sz="2800" b="1" dirty="0"/>
              <a:t>及时实施隐患治理（</a:t>
            </a:r>
            <a:r>
              <a:rPr lang="en-US" altLang="zh-CN" sz="2800" b="1" dirty="0"/>
              <a:t>2020</a:t>
            </a:r>
            <a:r>
              <a:rPr lang="zh-CN" altLang="zh-CN" sz="2800" b="1" dirty="0"/>
              <a:t>年底前）</a:t>
            </a:r>
            <a:r>
              <a:rPr lang="zh-CN" altLang="zh-CN" sz="2800" dirty="0"/>
              <a:t> </a:t>
            </a:r>
            <a:r>
              <a:rPr lang="zh-CN" altLang="en-US" dirty="0"/>
              <a:t>（</a:t>
            </a:r>
            <a:r>
              <a:rPr lang="zh-CN" altLang="zh-CN" dirty="0"/>
              <a:t>治理方案 </a:t>
            </a:r>
            <a:r>
              <a:rPr lang="zh-CN" altLang="en-US" dirty="0"/>
              <a:t>，</a:t>
            </a:r>
            <a:r>
              <a:rPr lang="zh-CN" altLang="zh-CN" dirty="0"/>
              <a:t>责任、措施、资金、时限和预案</a:t>
            </a:r>
            <a:r>
              <a:rPr lang="en-US" altLang="zh-CN" dirty="0"/>
              <a:t>“</a:t>
            </a:r>
            <a:r>
              <a:rPr lang="zh-CN" altLang="zh-CN" dirty="0"/>
              <a:t>五到位</a:t>
            </a:r>
            <a:r>
              <a:rPr lang="en-US" altLang="zh-CN" dirty="0"/>
              <a:t>”</a:t>
            </a:r>
            <a:r>
              <a:rPr lang="zh-CN" altLang="zh-CN" dirty="0"/>
              <a:t>，闭环管理 </a:t>
            </a:r>
            <a:r>
              <a:rPr lang="zh-CN" altLang="en-US" dirty="0"/>
              <a:t>）</a:t>
            </a:r>
            <a:endParaRPr lang="en-US" altLang="zh-CN" dirty="0"/>
          </a:p>
          <a:p>
            <a:r>
              <a:rPr lang="zh-CN" altLang="zh-CN" sz="2800" b="1" dirty="0"/>
              <a:t>严格执行</a:t>
            </a:r>
            <a:r>
              <a:rPr lang="en-US" altLang="zh-CN" sz="2800" b="1" dirty="0"/>
              <a:t>“</a:t>
            </a:r>
            <a:r>
              <a:rPr lang="zh-CN" altLang="zh-CN" sz="2800" b="1" dirty="0"/>
              <a:t>双报告</a:t>
            </a:r>
            <a:r>
              <a:rPr lang="en-US" altLang="zh-CN" sz="2800" b="1" dirty="0"/>
              <a:t>”</a:t>
            </a:r>
            <a:r>
              <a:rPr lang="zh-CN" altLang="zh-CN" sz="2800" b="1" dirty="0"/>
              <a:t>制度（</a:t>
            </a:r>
            <a:r>
              <a:rPr lang="en-US" altLang="zh-CN" sz="2800" b="1" dirty="0"/>
              <a:t>2021</a:t>
            </a:r>
            <a:r>
              <a:rPr lang="zh-CN" altLang="zh-CN" sz="2800" b="1" dirty="0"/>
              <a:t>年底前）</a:t>
            </a:r>
            <a:r>
              <a:rPr lang="zh-CN" altLang="zh-CN" dirty="0"/>
              <a:t> </a:t>
            </a:r>
            <a:r>
              <a:rPr lang="zh-CN" altLang="en-US" dirty="0"/>
              <a:t>（</a:t>
            </a:r>
            <a:r>
              <a:rPr lang="zh-CN" altLang="zh-CN" dirty="0"/>
              <a:t>排查治理情况向民爆行业主管部门和职工代表大会</a:t>
            </a:r>
            <a:r>
              <a:rPr lang="zh-Hans" altLang="en-US" dirty="0"/>
              <a:t>报告</a:t>
            </a:r>
            <a:r>
              <a:rPr lang="zh-CN" altLang="zh-CN" dirty="0"/>
              <a:t> </a:t>
            </a:r>
            <a:r>
              <a:rPr lang="zh-CN" altLang="en-US" dirty="0"/>
              <a:t>）</a:t>
            </a:r>
            <a:endParaRPr lang="en-US" altLang="zh-CN" dirty="0"/>
          </a:p>
          <a:p>
            <a:r>
              <a:rPr lang="zh-CN" altLang="zh-CN" sz="2800" b="1" dirty="0"/>
              <a:t>（五）提高企业本质安全水平（</a:t>
            </a:r>
            <a:r>
              <a:rPr lang="en-US" altLang="zh-CN" sz="2800" b="1" dirty="0"/>
              <a:t>2022</a:t>
            </a:r>
            <a:r>
              <a:rPr lang="zh-CN" altLang="zh-CN" sz="2800" b="1" dirty="0"/>
              <a:t>年底前）</a:t>
            </a:r>
            <a:r>
              <a:rPr lang="zh-CN" altLang="zh-CN" sz="2800" dirty="0"/>
              <a:t> </a:t>
            </a:r>
            <a:r>
              <a:rPr lang="zh-CN" altLang="en-US" dirty="0"/>
              <a:t>（</a:t>
            </a:r>
            <a:r>
              <a:rPr lang="zh-CN" altLang="zh-CN" dirty="0"/>
              <a:t>危险或高风险岗位要实现少（无）人化操作、人机隔离操作，各类民爆物品生产线和危险品储罐设施要实现自动化控制，重大危险源监测监控率达到</a:t>
            </a:r>
            <a:r>
              <a:rPr lang="en-US" altLang="zh-CN" dirty="0"/>
              <a:t>100%</a:t>
            </a:r>
            <a:r>
              <a:rPr lang="zh-CN" altLang="zh-CN" dirty="0"/>
              <a:t> </a:t>
            </a:r>
            <a:r>
              <a:rPr lang="zh-CN" altLang="en-US" dirty="0"/>
              <a:t>）</a:t>
            </a:r>
            <a:endParaRPr kumimoji="1" lang="zh-CN" altLang="en-US" dirty="0"/>
          </a:p>
        </p:txBody>
      </p:sp>
    </p:spTree>
    <p:extLst>
      <p:ext uri="{BB962C8B-B14F-4D97-AF65-F5344CB8AC3E}">
        <p14:creationId xmlns:p14="http://schemas.microsoft.com/office/powerpoint/2010/main" val="219245196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4930CE6-A2AC-1542-8A97-68D482E793A7}"/>
              </a:ext>
            </a:extLst>
          </p:cNvPr>
          <p:cNvSpPr>
            <a:spLocks noGrp="1"/>
          </p:cNvSpPr>
          <p:nvPr>
            <p:ph type="title"/>
          </p:nvPr>
        </p:nvSpPr>
        <p:spPr/>
        <p:txBody>
          <a:bodyPr/>
          <a:lstStyle/>
          <a:p>
            <a:r>
              <a:rPr lang="en-US" altLang="zh-CN" b="1" dirty="0"/>
              <a:t>7</a:t>
            </a:r>
            <a:r>
              <a:rPr lang="zh-Hans" altLang="en-US" b="1" dirty="0"/>
              <a:t>、</a:t>
            </a:r>
            <a:r>
              <a:rPr lang="zh-CN" altLang="zh-CN" b="1" dirty="0"/>
              <a:t>《民爆行业安全生产专项整治三年行动工作方案》</a:t>
            </a:r>
            <a:r>
              <a:rPr lang="zh-CN" altLang="en-US" sz="2800" dirty="0"/>
              <a:t>（</a:t>
            </a:r>
            <a:r>
              <a:rPr lang="zh-CN" altLang="zh-CN" sz="2800" dirty="0"/>
              <a:t>工信厅安全〔</a:t>
            </a:r>
            <a:r>
              <a:rPr lang="en-US" altLang="zh-CN" sz="2800" dirty="0"/>
              <a:t>2020</a:t>
            </a:r>
            <a:r>
              <a:rPr lang="zh-CN" altLang="zh-CN" sz="2800" dirty="0"/>
              <a:t>〕</a:t>
            </a:r>
            <a:r>
              <a:rPr lang="en-US" altLang="zh-CN" sz="2800" dirty="0"/>
              <a:t>26</a:t>
            </a:r>
            <a:r>
              <a:rPr lang="zh-CN" altLang="zh-CN" sz="2800" dirty="0"/>
              <a:t>号 </a:t>
            </a:r>
            <a:r>
              <a:rPr lang="zh-CN" altLang="en-US" sz="2800" dirty="0"/>
              <a:t>）</a:t>
            </a:r>
            <a:endParaRPr kumimoji="1" lang="zh-CN" altLang="en-US" sz="2800" dirty="0"/>
          </a:p>
        </p:txBody>
      </p:sp>
      <p:sp>
        <p:nvSpPr>
          <p:cNvPr id="3" name="内容占位符 2">
            <a:extLst>
              <a:ext uri="{FF2B5EF4-FFF2-40B4-BE49-F238E27FC236}">
                <a16:creationId xmlns:a16="http://schemas.microsoft.com/office/drawing/2014/main" id="{C546DBB7-A819-4A42-8760-2C5A8B645CE0}"/>
              </a:ext>
            </a:extLst>
          </p:cNvPr>
          <p:cNvSpPr>
            <a:spLocks noGrp="1"/>
          </p:cNvSpPr>
          <p:nvPr>
            <p:ph idx="1"/>
          </p:nvPr>
        </p:nvSpPr>
        <p:spPr/>
        <p:txBody>
          <a:bodyPr>
            <a:normAutofit/>
          </a:bodyPr>
          <a:lstStyle/>
          <a:p>
            <a:r>
              <a:rPr lang="en-US" altLang="zh-CN" sz="2800" b="1" dirty="0"/>
              <a:t>2020</a:t>
            </a:r>
            <a:r>
              <a:rPr lang="zh-CN" altLang="zh-CN" sz="2800" b="1" dirty="0"/>
              <a:t>年底前重点整治以下问题：</a:t>
            </a:r>
            <a:endParaRPr lang="en-US" altLang="zh-CN" sz="2800" b="1" dirty="0"/>
          </a:p>
          <a:p>
            <a:r>
              <a:rPr lang="en-US" altLang="zh-CN" sz="2400" b="1" dirty="0"/>
              <a:t>1.</a:t>
            </a:r>
            <a:r>
              <a:rPr lang="zh-CN" altLang="zh-CN" sz="2400" b="1" dirty="0"/>
              <a:t>综合性安全管理方面存在的问题。</a:t>
            </a:r>
            <a:endParaRPr lang="zh-CN" altLang="zh-CN" sz="2400" dirty="0"/>
          </a:p>
          <a:p>
            <a:r>
              <a:rPr lang="zh-CN" altLang="zh-CN" sz="2400" dirty="0"/>
              <a:t>（</a:t>
            </a:r>
            <a:r>
              <a:rPr lang="en-US" altLang="zh-CN" sz="2400" dirty="0"/>
              <a:t>1</a:t>
            </a:r>
            <a:r>
              <a:rPr lang="zh-CN" altLang="zh-CN" sz="2400" dirty="0"/>
              <a:t>）生产区、总仓库区内外部距离不符合要求的；</a:t>
            </a:r>
          </a:p>
          <a:p>
            <a:r>
              <a:rPr lang="zh-CN" altLang="zh-CN" sz="2400" dirty="0"/>
              <a:t>（</a:t>
            </a:r>
            <a:r>
              <a:rPr lang="en-US" altLang="zh-CN" sz="2400" dirty="0"/>
              <a:t>2</a:t>
            </a:r>
            <a:r>
              <a:rPr lang="zh-CN" altLang="zh-CN" sz="2400" dirty="0"/>
              <a:t>）生产、储存设施现场与总平面布置图、区域位置图、</a:t>
            </a:r>
            <a:r>
              <a:rPr lang="en-US" altLang="zh-CN" sz="2400" dirty="0"/>
              <a:t> </a:t>
            </a:r>
            <a:r>
              <a:rPr lang="zh-CN" altLang="zh-CN" sz="2400" dirty="0"/>
              <a:t>工艺设备布置图及安全评价报告不一致的；</a:t>
            </a:r>
          </a:p>
          <a:p>
            <a:r>
              <a:rPr lang="zh-CN" altLang="zh-CN" sz="2400" dirty="0"/>
              <a:t>（</a:t>
            </a:r>
            <a:r>
              <a:rPr lang="en-US" altLang="zh-CN" sz="2400" dirty="0"/>
              <a:t>3</a:t>
            </a:r>
            <a:r>
              <a:rPr lang="zh-CN" altLang="zh-CN" sz="2400" dirty="0"/>
              <a:t>）工</a:t>
            </a:r>
            <a:r>
              <a:rPr lang="en-US" altLang="zh-CN" sz="2400" dirty="0"/>
              <a:t>(</a:t>
            </a:r>
            <a:r>
              <a:rPr lang="zh-CN" altLang="zh-CN" sz="2400" dirty="0"/>
              <a:t>库</a:t>
            </a:r>
            <a:r>
              <a:rPr lang="en-US" altLang="zh-CN" sz="2400" dirty="0"/>
              <a:t>)</a:t>
            </a:r>
            <a:r>
              <a:rPr lang="zh-CN" altLang="zh-CN" sz="2400" dirty="0"/>
              <a:t>房建筑、结构形式不符合</a:t>
            </a:r>
            <a:r>
              <a:rPr lang="en-US" altLang="zh-CN" sz="2400" dirty="0"/>
              <a:t>GB 50089</a:t>
            </a:r>
            <a:r>
              <a:rPr lang="zh-CN" altLang="zh-CN" sz="2400" dirty="0"/>
              <a:t>的；</a:t>
            </a:r>
          </a:p>
          <a:p>
            <a:r>
              <a:rPr lang="zh-CN" altLang="zh-CN" sz="2400" dirty="0"/>
              <a:t>（</a:t>
            </a:r>
            <a:r>
              <a:rPr lang="en-US" altLang="zh-CN" sz="2400" dirty="0"/>
              <a:t>4</a:t>
            </a:r>
            <a:r>
              <a:rPr lang="zh-CN" altLang="zh-CN" sz="2400" dirty="0"/>
              <a:t>）自动控制、监控监视、联控联锁、门机联锁不符合</a:t>
            </a:r>
            <a:r>
              <a:rPr lang="en-US" altLang="zh-CN" sz="2400" dirty="0"/>
              <a:t>GB 50089</a:t>
            </a:r>
            <a:r>
              <a:rPr lang="zh-CN" altLang="zh-CN" sz="2400" dirty="0"/>
              <a:t>等相关要求的；  </a:t>
            </a:r>
            <a:endParaRPr kumimoji="1" lang="zh-CN" altLang="en-US" sz="2400" dirty="0"/>
          </a:p>
        </p:txBody>
      </p:sp>
    </p:spTree>
    <p:extLst>
      <p:ext uri="{BB962C8B-B14F-4D97-AF65-F5344CB8AC3E}">
        <p14:creationId xmlns:p14="http://schemas.microsoft.com/office/powerpoint/2010/main" val="405616798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9E86BD9-A34B-4247-A9F8-F41625954F85}"/>
              </a:ext>
            </a:extLst>
          </p:cNvPr>
          <p:cNvSpPr>
            <a:spLocks noGrp="1"/>
          </p:cNvSpPr>
          <p:nvPr>
            <p:ph type="title"/>
          </p:nvPr>
        </p:nvSpPr>
        <p:spPr/>
        <p:txBody>
          <a:bodyPr/>
          <a:lstStyle/>
          <a:p>
            <a:r>
              <a:rPr lang="en-US" altLang="zh-CN" b="1" dirty="0"/>
              <a:t>7</a:t>
            </a:r>
            <a:r>
              <a:rPr lang="zh-Hans" altLang="en-US" b="1" dirty="0"/>
              <a:t>、</a:t>
            </a:r>
            <a:r>
              <a:rPr lang="zh-CN" altLang="zh-CN" b="1" dirty="0"/>
              <a:t>《民爆行业安全生产专项整治三年行动工作方案》</a:t>
            </a:r>
            <a:r>
              <a:rPr lang="zh-CN" altLang="en-US" sz="2800" dirty="0"/>
              <a:t>（</a:t>
            </a:r>
            <a:r>
              <a:rPr lang="zh-CN" altLang="zh-CN" sz="2800" dirty="0"/>
              <a:t>工信厅安全〔</a:t>
            </a:r>
            <a:r>
              <a:rPr lang="en-US" altLang="zh-CN" sz="2800" dirty="0"/>
              <a:t>2020</a:t>
            </a:r>
            <a:r>
              <a:rPr lang="zh-CN" altLang="zh-CN" sz="2800" dirty="0"/>
              <a:t>〕</a:t>
            </a:r>
            <a:r>
              <a:rPr lang="en-US" altLang="zh-CN" sz="2800" dirty="0"/>
              <a:t>26</a:t>
            </a:r>
            <a:r>
              <a:rPr lang="zh-CN" altLang="zh-CN" sz="2800" dirty="0"/>
              <a:t>号 </a:t>
            </a:r>
            <a:r>
              <a:rPr lang="zh-CN" altLang="en-US" sz="2800" dirty="0"/>
              <a:t>）</a:t>
            </a:r>
            <a:endParaRPr kumimoji="1" lang="zh-CN" altLang="en-US" sz="2800" dirty="0"/>
          </a:p>
        </p:txBody>
      </p:sp>
      <p:sp>
        <p:nvSpPr>
          <p:cNvPr id="3" name="内容占位符 2">
            <a:extLst>
              <a:ext uri="{FF2B5EF4-FFF2-40B4-BE49-F238E27FC236}">
                <a16:creationId xmlns:a16="http://schemas.microsoft.com/office/drawing/2014/main" id="{A2DE0698-4761-D64D-8A60-1D10291C7037}"/>
              </a:ext>
            </a:extLst>
          </p:cNvPr>
          <p:cNvSpPr>
            <a:spLocks noGrp="1"/>
          </p:cNvSpPr>
          <p:nvPr>
            <p:ph idx="1"/>
          </p:nvPr>
        </p:nvSpPr>
        <p:spPr>
          <a:xfrm>
            <a:off x="2589212" y="1905000"/>
            <a:ext cx="8915400" cy="4006222"/>
          </a:xfrm>
        </p:spPr>
        <p:txBody>
          <a:bodyPr>
            <a:normAutofit/>
          </a:bodyPr>
          <a:lstStyle/>
          <a:p>
            <a:r>
              <a:rPr lang="zh-CN" altLang="zh-CN" sz="2400" dirty="0"/>
              <a:t>（</a:t>
            </a:r>
            <a:r>
              <a:rPr lang="en-US" altLang="zh-CN" sz="2400" dirty="0"/>
              <a:t>5</a:t>
            </a:r>
            <a:r>
              <a:rPr lang="zh-CN" altLang="zh-CN" sz="2400" dirty="0"/>
              <a:t>）生产区或总库区内有对外服务非民爆生产储存设施，</a:t>
            </a:r>
            <a:r>
              <a:rPr lang="en-US" altLang="zh-CN" sz="2400" dirty="0"/>
              <a:t> </a:t>
            </a:r>
            <a:r>
              <a:rPr lang="zh-CN" altLang="zh-CN" sz="2400" dirty="0"/>
              <a:t>且不符合内外部距离要求的；</a:t>
            </a:r>
          </a:p>
          <a:p>
            <a:r>
              <a:rPr lang="zh-CN" altLang="zh-CN" sz="2400" dirty="0"/>
              <a:t>（</a:t>
            </a:r>
            <a:r>
              <a:rPr lang="en-US" altLang="zh-CN" sz="2400" dirty="0"/>
              <a:t>6</a:t>
            </a:r>
            <a:r>
              <a:rPr lang="zh-CN" altLang="zh-CN" sz="2400" dirty="0"/>
              <a:t>）生产许可证已标注应限期拆除生产线，限期已过仍未</a:t>
            </a:r>
            <a:r>
              <a:rPr lang="en-US" altLang="zh-CN" sz="2400" dirty="0"/>
              <a:t> </a:t>
            </a:r>
            <a:r>
              <a:rPr lang="zh-CN" altLang="zh-CN" sz="2400" dirty="0"/>
              <a:t>销爆拆除的；</a:t>
            </a:r>
          </a:p>
          <a:p>
            <a:r>
              <a:rPr lang="zh-CN" altLang="zh-CN" sz="2400" dirty="0"/>
              <a:t>（</a:t>
            </a:r>
            <a:r>
              <a:rPr lang="en-US" altLang="zh-CN" sz="2400" dirty="0"/>
              <a:t>7</a:t>
            </a:r>
            <a:r>
              <a:rPr lang="zh-CN" altLang="zh-CN" sz="2400" dirty="0"/>
              <a:t>）已列入《关于民用爆炸物品行业技术进步的指导意见》</a:t>
            </a:r>
            <a:r>
              <a:rPr lang="en-US" altLang="zh-CN" sz="2400" dirty="0"/>
              <a:t> (</a:t>
            </a:r>
            <a:r>
              <a:rPr lang="zh-CN" altLang="zh-CN" sz="2400" dirty="0"/>
              <a:t>工信部安〔</a:t>
            </a:r>
            <a:r>
              <a:rPr lang="en-US" altLang="zh-CN" sz="2400" dirty="0"/>
              <a:t>2010</a:t>
            </a:r>
            <a:r>
              <a:rPr lang="zh-CN" altLang="zh-CN" sz="2400" dirty="0"/>
              <a:t>〕</a:t>
            </a:r>
            <a:r>
              <a:rPr lang="en-US" altLang="zh-CN" sz="2400" dirty="0"/>
              <a:t>227</a:t>
            </a:r>
            <a:r>
              <a:rPr lang="zh-CN" altLang="zh-CN" sz="2400" dirty="0"/>
              <a:t>号</a:t>
            </a:r>
            <a:r>
              <a:rPr lang="en-US" altLang="zh-CN" sz="2400" dirty="0"/>
              <a:t>)</a:t>
            </a:r>
            <a:r>
              <a:rPr lang="zh-CN" altLang="zh-CN" sz="2400" dirty="0"/>
              <a:t>、《关于推进民爆行业高质量发展的意见》</a:t>
            </a:r>
            <a:r>
              <a:rPr lang="en-US" altLang="zh-CN" sz="2400" dirty="0"/>
              <a:t>(</a:t>
            </a:r>
            <a:r>
              <a:rPr lang="zh-CN" altLang="zh-CN" sz="2400" dirty="0"/>
              <a:t>工信部安全〔</a:t>
            </a:r>
            <a:r>
              <a:rPr lang="en-US" altLang="zh-CN" sz="2400" dirty="0"/>
              <a:t>2018</a:t>
            </a:r>
            <a:r>
              <a:rPr lang="zh-CN" altLang="zh-CN" sz="2400" dirty="0"/>
              <a:t>〕</a:t>
            </a:r>
            <a:r>
              <a:rPr lang="en-US" altLang="zh-CN" sz="2400" dirty="0"/>
              <a:t>237</a:t>
            </a:r>
            <a:r>
              <a:rPr lang="zh-CN" altLang="zh-CN" sz="2400" dirty="0"/>
              <a:t>号</a:t>
            </a:r>
            <a:r>
              <a:rPr lang="en-US" altLang="zh-CN" sz="2400" dirty="0"/>
              <a:t>)</a:t>
            </a:r>
            <a:r>
              <a:rPr lang="zh-CN" altLang="zh-CN" sz="2400" dirty="0"/>
              <a:t>、《民用爆炸物品行业技术发展方向及目标</a:t>
            </a:r>
            <a:r>
              <a:rPr lang="en-US" altLang="zh-CN" sz="2400" dirty="0"/>
              <a:t>(2018</a:t>
            </a:r>
            <a:r>
              <a:rPr lang="zh-CN" altLang="zh-CN" sz="2400" dirty="0"/>
              <a:t>年版</a:t>
            </a:r>
            <a:r>
              <a:rPr lang="en-US" altLang="zh-CN" sz="2400" dirty="0"/>
              <a:t>)</a:t>
            </a:r>
            <a:r>
              <a:rPr lang="zh-CN" altLang="zh-CN" sz="2400" dirty="0"/>
              <a:t>》</a:t>
            </a:r>
            <a:r>
              <a:rPr lang="en-US" altLang="zh-CN" sz="2400" dirty="0"/>
              <a:t>(</a:t>
            </a:r>
            <a:r>
              <a:rPr lang="zh-CN" altLang="zh-CN" sz="2400" dirty="0"/>
              <a:t>工信厅安全〔</a:t>
            </a:r>
            <a:r>
              <a:rPr lang="en-US" altLang="zh-CN" sz="2400" dirty="0"/>
              <a:t>2018</a:t>
            </a:r>
            <a:r>
              <a:rPr lang="zh-CN" altLang="zh-CN" sz="2400" dirty="0"/>
              <a:t>〕</a:t>
            </a:r>
            <a:r>
              <a:rPr lang="en-US" altLang="zh-CN" sz="2400" dirty="0"/>
              <a:t>94 </a:t>
            </a:r>
            <a:r>
              <a:rPr lang="zh-CN" altLang="zh-CN" sz="2400" dirty="0"/>
              <a:t>号</a:t>
            </a:r>
            <a:r>
              <a:rPr lang="en-US" altLang="zh-CN" sz="2400" dirty="0"/>
              <a:t>)</a:t>
            </a:r>
            <a:r>
              <a:rPr lang="zh-CN" altLang="zh-CN" sz="2400" dirty="0"/>
              <a:t>等通知的淘汰技术，且超过时间节点的。 </a:t>
            </a:r>
            <a:endParaRPr kumimoji="1" lang="zh-CN" altLang="en-US" sz="2400" dirty="0"/>
          </a:p>
        </p:txBody>
      </p:sp>
    </p:spTree>
    <p:extLst>
      <p:ext uri="{BB962C8B-B14F-4D97-AF65-F5344CB8AC3E}">
        <p14:creationId xmlns:p14="http://schemas.microsoft.com/office/powerpoint/2010/main" val="110633182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2B39BA2-7266-F64B-963F-94E5D987AA81}"/>
              </a:ext>
            </a:extLst>
          </p:cNvPr>
          <p:cNvSpPr>
            <a:spLocks noGrp="1"/>
          </p:cNvSpPr>
          <p:nvPr>
            <p:ph type="title"/>
          </p:nvPr>
        </p:nvSpPr>
        <p:spPr/>
        <p:txBody>
          <a:bodyPr/>
          <a:lstStyle/>
          <a:p>
            <a:r>
              <a:rPr lang="en-US" altLang="zh-CN" b="1" dirty="0"/>
              <a:t>7</a:t>
            </a:r>
            <a:r>
              <a:rPr lang="zh-Hans" altLang="en-US" b="1" dirty="0"/>
              <a:t>、</a:t>
            </a:r>
            <a:r>
              <a:rPr lang="zh-CN" altLang="zh-CN" b="1" dirty="0"/>
              <a:t>《民爆行业安全生产专项整治三年行动工作方案》</a:t>
            </a:r>
            <a:r>
              <a:rPr lang="zh-CN" altLang="en-US" sz="2800" dirty="0"/>
              <a:t>（</a:t>
            </a:r>
            <a:r>
              <a:rPr lang="zh-CN" altLang="zh-CN" sz="2800" dirty="0"/>
              <a:t>工信厅安全〔</a:t>
            </a:r>
            <a:r>
              <a:rPr lang="en-US" altLang="zh-CN" sz="2800" dirty="0"/>
              <a:t>2020</a:t>
            </a:r>
            <a:r>
              <a:rPr lang="zh-CN" altLang="zh-CN" sz="2800" dirty="0"/>
              <a:t>〕</a:t>
            </a:r>
            <a:r>
              <a:rPr lang="en-US" altLang="zh-CN" sz="2800" dirty="0"/>
              <a:t>26</a:t>
            </a:r>
            <a:r>
              <a:rPr lang="zh-CN" altLang="zh-CN" sz="2800" dirty="0"/>
              <a:t>号 </a:t>
            </a:r>
            <a:r>
              <a:rPr lang="zh-CN" altLang="en-US" sz="2800" dirty="0"/>
              <a:t>）</a:t>
            </a:r>
            <a:endParaRPr kumimoji="1" lang="zh-CN" altLang="en-US" sz="2800" dirty="0"/>
          </a:p>
        </p:txBody>
      </p:sp>
      <p:sp>
        <p:nvSpPr>
          <p:cNvPr id="3" name="内容占位符 2">
            <a:extLst>
              <a:ext uri="{FF2B5EF4-FFF2-40B4-BE49-F238E27FC236}">
                <a16:creationId xmlns:a16="http://schemas.microsoft.com/office/drawing/2014/main" id="{055DB522-0FA4-864F-ABBD-7B0426251649}"/>
              </a:ext>
            </a:extLst>
          </p:cNvPr>
          <p:cNvSpPr>
            <a:spLocks noGrp="1"/>
          </p:cNvSpPr>
          <p:nvPr>
            <p:ph idx="1"/>
          </p:nvPr>
        </p:nvSpPr>
        <p:spPr/>
        <p:txBody>
          <a:bodyPr/>
          <a:lstStyle/>
          <a:p>
            <a:r>
              <a:rPr lang="en-US" altLang="zh-CN" sz="2800" b="1" dirty="0"/>
              <a:t>2.</a:t>
            </a:r>
            <a:r>
              <a:rPr lang="zh-CN" altLang="zh-CN" sz="2800" b="1" dirty="0"/>
              <a:t>工业炸药生产线</a:t>
            </a:r>
            <a:r>
              <a:rPr lang="en-US" altLang="zh-CN" sz="2800" b="1" dirty="0"/>
              <a:t>(</a:t>
            </a:r>
            <a:r>
              <a:rPr lang="zh-CN" altLang="zh-CN" sz="2800" b="1" dirty="0"/>
              <a:t>含现场混装工业炸药生产系统</a:t>
            </a:r>
            <a:r>
              <a:rPr lang="en-US" altLang="zh-CN" sz="2800" b="1" dirty="0"/>
              <a:t>)</a:t>
            </a:r>
            <a:r>
              <a:rPr lang="zh-CN" altLang="zh-CN" sz="2800" b="1" dirty="0"/>
              <a:t>管理方面存在的问题。</a:t>
            </a:r>
            <a:endParaRPr lang="zh-CN" altLang="zh-CN" sz="2800" dirty="0"/>
          </a:p>
          <a:p>
            <a:r>
              <a:rPr lang="zh-CN" altLang="zh-CN" sz="2400" dirty="0"/>
              <a:t>（</a:t>
            </a:r>
            <a:r>
              <a:rPr lang="en-US" altLang="zh-CN" sz="2400" dirty="0"/>
              <a:t>1</a:t>
            </a:r>
            <a:r>
              <a:rPr lang="zh-CN" altLang="zh-CN" sz="2400" dirty="0"/>
              <a:t>）生产产品的配方、工艺技术及装备发生变化，未重新组织鉴定或安全论证的；</a:t>
            </a:r>
          </a:p>
          <a:p>
            <a:r>
              <a:rPr lang="zh-CN" altLang="zh-CN" sz="2400" dirty="0"/>
              <a:t>（</a:t>
            </a:r>
            <a:r>
              <a:rPr lang="en-US" altLang="zh-CN" sz="2400" dirty="0"/>
              <a:t>2</a:t>
            </a:r>
            <a:r>
              <a:rPr lang="zh-CN" altLang="zh-CN" sz="2400" dirty="0"/>
              <a:t>）包装工业炸药生产线生产许可能力年产</a:t>
            </a:r>
            <a:r>
              <a:rPr lang="en-US" altLang="zh-CN" sz="2400" dirty="0"/>
              <a:t>10000</a:t>
            </a:r>
            <a:r>
              <a:rPr lang="zh-CN" altLang="zh-CN" sz="2400" dirty="0"/>
              <a:t>吨及以下，且安全生产水平较低的；</a:t>
            </a:r>
          </a:p>
          <a:p>
            <a:r>
              <a:rPr lang="zh-CN" altLang="zh-CN" sz="2400" dirty="0"/>
              <a:t>（</a:t>
            </a:r>
            <a:r>
              <a:rPr lang="en-US" altLang="zh-CN" sz="2400" dirty="0"/>
              <a:t>3</a:t>
            </a:r>
            <a:r>
              <a:rPr lang="zh-CN" altLang="zh-CN" sz="2400" dirty="0"/>
              <a:t>）关键设备结构不符合安全相关规定或安全监控措施不完善的</a:t>
            </a:r>
            <a:r>
              <a:rPr lang="en-US" altLang="zh-CN" sz="2400" dirty="0"/>
              <a:t>;</a:t>
            </a:r>
            <a:r>
              <a:rPr lang="zh-CN" altLang="zh-CN" sz="2400" dirty="0"/>
              <a:t> </a:t>
            </a:r>
            <a:endParaRPr kumimoji="1" lang="zh-CN" altLang="en-US" sz="2400" dirty="0"/>
          </a:p>
        </p:txBody>
      </p:sp>
    </p:spTree>
    <p:extLst>
      <p:ext uri="{BB962C8B-B14F-4D97-AF65-F5344CB8AC3E}">
        <p14:creationId xmlns:p14="http://schemas.microsoft.com/office/powerpoint/2010/main" val="410753842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B92A123-AC83-C547-872C-9C49A735E5AB}"/>
              </a:ext>
            </a:extLst>
          </p:cNvPr>
          <p:cNvSpPr>
            <a:spLocks noGrp="1"/>
          </p:cNvSpPr>
          <p:nvPr>
            <p:ph type="title"/>
          </p:nvPr>
        </p:nvSpPr>
        <p:spPr/>
        <p:txBody>
          <a:bodyPr/>
          <a:lstStyle/>
          <a:p>
            <a:r>
              <a:rPr lang="en-US" altLang="zh-CN" b="1" dirty="0"/>
              <a:t>7</a:t>
            </a:r>
            <a:r>
              <a:rPr lang="zh-Hans" altLang="en-US" b="1" dirty="0"/>
              <a:t>、</a:t>
            </a:r>
            <a:r>
              <a:rPr lang="zh-CN" altLang="zh-CN" b="1" dirty="0"/>
              <a:t>《民爆行业安全生产专项整治三年行动工作方案》</a:t>
            </a:r>
            <a:r>
              <a:rPr lang="zh-CN" altLang="en-US" sz="2800" dirty="0"/>
              <a:t>（</a:t>
            </a:r>
            <a:r>
              <a:rPr lang="zh-CN" altLang="zh-CN" sz="2800" dirty="0"/>
              <a:t>工信厅安全〔</a:t>
            </a:r>
            <a:r>
              <a:rPr lang="en-US" altLang="zh-CN" sz="2800" dirty="0"/>
              <a:t>2020</a:t>
            </a:r>
            <a:r>
              <a:rPr lang="zh-CN" altLang="zh-CN" sz="2800" dirty="0"/>
              <a:t>〕</a:t>
            </a:r>
            <a:r>
              <a:rPr lang="en-US" altLang="zh-CN" sz="2800" dirty="0"/>
              <a:t>26</a:t>
            </a:r>
            <a:r>
              <a:rPr lang="zh-CN" altLang="zh-CN" sz="2800" dirty="0"/>
              <a:t>号 </a:t>
            </a:r>
            <a:r>
              <a:rPr lang="zh-CN" altLang="en-US" sz="2800" dirty="0"/>
              <a:t>）</a:t>
            </a:r>
            <a:endParaRPr kumimoji="1" lang="zh-CN" altLang="en-US" sz="2800" dirty="0"/>
          </a:p>
        </p:txBody>
      </p:sp>
      <p:sp>
        <p:nvSpPr>
          <p:cNvPr id="3" name="内容占位符 2">
            <a:extLst>
              <a:ext uri="{FF2B5EF4-FFF2-40B4-BE49-F238E27FC236}">
                <a16:creationId xmlns:a16="http://schemas.microsoft.com/office/drawing/2014/main" id="{9EF3D46D-7A45-0E46-9CD7-39DAB16E01E7}"/>
              </a:ext>
            </a:extLst>
          </p:cNvPr>
          <p:cNvSpPr>
            <a:spLocks noGrp="1"/>
          </p:cNvSpPr>
          <p:nvPr>
            <p:ph idx="1"/>
          </p:nvPr>
        </p:nvSpPr>
        <p:spPr/>
        <p:txBody>
          <a:bodyPr>
            <a:normAutofit/>
          </a:bodyPr>
          <a:lstStyle/>
          <a:p>
            <a:r>
              <a:rPr lang="zh-CN" altLang="zh-CN" sz="2800" dirty="0"/>
              <a:t>（</a:t>
            </a:r>
            <a:r>
              <a:rPr lang="en-US" altLang="zh-CN" sz="2800" dirty="0"/>
              <a:t>4</a:t>
            </a:r>
            <a:r>
              <a:rPr lang="zh-CN" altLang="zh-CN" sz="2800" dirty="0"/>
              <a:t>）</a:t>
            </a:r>
            <a:r>
              <a:rPr lang="en-US" altLang="zh-CN" sz="2800" dirty="0"/>
              <a:t>0</a:t>
            </a:r>
            <a:r>
              <a:rPr lang="zh-CN" altLang="zh-CN" sz="2800" dirty="0"/>
              <a:t>类设备（含装药机和现场混装车输送泵）超过安全使用年限的，或达到安全使用年限经设备提供方或有资质的检测机构验证符合安全运行条件后，继续使用的时间超过</a:t>
            </a:r>
            <a:r>
              <a:rPr lang="en-US" altLang="zh-CN" sz="2800" dirty="0"/>
              <a:t>5</a:t>
            </a:r>
            <a:r>
              <a:rPr lang="zh-CN" altLang="zh-CN" sz="2800" dirty="0"/>
              <a:t>年的；</a:t>
            </a:r>
          </a:p>
          <a:p>
            <a:r>
              <a:rPr lang="zh-CN" altLang="zh-CN" sz="2800" dirty="0"/>
              <a:t>（</a:t>
            </a:r>
            <a:r>
              <a:rPr lang="en-US" altLang="zh-CN" sz="2800" dirty="0"/>
              <a:t>5</a:t>
            </a:r>
            <a:r>
              <a:rPr lang="zh-CN" altLang="zh-CN" sz="2800" dirty="0"/>
              <a:t>）防传（殉）爆措施不完善或不可靠的；</a:t>
            </a:r>
          </a:p>
          <a:p>
            <a:r>
              <a:rPr lang="zh-CN" altLang="zh-CN" sz="2800" dirty="0"/>
              <a:t>（</a:t>
            </a:r>
            <a:r>
              <a:rPr lang="en-US" altLang="zh-CN" sz="2800" dirty="0"/>
              <a:t>6</a:t>
            </a:r>
            <a:r>
              <a:rPr lang="zh-CN" altLang="zh-CN" sz="2800" dirty="0"/>
              <a:t>）未按规定配置不合格品处理工房，或不合格品及废品 处理不满足安全条件要求的； </a:t>
            </a:r>
            <a:endParaRPr kumimoji="1" lang="zh-CN" altLang="en-US" sz="2800" dirty="0"/>
          </a:p>
        </p:txBody>
      </p:sp>
    </p:spTree>
    <p:extLst>
      <p:ext uri="{BB962C8B-B14F-4D97-AF65-F5344CB8AC3E}">
        <p14:creationId xmlns:p14="http://schemas.microsoft.com/office/powerpoint/2010/main" val="15323556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918EA50-0FBE-F146-B9B1-46B48261791C}"/>
              </a:ext>
            </a:extLst>
          </p:cNvPr>
          <p:cNvSpPr>
            <a:spLocks noGrp="1"/>
          </p:cNvSpPr>
          <p:nvPr>
            <p:ph type="title"/>
          </p:nvPr>
        </p:nvSpPr>
        <p:spPr/>
        <p:txBody>
          <a:bodyPr/>
          <a:lstStyle/>
          <a:p>
            <a:r>
              <a:rPr lang="en-US" altLang="zh-CN" b="1" dirty="0"/>
              <a:t>7</a:t>
            </a:r>
            <a:r>
              <a:rPr lang="zh-Hans" altLang="en-US" b="1" dirty="0"/>
              <a:t>、</a:t>
            </a:r>
            <a:r>
              <a:rPr lang="zh-CN" altLang="zh-CN" b="1" dirty="0"/>
              <a:t>《民爆行业安全生产专项整治三年行动工作方案》</a:t>
            </a:r>
            <a:r>
              <a:rPr lang="zh-CN" altLang="en-US" sz="2800" dirty="0"/>
              <a:t>（</a:t>
            </a:r>
            <a:r>
              <a:rPr lang="zh-CN" altLang="zh-CN" sz="2800" dirty="0"/>
              <a:t>工信厅安全〔</a:t>
            </a:r>
            <a:r>
              <a:rPr lang="en-US" altLang="zh-CN" sz="2800" dirty="0"/>
              <a:t>2020</a:t>
            </a:r>
            <a:r>
              <a:rPr lang="zh-CN" altLang="zh-CN" sz="2800" dirty="0"/>
              <a:t>〕</a:t>
            </a:r>
            <a:r>
              <a:rPr lang="en-US" altLang="zh-CN" sz="2800" dirty="0"/>
              <a:t>26</a:t>
            </a:r>
            <a:r>
              <a:rPr lang="zh-CN" altLang="zh-CN" sz="2800" dirty="0"/>
              <a:t>号 </a:t>
            </a:r>
            <a:r>
              <a:rPr lang="zh-CN" altLang="en-US" sz="2800" dirty="0"/>
              <a:t>）</a:t>
            </a:r>
            <a:endParaRPr kumimoji="1" lang="zh-CN" altLang="en-US" sz="2800" dirty="0"/>
          </a:p>
        </p:txBody>
      </p:sp>
      <p:sp>
        <p:nvSpPr>
          <p:cNvPr id="3" name="内容占位符 2">
            <a:extLst>
              <a:ext uri="{FF2B5EF4-FFF2-40B4-BE49-F238E27FC236}">
                <a16:creationId xmlns:a16="http://schemas.microsoft.com/office/drawing/2014/main" id="{F22FEDE3-78B2-7443-9B6F-B3F11571CCE5}"/>
              </a:ext>
            </a:extLst>
          </p:cNvPr>
          <p:cNvSpPr>
            <a:spLocks noGrp="1"/>
          </p:cNvSpPr>
          <p:nvPr>
            <p:ph idx="1"/>
          </p:nvPr>
        </p:nvSpPr>
        <p:spPr>
          <a:xfrm>
            <a:off x="2589212" y="1777042"/>
            <a:ext cx="8915400" cy="4364966"/>
          </a:xfrm>
        </p:spPr>
        <p:txBody>
          <a:bodyPr>
            <a:noAutofit/>
          </a:bodyPr>
          <a:lstStyle/>
          <a:p>
            <a:r>
              <a:rPr lang="zh-CN" altLang="zh-CN" sz="2800" dirty="0"/>
              <a:t>（</a:t>
            </a:r>
            <a:r>
              <a:rPr lang="en-US" altLang="zh-CN" sz="2800" dirty="0"/>
              <a:t>7</a:t>
            </a:r>
            <a:r>
              <a:rPr lang="zh-CN" altLang="zh-CN" sz="2800" dirty="0"/>
              <a:t>）新建或实施技术改造的生产线，危险等级为</a:t>
            </a:r>
            <a:r>
              <a:rPr lang="en-US" altLang="zh-CN" sz="2800" dirty="0"/>
              <a:t>1.1</a:t>
            </a:r>
            <a:r>
              <a:rPr lang="zh-CN" altLang="zh-CN" sz="2800" dirty="0"/>
              <a:t>级的危险工房现场操作人员总数大于</a:t>
            </a:r>
            <a:r>
              <a:rPr lang="en-US" altLang="zh-CN" sz="2800" dirty="0"/>
              <a:t>5</a:t>
            </a:r>
            <a:r>
              <a:rPr lang="zh-CN" altLang="zh-CN" sz="2800" dirty="0"/>
              <a:t>人的；未实施改造的生产线，单个</a:t>
            </a:r>
            <a:r>
              <a:rPr lang="en-US" altLang="zh-CN" sz="2800" dirty="0"/>
              <a:t>1.1</a:t>
            </a:r>
            <a:r>
              <a:rPr lang="zh-CN" altLang="zh-CN" sz="2800" dirty="0"/>
              <a:t>级危险工房现场操作人员总数大于</a:t>
            </a:r>
            <a:r>
              <a:rPr lang="en-US" altLang="zh-CN" sz="2800" dirty="0"/>
              <a:t>6</a:t>
            </a:r>
            <a:r>
              <a:rPr lang="zh-CN" altLang="zh-CN" sz="2800" dirty="0"/>
              <a:t>人的；</a:t>
            </a:r>
          </a:p>
          <a:p>
            <a:r>
              <a:rPr lang="zh-CN" altLang="zh-CN" sz="2800" dirty="0"/>
              <a:t>（</a:t>
            </a:r>
            <a:r>
              <a:rPr lang="en-US" altLang="zh-CN" sz="2800" dirty="0"/>
              <a:t>8</a:t>
            </a:r>
            <a:r>
              <a:rPr lang="zh-CN" altLang="zh-CN" sz="2800" dirty="0"/>
              <a:t>）工房内危险品总量超过工房设计定量的；</a:t>
            </a:r>
          </a:p>
          <a:p>
            <a:r>
              <a:rPr lang="zh-CN" altLang="zh-CN" sz="2800" dirty="0"/>
              <a:t>（</a:t>
            </a:r>
            <a:r>
              <a:rPr lang="en-US" altLang="zh-CN" sz="2800" dirty="0"/>
              <a:t>9</a:t>
            </a:r>
            <a:r>
              <a:rPr lang="zh-CN" altLang="zh-CN" sz="2800" dirty="0"/>
              <a:t>）在生产线防护土堤内进行炸药成品转运装车作业的；</a:t>
            </a:r>
          </a:p>
          <a:p>
            <a:r>
              <a:rPr lang="zh-CN" altLang="zh-CN" sz="2800" dirty="0"/>
              <a:t>（</a:t>
            </a:r>
            <a:r>
              <a:rPr lang="en-US" altLang="zh-CN" sz="2800" dirty="0"/>
              <a:t>10</a:t>
            </a:r>
            <a:r>
              <a:rPr lang="zh-CN" altLang="zh-CN" sz="2800" dirty="0"/>
              <a:t>）现有生产线设在防护土堤外的炸药成品转运装车，装车处与工房安全距离不符合</a:t>
            </a:r>
            <a:r>
              <a:rPr lang="en-US" altLang="zh-CN" sz="2800" dirty="0"/>
              <a:t>GB 50089</a:t>
            </a:r>
            <a:r>
              <a:rPr lang="zh-CN" altLang="zh-CN" sz="2800" dirty="0"/>
              <a:t>的； </a:t>
            </a:r>
            <a:endParaRPr kumimoji="1" lang="zh-CN" altLang="en-US" sz="2800" dirty="0"/>
          </a:p>
        </p:txBody>
      </p:sp>
    </p:spTree>
    <p:extLst>
      <p:ext uri="{BB962C8B-B14F-4D97-AF65-F5344CB8AC3E}">
        <p14:creationId xmlns:p14="http://schemas.microsoft.com/office/powerpoint/2010/main" val="56679716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06A9780-E9BC-FE42-B38A-166A17CF8C1A}"/>
              </a:ext>
            </a:extLst>
          </p:cNvPr>
          <p:cNvSpPr>
            <a:spLocks noGrp="1"/>
          </p:cNvSpPr>
          <p:nvPr>
            <p:ph type="title"/>
          </p:nvPr>
        </p:nvSpPr>
        <p:spPr/>
        <p:txBody>
          <a:bodyPr/>
          <a:lstStyle/>
          <a:p>
            <a:r>
              <a:rPr lang="en-US" altLang="zh-CN" b="1" dirty="0"/>
              <a:t>7</a:t>
            </a:r>
            <a:r>
              <a:rPr lang="zh-Hans" altLang="en-US" b="1" dirty="0"/>
              <a:t>、</a:t>
            </a:r>
            <a:r>
              <a:rPr lang="zh-CN" altLang="zh-CN" b="1" dirty="0"/>
              <a:t>《民爆行业安全生产专项整治三年行动工作方案》</a:t>
            </a:r>
            <a:r>
              <a:rPr lang="zh-CN" altLang="en-US" sz="2800" dirty="0"/>
              <a:t>（</a:t>
            </a:r>
            <a:r>
              <a:rPr lang="zh-CN" altLang="zh-CN" sz="2800" dirty="0"/>
              <a:t>工信厅安全〔</a:t>
            </a:r>
            <a:r>
              <a:rPr lang="en-US" altLang="zh-CN" sz="2800" dirty="0"/>
              <a:t>2020</a:t>
            </a:r>
            <a:r>
              <a:rPr lang="zh-CN" altLang="zh-CN" sz="2800" dirty="0"/>
              <a:t>〕</a:t>
            </a:r>
            <a:r>
              <a:rPr lang="en-US" altLang="zh-CN" sz="2800" dirty="0"/>
              <a:t>26</a:t>
            </a:r>
            <a:r>
              <a:rPr lang="zh-CN" altLang="zh-CN" sz="2800" dirty="0"/>
              <a:t>号 </a:t>
            </a:r>
            <a:r>
              <a:rPr lang="zh-CN" altLang="en-US" sz="2800" dirty="0"/>
              <a:t>）</a:t>
            </a:r>
            <a:endParaRPr kumimoji="1" lang="zh-CN" altLang="en-US" sz="2800" dirty="0"/>
          </a:p>
        </p:txBody>
      </p:sp>
      <p:sp>
        <p:nvSpPr>
          <p:cNvPr id="3" name="内容占位符 2">
            <a:extLst>
              <a:ext uri="{FF2B5EF4-FFF2-40B4-BE49-F238E27FC236}">
                <a16:creationId xmlns:a16="http://schemas.microsoft.com/office/drawing/2014/main" id="{82FD5570-963E-4947-8C94-42C18C11D7E3}"/>
              </a:ext>
            </a:extLst>
          </p:cNvPr>
          <p:cNvSpPr>
            <a:spLocks noGrp="1"/>
          </p:cNvSpPr>
          <p:nvPr>
            <p:ph idx="1"/>
          </p:nvPr>
        </p:nvSpPr>
        <p:spPr>
          <a:xfrm>
            <a:off x="2589212" y="1905000"/>
            <a:ext cx="8915400" cy="4006222"/>
          </a:xfrm>
        </p:spPr>
        <p:txBody>
          <a:bodyPr>
            <a:noAutofit/>
          </a:bodyPr>
          <a:lstStyle/>
          <a:p>
            <a:r>
              <a:rPr lang="zh-CN" altLang="zh-CN" sz="2800" dirty="0"/>
              <a:t>（</a:t>
            </a:r>
            <a:r>
              <a:rPr lang="en-US" altLang="zh-CN" sz="2800" dirty="0"/>
              <a:t>11</a:t>
            </a:r>
            <a:r>
              <a:rPr lang="zh-CN" altLang="zh-CN" sz="2800" dirty="0"/>
              <a:t>）成品转运安全措施不完善，转运超量的；</a:t>
            </a:r>
          </a:p>
          <a:p>
            <a:r>
              <a:rPr lang="zh-CN" altLang="zh-CN" sz="2800" dirty="0"/>
              <a:t>（</a:t>
            </a:r>
            <a:r>
              <a:rPr lang="en-US" altLang="zh-CN" sz="2800" dirty="0"/>
              <a:t>12</a:t>
            </a:r>
            <a:r>
              <a:rPr lang="zh-CN" altLang="zh-CN" sz="2800" dirty="0"/>
              <a:t>）包装型炸药生产线水油相制备工序与制药工序联建，</a:t>
            </a:r>
            <a:r>
              <a:rPr lang="en-US" altLang="zh-CN" sz="2800" dirty="0"/>
              <a:t> </a:t>
            </a:r>
            <a:r>
              <a:rPr lang="zh-CN" altLang="zh-CN" sz="2800" dirty="0"/>
              <a:t>依靠工序间交替生产控制定员的（使用液态原料工艺，无固定操作人员的除外）；</a:t>
            </a:r>
          </a:p>
          <a:p>
            <a:r>
              <a:rPr lang="zh-CN" altLang="zh-CN" sz="2800" dirty="0"/>
              <a:t>（</a:t>
            </a:r>
            <a:r>
              <a:rPr lang="en-US" altLang="zh-CN" sz="2800" dirty="0"/>
              <a:t>13</a:t>
            </a:r>
            <a:r>
              <a:rPr lang="zh-CN" altLang="zh-CN" sz="2800" dirty="0"/>
              <a:t>）有操作人员的工房内生产设备噪声高于</a:t>
            </a:r>
            <a:r>
              <a:rPr lang="en-US" altLang="zh-CN" sz="2800" dirty="0"/>
              <a:t>85</a:t>
            </a:r>
            <a:r>
              <a:rPr lang="zh-CN" altLang="zh-CN" sz="2800" dirty="0"/>
              <a:t>分贝的；</a:t>
            </a:r>
          </a:p>
          <a:p>
            <a:r>
              <a:rPr lang="zh-CN" altLang="zh-CN" sz="2800" dirty="0"/>
              <a:t>（</a:t>
            </a:r>
            <a:r>
              <a:rPr lang="en-US" altLang="zh-CN" sz="2800" dirty="0"/>
              <a:t>14</a:t>
            </a:r>
            <a:r>
              <a:rPr lang="zh-CN" altLang="zh-CN" sz="2800" dirty="0"/>
              <a:t>）现场混装炸药车使用超过</a:t>
            </a:r>
            <a:r>
              <a:rPr lang="en-US" altLang="zh-CN" sz="2800" dirty="0"/>
              <a:t>10</a:t>
            </a:r>
            <a:r>
              <a:rPr lang="zh-CN" altLang="zh-CN" sz="2800" dirty="0"/>
              <a:t>年的；</a:t>
            </a:r>
          </a:p>
          <a:p>
            <a:r>
              <a:rPr lang="zh-CN" altLang="zh-CN" sz="2800" dirty="0"/>
              <a:t>（</a:t>
            </a:r>
            <a:r>
              <a:rPr lang="en-US" altLang="zh-CN" sz="2800" dirty="0"/>
              <a:t>15</a:t>
            </a:r>
            <a:r>
              <a:rPr lang="zh-CN" altLang="zh-CN" sz="2800" dirty="0"/>
              <a:t>）地面站内制造、包装炸药的。 </a:t>
            </a:r>
            <a:endParaRPr kumimoji="1" lang="zh-CN" altLang="en-US" sz="2800" dirty="0"/>
          </a:p>
        </p:txBody>
      </p:sp>
    </p:spTree>
    <p:extLst>
      <p:ext uri="{BB962C8B-B14F-4D97-AF65-F5344CB8AC3E}">
        <p14:creationId xmlns:p14="http://schemas.microsoft.com/office/powerpoint/2010/main" val="369940961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2BBC38C-B610-D94E-B312-44BDF14AD09C}"/>
              </a:ext>
            </a:extLst>
          </p:cNvPr>
          <p:cNvSpPr>
            <a:spLocks noGrp="1"/>
          </p:cNvSpPr>
          <p:nvPr>
            <p:ph type="title"/>
          </p:nvPr>
        </p:nvSpPr>
        <p:spPr/>
        <p:txBody>
          <a:bodyPr/>
          <a:lstStyle/>
          <a:p>
            <a:r>
              <a:rPr lang="en-US" altLang="zh-CN" b="1" dirty="0"/>
              <a:t>7</a:t>
            </a:r>
            <a:r>
              <a:rPr lang="zh-Hans" altLang="en-US" b="1" dirty="0"/>
              <a:t>、</a:t>
            </a:r>
            <a:r>
              <a:rPr lang="zh-CN" altLang="zh-CN" b="1" dirty="0"/>
              <a:t>《民爆行业安全生产专项整治三年行动工作方案》</a:t>
            </a:r>
            <a:r>
              <a:rPr lang="zh-CN" altLang="en-US" sz="2800" dirty="0"/>
              <a:t>（</a:t>
            </a:r>
            <a:r>
              <a:rPr lang="zh-CN" altLang="zh-CN" sz="2800" dirty="0"/>
              <a:t>工信厅安全〔</a:t>
            </a:r>
            <a:r>
              <a:rPr lang="en-US" altLang="zh-CN" sz="2800" dirty="0"/>
              <a:t>2020</a:t>
            </a:r>
            <a:r>
              <a:rPr lang="zh-CN" altLang="zh-CN" sz="2800" dirty="0"/>
              <a:t>〕</a:t>
            </a:r>
            <a:r>
              <a:rPr lang="en-US" altLang="zh-CN" sz="2800" dirty="0"/>
              <a:t>26</a:t>
            </a:r>
            <a:r>
              <a:rPr lang="zh-CN" altLang="zh-CN" sz="2800" dirty="0"/>
              <a:t>号 </a:t>
            </a:r>
            <a:r>
              <a:rPr lang="zh-CN" altLang="en-US" sz="2800" dirty="0"/>
              <a:t>）</a:t>
            </a:r>
            <a:endParaRPr kumimoji="1" lang="zh-CN" altLang="en-US" sz="2800" dirty="0"/>
          </a:p>
        </p:txBody>
      </p:sp>
      <p:sp>
        <p:nvSpPr>
          <p:cNvPr id="3" name="内容占位符 2">
            <a:extLst>
              <a:ext uri="{FF2B5EF4-FFF2-40B4-BE49-F238E27FC236}">
                <a16:creationId xmlns:a16="http://schemas.microsoft.com/office/drawing/2014/main" id="{5787110E-3F3E-D94C-AD3F-8DF09B0AB901}"/>
              </a:ext>
            </a:extLst>
          </p:cNvPr>
          <p:cNvSpPr>
            <a:spLocks noGrp="1"/>
          </p:cNvSpPr>
          <p:nvPr>
            <p:ph idx="1"/>
          </p:nvPr>
        </p:nvSpPr>
        <p:spPr>
          <a:xfrm>
            <a:off x="2329132" y="2133600"/>
            <a:ext cx="9175480" cy="3777622"/>
          </a:xfrm>
        </p:spPr>
        <p:txBody>
          <a:bodyPr>
            <a:normAutofit/>
          </a:bodyPr>
          <a:lstStyle/>
          <a:p>
            <a:r>
              <a:rPr lang="en-US" altLang="zh-CN" sz="2800" b="1" dirty="0"/>
              <a:t>3.</a:t>
            </a:r>
            <a:r>
              <a:rPr lang="zh-CN" altLang="zh-CN" sz="2800" b="1" dirty="0"/>
              <a:t>工业炸药制品生产线管理方面存在的问题。</a:t>
            </a:r>
            <a:endParaRPr lang="zh-CN" altLang="zh-CN" sz="2800" dirty="0"/>
          </a:p>
          <a:p>
            <a:r>
              <a:rPr lang="zh-CN" altLang="zh-CN" sz="2400" dirty="0"/>
              <a:t>（</a:t>
            </a:r>
            <a:r>
              <a:rPr lang="en-US" altLang="zh-CN" sz="2400" dirty="0"/>
              <a:t>1</a:t>
            </a:r>
            <a:r>
              <a:rPr lang="zh-CN" altLang="zh-CN" sz="2400" dirty="0"/>
              <a:t>）未实现自动化、连续化、安全监控、人机隔离或有效防护生产的</a:t>
            </a:r>
            <a:r>
              <a:rPr lang="en-US" altLang="zh-CN" sz="2400" dirty="0"/>
              <a:t>(</a:t>
            </a:r>
            <a:r>
              <a:rPr lang="zh-CN" altLang="zh-CN" sz="2400" dirty="0"/>
              <a:t>如起爆具溶化、注药、冷却未实现自动化、连续化生产的</a:t>
            </a:r>
            <a:r>
              <a:rPr lang="en-US" altLang="zh-CN" sz="2400" dirty="0"/>
              <a:t>)</a:t>
            </a:r>
            <a:r>
              <a:rPr lang="zh-CN" altLang="zh-CN" sz="2400" dirty="0"/>
              <a:t>；</a:t>
            </a:r>
          </a:p>
          <a:p>
            <a:r>
              <a:rPr lang="zh-CN" altLang="zh-CN" sz="2400" dirty="0"/>
              <a:t>（</a:t>
            </a:r>
            <a:r>
              <a:rPr lang="en-US" altLang="zh-CN" sz="2400" dirty="0"/>
              <a:t>2</a:t>
            </a:r>
            <a:r>
              <a:rPr lang="zh-CN" altLang="zh-CN" sz="2400" dirty="0"/>
              <a:t>）震源药柱起爆件压制未实现抗爆间室隔离操作的，震源药柱起爆件计量、装药及震源药柱装药未实现自动化、连续化的； </a:t>
            </a:r>
            <a:endParaRPr lang="en-US" altLang="zh-CN" sz="2400" dirty="0"/>
          </a:p>
          <a:p>
            <a:r>
              <a:rPr lang="zh-CN" altLang="zh-CN" sz="2400" dirty="0"/>
              <a:t>（</a:t>
            </a:r>
            <a:r>
              <a:rPr lang="en-US" altLang="zh-CN" sz="2400" dirty="0"/>
              <a:t>3</a:t>
            </a:r>
            <a:r>
              <a:rPr lang="zh-CN" altLang="zh-CN" sz="2400" dirty="0"/>
              <a:t>）射孔弹釆用手工称药、手工装药工艺的；</a:t>
            </a:r>
          </a:p>
          <a:p>
            <a:r>
              <a:rPr lang="zh-CN" altLang="zh-CN" sz="2400" dirty="0"/>
              <a:t>（</a:t>
            </a:r>
            <a:r>
              <a:rPr lang="en-US" altLang="zh-CN" sz="2400" dirty="0"/>
              <a:t>4</a:t>
            </a:r>
            <a:r>
              <a:rPr lang="zh-CN" altLang="zh-CN" sz="2400" dirty="0"/>
              <a:t>）炸药加热介质采用蒸汽的； </a:t>
            </a:r>
            <a:endParaRPr kumimoji="1" lang="zh-CN" altLang="en-US" sz="2400" dirty="0"/>
          </a:p>
        </p:txBody>
      </p:sp>
    </p:spTree>
    <p:extLst>
      <p:ext uri="{BB962C8B-B14F-4D97-AF65-F5344CB8AC3E}">
        <p14:creationId xmlns:p14="http://schemas.microsoft.com/office/powerpoint/2010/main" val="543447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CB6FE40-DD55-1243-8042-29620898161E}"/>
              </a:ext>
            </a:extLst>
          </p:cNvPr>
          <p:cNvSpPr>
            <a:spLocks noGrp="1"/>
          </p:cNvSpPr>
          <p:nvPr>
            <p:ph type="title"/>
          </p:nvPr>
        </p:nvSpPr>
        <p:spPr>
          <a:xfrm>
            <a:off x="2592925" y="624110"/>
            <a:ext cx="8911687" cy="825128"/>
          </a:xfrm>
        </p:spPr>
        <p:txBody>
          <a:bodyPr>
            <a:normAutofit/>
          </a:bodyPr>
          <a:lstStyle/>
          <a:p>
            <a:r>
              <a:rPr lang="en-US" altLang="zh-Hans" b="1" dirty="0"/>
              <a:t>1</a:t>
            </a:r>
            <a:r>
              <a:rPr lang="zh-Hans" altLang="en-US" b="1" dirty="0"/>
              <a:t>、</a:t>
            </a:r>
            <a:r>
              <a:rPr lang="zh-CN" altLang="zh-CN" b="1" dirty="0"/>
              <a:t>《安全生产法》</a:t>
            </a:r>
            <a:r>
              <a:rPr lang="zh-Hans" altLang="en-US" sz="3100" b="1" dirty="0"/>
              <a:t>部分条文学习</a:t>
            </a:r>
            <a:endParaRPr kumimoji="1" lang="zh-CN" altLang="en-US" sz="3100" dirty="0"/>
          </a:p>
        </p:txBody>
      </p:sp>
      <p:sp>
        <p:nvSpPr>
          <p:cNvPr id="3" name="内容占位符 2">
            <a:extLst>
              <a:ext uri="{FF2B5EF4-FFF2-40B4-BE49-F238E27FC236}">
                <a16:creationId xmlns:a16="http://schemas.microsoft.com/office/drawing/2014/main" id="{B308DB57-BD6B-DD48-B6D6-4DE6195A0603}"/>
              </a:ext>
            </a:extLst>
          </p:cNvPr>
          <p:cNvSpPr>
            <a:spLocks noGrp="1"/>
          </p:cNvSpPr>
          <p:nvPr>
            <p:ph idx="1"/>
          </p:nvPr>
        </p:nvSpPr>
        <p:spPr>
          <a:xfrm>
            <a:off x="2589212" y="1328468"/>
            <a:ext cx="8915400" cy="4582754"/>
          </a:xfrm>
        </p:spPr>
        <p:txBody>
          <a:bodyPr>
            <a:normAutofit/>
          </a:bodyPr>
          <a:lstStyle/>
          <a:p>
            <a:r>
              <a:rPr kumimoji="1" lang="zh-Hans" altLang="en-US" sz="3200" dirty="0"/>
              <a:t>第三十二条 企业应加强安全费用管理，编制年度安全提取和使用计划，纳入企业财务预算。企业年度安全费用使用计划和上一年安全费用的提取、使用情况按照管理权限报</a:t>
            </a:r>
            <a:r>
              <a:rPr kumimoji="1" lang="en-US" altLang="zh-Hans" sz="3200" dirty="0"/>
              <a:t>……</a:t>
            </a:r>
            <a:r>
              <a:rPr kumimoji="1" lang="zh-Hans" altLang="en-US" sz="3200" dirty="0"/>
              <a:t>行业主管部门备案。</a:t>
            </a:r>
            <a:endParaRPr kumimoji="1" lang="en-US" altLang="zh-Hans" sz="3200" dirty="0"/>
          </a:p>
          <a:p>
            <a:r>
              <a:rPr kumimoji="1" lang="zh-Hans" altLang="en-US" sz="3200" dirty="0"/>
              <a:t>第二十条危险品生产与储存企业安全费用应当按照以下范围使用</a:t>
            </a:r>
            <a:r>
              <a:rPr kumimoji="1" lang="zh-Hans" altLang="en-US" sz="3200" dirty="0">
                <a:sym typeface="Wingdings" pitchFamily="2" charset="2"/>
              </a:rPr>
              <a:t>：（略）（举例说明使用范围问题）</a:t>
            </a:r>
            <a:endParaRPr kumimoji="1" lang="en-US" altLang="zh-Hans" sz="3200" dirty="0"/>
          </a:p>
          <a:p>
            <a:endParaRPr kumimoji="1" lang="zh-CN" altLang="en-US" sz="3200" dirty="0"/>
          </a:p>
        </p:txBody>
      </p:sp>
    </p:spTree>
    <p:extLst>
      <p:ext uri="{BB962C8B-B14F-4D97-AF65-F5344CB8AC3E}">
        <p14:creationId xmlns:p14="http://schemas.microsoft.com/office/powerpoint/2010/main" val="411097243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6D8FA81-314C-664F-8F6E-9F5B9A3477A7}"/>
              </a:ext>
            </a:extLst>
          </p:cNvPr>
          <p:cNvSpPr>
            <a:spLocks noGrp="1"/>
          </p:cNvSpPr>
          <p:nvPr>
            <p:ph type="title"/>
          </p:nvPr>
        </p:nvSpPr>
        <p:spPr/>
        <p:txBody>
          <a:bodyPr/>
          <a:lstStyle/>
          <a:p>
            <a:r>
              <a:rPr lang="en-US" altLang="zh-CN" b="1" dirty="0"/>
              <a:t>7</a:t>
            </a:r>
            <a:r>
              <a:rPr lang="zh-Hans" altLang="en-US" b="1" dirty="0"/>
              <a:t>、</a:t>
            </a:r>
            <a:r>
              <a:rPr lang="zh-CN" altLang="zh-CN" b="1" dirty="0"/>
              <a:t>《民爆行业安全生产专项整治三年行动工作方案》</a:t>
            </a:r>
            <a:r>
              <a:rPr lang="zh-CN" altLang="en-US" sz="2800" dirty="0"/>
              <a:t>（</a:t>
            </a:r>
            <a:r>
              <a:rPr lang="zh-CN" altLang="zh-CN" sz="2800" dirty="0"/>
              <a:t>工信厅安全〔</a:t>
            </a:r>
            <a:r>
              <a:rPr lang="en-US" altLang="zh-CN" sz="2800" dirty="0"/>
              <a:t>2020</a:t>
            </a:r>
            <a:r>
              <a:rPr lang="zh-CN" altLang="zh-CN" sz="2800" dirty="0"/>
              <a:t>〕</a:t>
            </a:r>
            <a:r>
              <a:rPr lang="en-US" altLang="zh-CN" sz="2800" dirty="0"/>
              <a:t>26</a:t>
            </a:r>
            <a:r>
              <a:rPr lang="zh-CN" altLang="zh-CN" sz="2800" dirty="0"/>
              <a:t>号 </a:t>
            </a:r>
            <a:r>
              <a:rPr lang="zh-CN" altLang="en-US" sz="2800" dirty="0"/>
              <a:t>）</a:t>
            </a:r>
            <a:endParaRPr kumimoji="1" lang="zh-CN" altLang="en-US" sz="2800" dirty="0"/>
          </a:p>
        </p:txBody>
      </p:sp>
      <p:sp>
        <p:nvSpPr>
          <p:cNvPr id="3" name="内容占位符 2">
            <a:extLst>
              <a:ext uri="{FF2B5EF4-FFF2-40B4-BE49-F238E27FC236}">
                <a16:creationId xmlns:a16="http://schemas.microsoft.com/office/drawing/2014/main" id="{38CEAADD-798D-D64C-B6EA-392C8875CD0F}"/>
              </a:ext>
            </a:extLst>
          </p:cNvPr>
          <p:cNvSpPr>
            <a:spLocks noGrp="1"/>
          </p:cNvSpPr>
          <p:nvPr>
            <p:ph idx="1"/>
          </p:nvPr>
        </p:nvSpPr>
        <p:spPr>
          <a:xfrm>
            <a:off x="2589212" y="1759789"/>
            <a:ext cx="8915400" cy="4151433"/>
          </a:xfrm>
        </p:spPr>
        <p:txBody>
          <a:bodyPr>
            <a:noAutofit/>
          </a:bodyPr>
          <a:lstStyle/>
          <a:p>
            <a:r>
              <a:rPr lang="zh-CN" altLang="zh-CN" sz="2400" dirty="0"/>
              <a:t>（</a:t>
            </a:r>
            <a:r>
              <a:rPr lang="en-US" altLang="zh-CN" sz="2400" dirty="0"/>
              <a:t>5</a:t>
            </a:r>
            <a:r>
              <a:rPr lang="zh-CN" altLang="zh-CN" sz="2400" dirty="0"/>
              <a:t>）防传</a:t>
            </a:r>
            <a:r>
              <a:rPr lang="en-US" altLang="zh-CN" sz="2400" dirty="0"/>
              <a:t>(</a:t>
            </a:r>
            <a:r>
              <a:rPr lang="zh-CN" altLang="zh-CN" sz="2400" dirty="0"/>
              <a:t>殉</a:t>
            </a:r>
            <a:r>
              <a:rPr lang="en-US" altLang="zh-CN" sz="2400" dirty="0"/>
              <a:t>)</a:t>
            </a:r>
            <a:r>
              <a:rPr lang="zh-CN" altLang="zh-CN" sz="2400" dirty="0"/>
              <a:t>爆措施不完善或不可靠的；</a:t>
            </a:r>
          </a:p>
          <a:p>
            <a:r>
              <a:rPr lang="zh-CN" altLang="zh-CN" sz="2400" dirty="0"/>
              <a:t>（</a:t>
            </a:r>
            <a:r>
              <a:rPr lang="en-US" altLang="zh-CN" sz="2400" dirty="0"/>
              <a:t>6</a:t>
            </a:r>
            <a:r>
              <a:rPr lang="zh-CN" altLang="zh-CN" sz="2400" dirty="0"/>
              <a:t>）工房内危险品的总量超过工房设计定量的；</a:t>
            </a:r>
          </a:p>
          <a:p>
            <a:r>
              <a:rPr lang="zh-CN" altLang="zh-CN" sz="2400" dirty="0"/>
              <a:t>（</a:t>
            </a:r>
            <a:r>
              <a:rPr lang="en-US" altLang="zh-CN" sz="2400" dirty="0"/>
              <a:t>7</a:t>
            </a:r>
            <a:r>
              <a:rPr lang="zh-CN" altLang="zh-CN" sz="2400" dirty="0"/>
              <a:t>）单个起爆具熔混注工房现场操作人员大于</a:t>
            </a:r>
            <a:r>
              <a:rPr lang="en-US" altLang="zh-CN" sz="2400" dirty="0"/>
              <a:t>3</a:t>
            </a:r>
            <a:r>
              <a:rPr lang="zh-CN" altLang="zh-CN" sz="2400" dirty="0"/>
              <a:t>人的；</a:t>
            </a:r>
          </a:p>
          <a:p>
            <a:r>
              <a:rPr lang="zh-CN" altLang="zh-CN" sz="2400" dirty="0"/>
              <a:t>（</a:t>
            </a:r>
            <a:r>
              <a:rPr lang="en-US" altLang="zh-CN" sz="2400" dirty="0"/>
              <a:t>8</a:t>
            </a:r>
            <a:r>
              <a:rPr lang="zh-CN" altLang="zh-CN" sz="2400" dirty="0"/>
              <a:t>）其他制药工房现场操作人员大于</a:t>
            </a:r>
            <a:r>
              <a:rPr lang="en-US" altLang="zh-CN" sz="2400" dirty="0"/>
              <a:t>4</a:t>
            </a:r>
            <a:r>
              <a:rPr lang="zh-CN" altLang="zh-CN" sz="2400" dirty="0"/>
              <a:t>人的，装药装配工房现场操作人员大于</a:t>
            </a:r>
            <a:r>
              <a:rPr lang="en-US" altLang="zh-CN" sz="2400" dirty="0"/>
              <a:t>6</a:t>
            </a:r>
            <a:r>
              <a:rPr lang="zh-CN" altLang="zh-CN" sz="2400" dirty="0"/>
              <a:t>人的</a:t>
            </a:r>
            <a:r>
              <a:rPr lang="en-US" altLang="zh-CN" sz="2400" dirty="0"/>
              <a:t>,</a:t>
            </a:r>
            <a:r>
              <a:rPr lang="zh-CN" altLang="zh-CN" sz="2400" dirty="0"/>
              <a:t>全线联建工房最大定员大于</a:t>
            </a:r>
            <a:r>
              <a:rPr lang="en-US" altLang="zh-CN" sz="2400" dirty="0"/>
              <a:t>9</a:t>
            </a:r>
            <a:r>
              <a:rPr lang="zh-CN" altLang="zh-CN" sz="2400" dirty="0"/>
              <a:t>人的；</a:t>
            </a:r>
          </a:p>
          <a:p>
            <a:r>
              <a:rPr lang="zh-CN" altLang="zh-CN" sz="2400" dirty="0"/>
              <a:t>（</a:t>
            </a:r>
            <a:r>
              <a:rPr lang="en-US" altLang="zh-CN" sz="2400" dirty="0"/>
              <a:t>9</a:t>
            </a:r>
            <a:r>
              <a:rPr lang="zh-CN" altLang="zh-CN" sz="2400" dirty="0"/>
              <a:t>）起爆件制作未实现人机隔离的；</a:t>
            </a:r>
          </a:p>
          <a:p>
            <a:r>
              <a:rPr lang="zh-CN" altLang="zh-CN" sz="2400" dirty="0"/>
              <a:t>（</a:t>
            </a:r>
            <a:r>
              <a:rPr lang="en-US" altLang="zh-CN" sz="2400" dirty="0"/>
              <a:t>10</a:t>
            </a:r>
            <a:r>
              <a:rPr lang="zh-CN" altLang="zh-CN" sz="2400" dirty="0"/>
              <a:t>）炸药粉尘或蒸汽未有效收集、处理、销毁，或收集方式不当的；</a:t>
            </a:r>
          </a:p>
          <a:p>
            <a:r>
              <a:rPr lang="zh-CN" altLang="zh-CN" sz="2400" dirty="0"/>
              <a:t>（</a:t>
            </a:r>
            <a:r>
              <a:rPr lang="en-US" altLang="zh-CN" sz="2400" dirty="0"/>
              <a:t>11</a:t>
            </a:r>
            <a:r>
              <a:rPr lang="zh-CN" altLang="zh-CN" sz="2400" dirty="0"/>
              <a:t>）废水未有效处理达标排放的。 </a:t>
            </a:r>
            <a:endParaRPr kumimoji="1" lang="zh-CN" altLang="en-US" sz="2400" dirty="0"/>
          </a:p>
        </p:txBody>
      </p:sp>
    </p:spTree>
    <p:extLst>
      <p:ext uri="{BB962C8B-B14F-4D97-AF65-F5344CB8AC3E}">
        <p14:creationId xmlns:p14="http://schemas.microsoft.com/office/powerpoint/2010/main" val="376927573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57E50C8-5EF8-5A44-8E88-005FC23B3E35}"/>
              </a:ext>
            </a:extLst>
          </p:cNvPr>
          <p:cNvSpPr>
            <a:spLocks noGrp="1"/>
          </p:cNvSpPr>
          <p:nvPr>
            <p:ph type="title"/>
          </p:nvPr>
        </p:nvSpPr>
        <p:spPr/>
        <p:txBody>
          <a:bodyPr/>
          <a:lstStyle/>
          <a:p>
            <a:r>
              <a:rPr lang="en-US" altLang="zh-CN" b="1" dirty="0"/>
              <a:t>7</a:t>
            </a:r>
            <a:r>
              <a:rPr lang="zh-Hans" altLang="en-US" b="1" dirty="0"/>
              <a:t>、</a:t>
            </a:r>
            <a:r>
              <a:rPr lang="zh-CN" altLang="zh-CN" b="1" dirty="0"/>
              <a:t>《民爆行业安全生产专项整治三年行动工作方案》</a:t>
            </a:r>
            <a:r>
              <a:rPr lang="zh-CN" altLang="en-US" sz="2800" dirty="0"/>
              <a:t>（</a:t>
            </a:r>
            <a:r>
              <a:rPr lang="zh-CN" altLang="zh-CN" sz="2800" dirty="0"/>
              <a:t>工信厅安全〔</a:t>
            </a:r>
            <a:r>
              <a:rPr lang="en-US" altLang="zh-CN" sz="2800" dirty="0"/>
              <a:t>2020</a:t>
            </a:r>
            <a:r>
              <a:rPr lang="zh-CN" altLang="zh-CN" sz="2800" dirty="0"/>
              <a:t>〕</a:t>
            </a:r>
            <a:r>
              <a:rPr lang="en-US" altLang="zh-CN" sz="2800" dirty="0"/>
              <a:t>26</a:t>
            </a:r>
            <a:r>
              <a:rPr lang="zh-CN" altLang="zh-CN" sz="2800" dirty="0"/>
              <a:t>号 </a:t>
            </a:r>
            <a:r>
              <a:rPr lang="zh-CN" altLang="en-US" sz="2800" dirty="0"/>
              <a:t>）</a:t>
            </a:r>
            <a:endParaRPr kumimoji="1" lang="zh-CN" altLang="en-US" sz="2800" dirty="0"/>
          </a:p>
        </p:txBody>
      </p:sp>
      <p:sp>
        <p:nvSpPr>
          <p:cNvPr id="3" name="内容占位符 2">
            <a:extLst>
              <a:ext uri="{FF2B5EF4-FFF2-40B4-BE49-F238E27FC236}">
                <a16:creationId xmlns:a16="http://schemas.microsoft.com/office/drawing/2014/main" id="{5D158336-97EF-924A-887E-8ADB72E7CD2F}"/>
              </a:ext>
            </a:extLst>
          </p:cNvPr>
          <p:cNvSpPr>
            <a:spLocks noGrp="1"/>
          </p:cNvSpPr>
          <p:nvPr>
            <p:ph idx="1"/>
          </p:nvPr>
        </p:nvSpPr>
        <p:spPr>
          <a:xfrm>
            <a:off x="2589212" y="1905000"/>
            <a:ext cx="8915400" cy="4006222"/>
          </a:xfrm>
        </p:spPr>
        <p:txBody>
          <a:bodyPr>
            <a:normAutofit lnSpcReduction="10000"/>
          </a:bodyPr>
          <a:lstStyle/>
          <a:p>
            <a:r>
              <a:rPr lang="en-US" altLang="zh-CN" sz="2800" b="1" dirty="0"/>
              <a:t>4.</a:t>
            </a:r>
            <a:r>
              <a:rPr lang="zh-CN" altLang="zh-CN" sz="2800" b="1" dirty="0"/>
              <a:t>工业雷管生产线管理方面存在的问题。</a:t>
            </a:r>
            <a:endParaRPr lang="zh-CN" altLang="zh-CN" sz="2800" dirty="0"/>
          </a:p>
          <a:p>
            <a:r>
              <a:rPr lang="zh-CN" altLang="zh-CN" sz="2400" dirty="0"/>
              <a:t>（</a:t>
            </a:r>
            <a:r>
              <a:rPr lang="en-US" altLang="zh-CN" sz="2400" dirty="0"/>
              <a:t>1</a:t>
            </a:r>
            <a:r>
              <a:rPr lang="zh-CN" altLang="zh-CN" sz="2400" dirty="0"/>
              <a:t>）药剂制造未实现人机隔离或有效防护的；</a:t>
            </a:r>
          </a:p>
          <a:p>
            <a:r>
              <a:rPr lang="zh-CN" altLang="zh-CN" sz="2400" dirty="0"/>
              <a:t>（</a:t>
            </a:r>
            <a:r>
              <a:rPr lang="en-US" altLang="zh-CN" sz="2400" dirty="0"/>
              <a:t>2</a:t>
            </a:r>
            <a:r>
              <a:rPr lang="zh-CN" altLang="zh-CN" sz="2400" dirty="0"/>
              <a:t>）起爆药生产未达到连续化、自动化、人机隔离的；</a:t>
            </a:r>
          </a:p>
          <a:p>
            <a:r>
              <a:rPr lang="zh-CN" altLang="zh-CN" sz="2400" dirty="0"/>
              <a:t>（</a:t>
            </a:r>
            <a:r>
              <a:rPr lang="en-US" altLang="zh-CN" sz="2400" dirty="0"/>
              <a:t>3</a:t>
            </a:r>
            <a:r>
              <a:rPr lang="zh-CN" altLang="zh-CN" sz="2400" dirty="0"/>
              <a:t>）</a:t>
            </a:r>
            <a:r>
              <a:rPr lang="en-US" altLang="zh-CN" sz="2400" dirty="0"/>
              <a:t>DDNP</a:t>
            </a:r>
            <a:r>
              <a:rPr lang="zh-CN" altLang="zh-CN" sz="2400" dirty="0"/>
              <a:t>起爆药制药</a:t>
            </a:r>
            <a:r>
              <a:rPr lang="en-US" altLang="zh-CN" sz="2400" dirty="0"/>
              <a:t>(</a:t>
            </a:r>
            <a:r>
              <a:rPr lang="zh-CN" altLang="zh-CN" sz="2400" dirty="0"/>
              <a:t>含起爆药分盘、造粒、干燥、筛药等</a:t>
            </a:r>
            <a:r>
              <a:rPr lang="en-US" altLang="zh-CN" sz="2400" dirty="0"/>
              <a:t>)</a:t>
            </a:r>
            <a:r>
              <a:rPr lang="zh-CN" altLang="zh-CN" sz="2400" dirty="0"/>
              <a:t>采取人工操作且工房操作定员大于</a:t>
            </a:r>
            <a:r>
              <a:rPr lang="en-US" altLang="zh-CN" sz="2400" dirty="0"/>
              <a:t>6</a:t>
            </a:r>
            <a:r>
              <a:rPr lang="zh-CN" altLang="zh-CN" sz="2400" dirty="0"/>
              <a:t>人的；</a:t>
            </a:r>
          </a:p>
          <a:p>
            <a:r>
              <a:rPr lang="zh-CN" altLang="zh-CN" sz="2400" dirty="0"/>
              <a:t>（</a:t>
            </a:r>
            <a:r>
              <a:rPr lang="en-US" altLang="zh-CN" sz="2400" dirty="0"/>
              <a:t>4</a:t>
            </a:r>
            <a:r>
              <a:rPr lang="zh-CN" altLang="zh-CN" sz="2400" dirty="0"/>
              <a:t>）起爆药分盘、造粒、干燥、筛药等未实现在抗爆间室隔离操作的； </a:t>
            </a:r>
            <a:endParaRPr lang="en-US" altLang="zh-CN" sz="2400" dirty="0"/>
          </a:p>
          <a:p>
            <a:r>
              <a:rPr lang="zh-CN" altLang="zh-CN" sz="2400" dirty="0"/>
              <a:t>（</a:t>
            </a:r>
            <a:r>
              <a:rPr lang="en-US" altLang="zh-CN" sz="2400" dirty="0"/>
              <a:t>5</a:t>
            </a:r>
            <a:r>
              <a:rPr lang="zh-CN" altLang="zh-CN" sz="2400" dirty="0"/>
              <a:t>）火工药剂采用烘房式干燥供暖热媒采用高于</a:t>
            </a:r>
            <a:r>
              <a:rPr lang="en-US" altLang="zh-CN" sz="2400" dirty="0"/>
              <a:t>0.05MPa </a:t>
            </a:r>
            <a:r>
              <a:rPr lang="zh-CN" altLang="zh-CN" sz="2400" dirty="0"/>
              <a:t>蒸汽的； </a:t>
            </a:r>
            <a:endParaRPr kumimoji="1" lang="zh-CN" altLang="en-US" sz="2400" dirty="0"/>
          </a:p>
        </p:txBody>
      </p:sp>
    </p:spTree>
    <p:extLst>
      <p:ext uri="{BB962C8B-B14F-4D97-AF65-F5344CB8AC3E}">
        <p14:creationId xmlns:p14="http://schemas.microsoft.com/office/powerpoint/2010/main" val="169496309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8912B31-69FF-E54B-9540-F9A4517466D8}"/>
              </a:ext>
            </a:extLst>
          </p:cNvPr>
          <p:cNvSpPr>
            <a:spLocks noGrp="1"/>
          </p:cNvSpPr>
          <p:nvPr>
            <p:ph type="title"/>
          </p:nvPr>
        </p:nvSpPr>
        <p:spPr>
          <a:xfrm>
            <a:off x="2592925" y="478899"/>
            <a:ext cx="8911687" cy="1280890"/>
          </a:xfrm>
        </p:spPr>
        <p:txBody>
          <a:bodyPr/>
          <a:lstStyle/>
          <a:p>
            <a:r>
              <a:rPr lang="en-US" altLang="zh-CN" b="1" dirty="0"/>
              <a:t>7</a:t>
            </a:r>
            <a:r>
              <a:rPr lang="zh-Hans" altLang="en-US" b="1" dirty="0"/>
              <a:t>、</a:t>
            </a:r>
            <a:r>
              <a:rPr lang="zh-CN" altLang="zh-CN" b="1" dirty="0"/>
              <a:t>《民爆行业安全生产专项整治三年行动工作方案》</a:t>
            </a:r>
            <a:r>
              <a:rPr lang="zh-CN" altLang="en-US" sz="2800" dirty="0"/>
              <a:t>（</a:t>
            </a:r>
            <a:r>
              <a:rPr lang="zh-CN" altLang="zh-CN" sz="2800" dirty="0"/>
              <a:t>工信厅安全〔</a:t>
            </a:r>
            <a:r>
              <a:rPr lang="en-US" altLang="zh-CN" sz="2800" dirty="0"/>
              <a:t>2020</a:t>
            </a:r>
            <a:r>
              <a:rPr lang="zh-CN" altLang="zh-CN" sz="2800" dirty="0"/>
              <a:t>〕</a:t>
            </a:r>
            <a:r>
              <a:rPr lang="en-US" altLang="zh-CN" sz="2800" dirty="0"/>
              <a:t>26</a:t>
            </a:r>
            <a:r>
              <a:rPr lang="zh-CN" altLang="zh-CN" sz="2800" dirty="0"/>
              <a:t>号 </a:t>
            </a:r>
            <a:r>
              <a:rPr lang="zh-CN" altLang="en-US" sz="2800" dirty="0"/>
              <a:t>）</a:t>
            </a:r>
            <a:endParaRPr kumimoji="1" lang="zh-CN" altLang="en-US" sz="2800" dirty="0"/>
          </a:p>
        </p:txBody>
      </p:sp>
      <p:sp>
        <p:nvSpPr>
          <p:cNvPr id="3" name="内容占位符 2">
            <a:extLst>
              <a:ext uri="{FF2B5EF4-FFF2-40B4-BE49-F238E27FC236}">
                <a16:creationId xmlns:a16="http://schemas.microsoft.com/office/drawing/2014/main" id="{EF0CC8B1-6579-7247-A94C-2EEAA81F5B35}"/>
              </a:ext>
            </a:extLst>
          </p:cNvPr>
          <p:cNvSpPr>
            <a:spLocks noGrp="1"/>
          </p:cNvSpPr>
          <p:nvPr>
            <p:ph idx="1"/>
          </p:nvPr>
        </p:nvSpPr>
        <p:spPr>
          <a:xfrm>
            <a:off x="2589212" y="1759789"/>
            <a:ext cx="8915400" cy="4416724"/>
          </a:xfrm>
        </p:spPr>
        <p:txBody>
          <a:bodyPr>
            <a:noAutofit/>
          </a:bodyPr>
          <a:lstStyle/>
          <a:p>
            <a:r>
              <a:rPr lang="zh-CN" altLang="zh-CN" sz="2000" dirty="0"/>
              <a:t>（</a:t>
            </a:r>
            <a:r>
              <a:rPr lang="en-US" altLang="zh-CN" sz="2000" dirty="0"/>
              <a:t>6</a:t>
            </a:r>
            <a:r>
              <a:rPr lang="zh-CN" altLang="zh-CN" sz="2000" dirty="0"/>
              <a:t>）起爆药制造废水未有效治理达标排放的；</a:t>
            </a:r>
          </a:p>
          <a:p>
            <a:r>
              <a:rPr lang="zh-CN" altLang="zh-CN" sz="2000" dirty="0"/>
              <a:t>（</a:t>
            </a:r>
            <a:r>
              <a:rPr lang="en-US" altLang="zh-CN" sz="2000" dirty="0"/>
              <a:t>7</a:t>
            </a:r>
            <a:r>
              <a:rPr lang="zh-CN" altLang="zh-CN" sz="2000" dirty="0"/>
              <a:t>）小品种雷管采用手工称药、手工装药、手工压药工艺的；</a:t>
            </a:r>
          </a:p>
          <a:p>
            <a:r>
              <a:rPr lang="zh-CN" altLang="zh-CN" sz="2000" dirty="0"/>
              <a:t>（</a:t>
            </a:r>
            <a:r>
              <a:rPr lang="en-US" altLang="zh-CN" sz="2000" dirty="0"/>
              <a:t>8</a:t>
            </a:r>
            <a:r>
              <a:rPr lang="zh-CN" altLang="zh-CN" sz="2000" dirty="0"/>
              <a:t>）基础雷管装填未实现人机隔离、药剂自动回收功能的；</a:t>
            </a:r>
          </a:p>
          <a:p>
            <a:r>
              <a:rPr lang="zh-CN" altLang="zh-CN" sz="2000" dirty="0"/>
              <a:t>（</a:t>
            </a:r>
            <a:r>
              <a:rPr lang="en-US" altLang="zh-CN" sz="2000" dirty="0"/>
              <a:t>9</a:t>
            </a:r>
            <a:r>
              <a:rPr lang="zh-CN" altLang="zh-CN" sz="2000" dirty="0"/>
              <a:t>）基础雷管未实现自动收集装盒或转模的；</a:t>
            </a:r>
          </a:p>
          <a:p>
            <a:r>
              <a:rPr lang="zh-CN" altLang="zh-CN" sz="2000" dirty="0"/>
              <a:t>（</a:t>
            </a:r>
            <a:r>
              <a:rPr lang="en-US" altLang="zh-CN" sz="2000" dirty="0"/>
              <a:t>10</a:t>
            </a:r>
            <a:r>
              <a:rPr lang="zh-CN" altLang="zh-CN" sz="2000" dirty="0"/>
              <a:t>）雷管装配未实现工序间自动传输的；</a:t>
            </a:r>
          </a:p>
          <a:p>
            <a:r>
              <a:rPr lang="zh-CN" altLang="zh-CN" sz="2000" dirty="0"/>
              <a:t>（</a:t>
            </a:r>
            <a:r>
              <a:rPr lang="en-US" altLang="zh-CN" sz="2000" dirty="0"/>
              <a:t>11</a:t>
            </a:r>
            <a:r>
              <a:rPr lang="zh-CN" altLang="zh-CN" sz="2000" dirty="0"/>
              <a:t>）工序之间防传</a:t>
            </a:r>
            <a:r>
              <a:rPr lang="en-US" altLang="zh-CN" sz="2000" dirty="0"/>
              <a:t>(</a:t>
            </a:r>
            <a:r>
              <a:rPr lang="zh-CN" altLang="zh-CN" sz="2000" dirty="0"/>
              <a:t>殉</a:t>
            </a:r>
            <a:r>
              <a:rPr lang="en-US" altLang="zh-CN" sz="2000" dirty="0"/>
              <a:t>)</a:t>
            </a:r>
            <a:r>
              <a:rPr lang="zh-CN" altLang="zh-CN" sz="2000" dirty="0"/>
              <a:t>爆措施不完善或不可靠，或钢板防护间不符合规定的；</a:t>
            </a:r>
          </a:p>
          <a:p>
            <a:r>
              <a:rPr lang="zh-CN" altLang="zh-CN" sz="2000" dirty="0"/>
              <a:t>（</a:t>
            </a:r>
            <a:r>
              <a:rPr lang="en-US" altLang="zh-CN" sz="2000" dirty="0"/>
              <a:t>12</a:t>
            </a:r>
            <a:r>
              <a:rPr lang="zh-CN" altLang="zh-CN" sz="2000" dirty="0"/>
              <a:t>）氧化剂、剧毒原材料存放不符合</a:t>
            </a:r>
            <a:r>
              <a:rPr lang="en-US" altLang="zh-CN" sz="2000" dirty="0"/>
              <a:t>“</a:t>
            </a:r>
            <a:r>
              <a:rPr lang="zh-CN" altLang="zh-CN" sz="2000" dirty="0"/>
              <a:t>专库、双人收发、双人保管、出入库核查、登记制度</a:t>
            </a:r>
            <a:r>
              <a:rPr lang="en-US" altLang="zh-CN" sz="2000" dirty="0"/>
              <a:t>”</a:t>
            </a:r>
            <a:r>
              <a:rPr lang="zh-CN" altLang="zh-CN" sz="2000" dirty="0"/>
              <a:t>要求的；</a:t>
            </a:r>
          </a:p>
          <a:p>
            <a:r>
              <a:rPr lang="zh-CN" altLang="zh-CN" sz="2000" dirty="0"/>
              <a:t>（</a:t>
            </a:r>
            <a:r>
              <a:rPr lang="en-US" altLang="zh-CN" sz="2000" dirty="0"/>
              <a:t>13</a:t>
            </a:r>
            <a:r>
              <a:rPr lang="zh-CN" altLang="zh-CN" sz="2000" dirty="0"/>
              <a:t>）工业雷管生产线装配工房内直接接触雷管的现场操作</a:t>
            </a:r>
            <a:r>
              <a:rPr lang="en-US" altLang="zh-CN" sz="2000" dirty="0"/>
              <a:t> </a:t>
            </a:r>
            <a:r>
              <a:rPr lang="zh-CN" altLang="zh-CN" sz="2000" dirty="0"/>
              <a:t>人员大于</a:t>
            </a:r>
            <a:r>
              <a:rPr lang="en-US" altLang="zh-CN" sz="2000" dirty="0"/>
              <a:t>6</a:t>
            </a:r>
            <a:r>
              <a:rPr lang="zh-CN" altLang="zh-CN" sz="2000" dirty="0"/>
              <a:t>人的</a:t>
            </a:r>
            <a:r>
              <a:rPr lang="en-US" altLang="zh-CN" sz="2000" dirty="0"/>
              <a:t>(2022</a:t>
            </a:r>
            <a:r>
              <a:rPr lang="zh-CN" altLang="zh-CN" sz="2000" dirty="0"/>
              <a:t>年底前</a:t>
            </a:r>
            <a:r>
              <a:rPr lang="en-US" altLang="zh-CN" sz="2000" dirty="0"/>
              <a:t>)</a:t>
            </a:r>
            <a:r>
              <a:rPr lang="zh-CN" altLang="zh-CN" sz="2000" dirty="0"/>
              <a:t>。 </a:t>
            </a:r>
            <a:endParaRPr kumimoji="1" lang="zh-CN" altLang="en-US" sz="2000" dirty="0"/>
          </a:p>
        </p:txBody>
      </p:sp>
    </p:spTree>
    <p:extLst>
      <p:ext uri="{BB962C8B-B14F-4D97-AF65-F5344CB8AC3E}">
        <p14:creationId xmlns:p14="http://schemas.microsoft.com/office/powerpoint/2010/main" val="405383020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4E2A07A-7910-7F49-85B8-7770A0144D99}"/>
              </a:ext>
            </a:extLst>
          </p:cNvPr>
          <p:cNvSpPr>
            <a:spLocks noGrp="1"/>
          </p:cNvSpPr>
          <p:nvPr>
            <p:ph type="title"/>
          </p:nvPr>
        </p:nvSpPr>
        <p:spPr/>
        <p:txBody>
          <a:bodyPr/>
          <a:lstStyle/>
          <a:p>
            <a:r>
              <a:rPr lang="en-US" altLang="zh-CN" b="1" dirty="0"/>
              <a:t>7</a:t>
            </a:r>
            <a:r>
              <a:rPr lang="zh-Hans" altLang="en-US" b="1" dirty="0"/>
              <a:t>、</a:t>
            </a:r>
            <a:r>
              <a:rPr lang="zh-CN" altLang="zh-CN" b="1" dirty="0"/>
              <a:t>《民爆行业安全生产专项整治三年行动工作方案》</a:t>
            </a:r>
            <a:r>
              <a:rPr lang="zh-CN" altLang="en-US" sz="2800" dirty="0"/>
              <a:t>（</a:t>
            </a:r>
            <a:r>
              <a:rPr lang="zh-CN" altLang="zh-CN" sz="2800" dirty="0"/>
              <a:t>工信厅安全〔</a:t>
            </a:r>
            <a:r>
              <a:rPr lang="en-US" altLang="zh-CN" sz="2800" dirty="0"/>
              <a:t>2020</a:t>
            </a:r>
            <a:r>
              <a:rPr lang="zh-CN" altLang="zh-CN" sz="2800" dirty="0"/>
              <a:t>〕</a:t>
            </a:r>
            <a:r>
              <a:rPr lang="en-US" altLang="zh-CN" sz="2800" dirty="0"/>
              <a:t>26</a:t>
            </a:r>
            <a:r>
              <a:rPr lang="zh-CN" altLang="zh-CN" sz="2800" dirty="0"/>
              <a:t>号 </a:t>
            </a:r>
            <a:r>
              <a:rPr lang="zh-CN" altLang="en-US" sz="2800" dirty="0"/>
              <a:t>）</a:t>
            </a:r>
            <a:endParaRPr kumimoji="1" lang="zh-CN" altLang="en-US" sz="2800" dirty="0"/>
          </a:p>
        </p:txBody>
      </p:sp>
      <p:sp>
        <p:nvSpPr>
          <p:cNvPr id="3" name="内容占位符 2">
            <a:extLst>
              <a:ext uri="{FF2B5EF4-FFF2-40B4-BE49-F238E27FC236}">
                <a16:creationId xmlns:a16="http://schemas.microsoft.com/office/drawing/2014/main" id="{1BDEDC85-F444-5347-959F-5494619CDCD2}"/>
              </a:ext>
            </a:extLst>
          </p:cNvPr>
          <p:cNvSpPr>
            <a:spLocks noGrp="1"/>
          </p:cNvSpPr>
          <p:nvPr>
            <p:ph idx="1"/>
          </p:nvPr>
        </p:nvSpPr>
        <p:spPr/>
        <p:txBody>
          <a:bodyPr/>
          <a:lstStyle/>
          <a:p>
            <a:r>
              <a:rPr lang="en-US" altLang="zh-CN" sz="2800" b="1" dirty="0"/>
              <a:t>5.</a:t>
            </a:r>
            <a:r>
              <a:rPr lang="zh-CN" altLang="zh-CN" sz="2800" b="1" dirty="0"/>
              <a:t>工业索类生产线管理方面存在的问题。</a:t>
            </a:r>
            <a:endParaRPr lang="zh-CN" altLang="zh-CN" sz="2800" dirty="0"/>
          </a:p>
          <a:p>
            <a:r>
              <a:rPr lang="zh-CN" altLang="zh-CN" sz="2400" dirty="0"/>
              <a:t>（</a:t>
            </a:r>
            <a:r>
              <a:rPr lang="en-US" altLang="zh-CN" sz="2400" dirty="0"/>
              <a:t>1</a:t>
            </a:r>
            <a:r>
              <a:rPr lang="zh-CN" altLang="zh-CN" sz="2400" dirty="0"/>
              <a:t>）导爆索制索、涂塑未布置在抗爆间室内的；</a:t>
            </a:r>
          </a:p>
          <a:p>
            <a:r>
              <a:rPr lang="zh-CN" altLang="zh-CN" sz="2400" dirty="0"/>
              <a:t>（</a:t>
            </a:r>
            <a:r>
              <a:rPr lang="en-US" altLang="zh-CN" sz="2400" dirty="0"/>
              <a:t>2</a:t>
            </a:r>
            <a:r>
              <a:rPr lang="zh-CN" altLang="zh-CN" sz="2400" dirty="0"/>
              <a:t>）导爆管生产导爆药药杯未实现有效防护，塑料导爆管生产未实现动切断、自动打把、自动封口的；</a:t>
            </a:r>
          </a:p>
          <a:p>
            <a:r>
              <a:rPr lang="zh-CN" altLang="zh-CN" sz="2400" dirty="0"/>
              <a:t>（</a:t>
            </a:r>
            <a:r>
              <a:rPr lang="en-US" altLang="zh-CN" sz="2400" dirty="0"/>
              <a:t>3</a:t>
            </a:r>
            <a:r>
              <a:rPr lang="zh-CN" altLang="zh-CN" sz="2400" dirty="0"/>
              <a:t>）导爆管制造工房导爆药暂存</a:t>
            </a:r>
            <a:r>
              <a:rPr lang="en-US" altLang="zh-CN" sz="2400" dirty="0"/>
              <a:t>(</a:t>
            </a:r>
            <a:r>
              <a:rPr lang="zh-CN" altLang="zh-CN" sz="2400" dirty="0"/>
              <a:t>药量大于</a:t>
            </a:r>
            <a:r>
              <a:rPr lang="en-US" altLang="zh-CN" sz="2400" dirty="0"/>
              <a:t>1kg)</a:t>
            </a:r>
            <a:r>
              <a:rPr lang="zh-CN" altLang="zh-CN" sz="2400" dirty="0"/>
              <a:t>无抗爆间室的，或抗爆设施抗爆能力不符合要求的。 </a:t>
            </a:r>
            <a:endParaRPr kumimoji="1" lang="zh-CN" altLang="en-US" sz="2400" dirty="0"/>
          </a:p>
        </p:txBody>
      </p:sp>
    </p:spTree>
    <p:extLst>
      <p:ext uri="{BB962C8B-B14F-4D97-AF65-F5344CB8AC3E}">
        <p14:creationId xmlns:p14="http://schemas.microsoft.com/office/powerpoint/2010/main" val="381141768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F279F3F-095B-6943-BF50-030D4FDC83D5}"/>
              </a:ext>
            </a:extLst>
          </p:cNvPr>
          <p:cNvSpPr>
            <a:spLocks noGrp="1"/>
          </p:cNvSpPr>
          <p:nvPr>
            <p:ph type="title"/>
          </p:nvPr>
        </p:nvSpPr>
        <p:spPr/>
        <p:txBody>
          <a:bodyPr/>
          <a:lstStyle/>
          <a:p>
            <a:r>
              <a:rPr lang="en-US" altLang="zh-CN" b="1" dirty="0"/>
              <a:t>7</a:t>
            </a:r>
            <a:r>
              <a:rPr lang="zh-Hans" altLang="en-US" b="1" dirty="0"/>
              <a:t>、</a:t>
            </a:r>
            <a:r>
              <a:rPr lang="zh-CN" altLang="zh-CN" b="1" dirty="0"/>
              <a:t>《民爆行业安全生产专项整治三年行动工作方案》</a:t>
            </a:r>
            <a:r>
              <a:rPr lang="zh-CN" altLang="en-US" sz="2800" dirty="0"/>
              <a:t>（</a:t>
            </a:r>
            <a:r>
              <a:rPr lang="zh-CN" altLang="zh-CN" sz="2800" dirty="0"/>
              <a:t>工信厅安全〔</a:t>
            </a:r>
            <a:r>
              <a:rPr lang="en-US" altLang="zh-CN" sz="2800" dirty="0"/>
              <a:t>2020</a:t>
            </a:r>
            <a:r>
              <a:rPr lang="zh-CN" altLang="zh-CN" sz="2800" dirty="0"/>
              <a:t>〕</a:t>
            </a:r>
            <a:r>
              <a:rPr lang="en-US" altLang="zh-CN" sz="2800" dirty="0"/>
              <a:t>26</a:t>
            </a:r>
            <a:r>
              <a:rPr lang="zh-CN" altLang="zh-CN" sz="2800" dirty="0"/>
              <a:t>号 </a:t>
            </a:r>
            <a:r>
              <a:rPr lang="zh-CN" altLang="en-US" sz="2800" dirty="0"/>
              <a:t>）</a:t>
            </a:r>
            <a:endParaRPr kumimoji="1" lang="zh-CN" altLang="en-US" sz="2800" dirty="0"/>
          </a:p>
        </p:txBody>
      </p:sp>
      <p:sp>
        <p:nvSpPr>
          <p:cNvPr id="3" name="内容占位符 2">
            <a:extLst>
              <a:ext uri="{FF2B5EF4-FFF2-40B4-BE49-F238E27FC236}">
                <a16:creationId xmlns:a16="http://schemas.microsoft.com/office/drawing/2014/main" id="{72BBA0E8-36ED-0C41-AC53-4808EA0130E6}"/>
              </a:ext>
            </a:extLst>
          </p:cNvPr>
          <p:cNvSpPr>
            <a:spLocks noGrp="1"/>
          </p:cNvSpPr>
          <p:nvPr>
            <p:ph idx="1"/>
          </p:nvPr>
        </p:nvSpPr>
        <p:spPr/>
        <p:txBody>
          <a:bodyPr>
            <a:normAutofit lnSpcReduction="10000"/>
          </a:bodyPr>
          <a:lstStyle/>
          <a:p>
            <a:r>
              <a:rPr lang="en-US" altLang="zh-CN" sz="2800" b="1" dirty="0"/>
              <a:t>6.</a:t>
            </a:r>
            <a:r>
              <a:rPr lang="zh-CN" altLang="zh-CN" sz="2800" b="1" dirty="0"/>
              <a:t>民用爆炸物品储存管理方面存在的问题。</a:t>
            </a:r>
            <a:endParaRPr lang="zh-CN" altLang="zh-CN" sz="2800" dirty="0"/>
          </a:p>
          <a:p>
            <a:r>
              <a:rPr lang="zh-CN" altLang="zh-CN" sz="2400" dirty="0"/>
              <a:t>（</a:t>
            </a:r>
            <a:r>
              <a:rPr lang="en-US" altLang="zh-CN" sz="2400" dirty="0"/>
              <a:t>1</a:t>
            </a:r>
            <a:r>
              <a:rPr lang="zh-CN" altLang="zh-CN" sz="2400" dirty="0"/>
              <a:t>）</a:t>
            </a:r>
            <a:r>
              <a:rPr lang="en-US" altLang="zh-CN" sz="2400" dirty="0"/>
              <a:t> </a:t>
            </a:r>
            <a:r>
              <a:rPr lang="zh-CN" altLang="zh-CN" sz="2400" dirty="0"/>
              <a:t>危险品生产区内库房、储罐、中转站台最大计算药量不符合</a:t>
            </a:r>
            <a:r>
              <a:rPr lang="en-US" altLang="zh-CN" sz="2400" dirty="0"/>
              <a:t>GB 50089</a:t>
            </a:r>
            <a:r>
              <a:rPr lang="zh-CN" altLang="zh-CN" sz="2400" dirty="0"/>
              <a:t>的；</a:t>
            </a:r>
          </a:p>
          <a:p>
            <a:r>
              <a:rPr lang="zh-CN" altLang="zh-CN" sz="2400" dirty="0"/>
              <a:t>（</a:t>
            </a:r>
            <a:r>
              <a:rPr lang="en-US" altLang="zh-CN" sz="2400" dirty="0"/>
              <a:t>2</a:t>
            </a:r>
            <a:r>
              <a:rPr lang="zh-CN" altLang="zh-CN" sz="2400" dirty="0"/>
              <a:t>）</a:t>
            </a:r>
            <a:r>
              <a:rPr lang="en-US" altLang="zh-CN" sz="2400" dirty="0"/>
              <a:t> </a:t>
            </a:r>
            <a:r>
              <a:rPr lang="zh-CN" altLang="zh-CN" sz="2400" dirty="0"/>
              <a:t>危险品总仓库区内仓库最大计算药量不符合</a:t>
            </a:r>
            <a:r>
              <a:rPr lang="en-US" altLang="zh-CN" sz="2400" dirty="0"/>
              <a:t>GB 50089 </a:t>
            </a:r>
            <a:r>
              <a:rPr lang="zh-CN" altLang="zh-CN" sz="2400" dirty="0"/>
              <a:t>的；</a:t>
            </a:r>
          </a:p>
          <a:p>
            <a:r>
              <a:rPr lang="zh-CN" altLang="zh-CN" sz="2400" dirty="0"/>
              <a:t>（</a:t>
            </a:r>
            <a:r>
              <a:rPr lang="en-US" altLang="zh-CN" sz="2400" dirty="0"/>
              <a:t>3</a:t>
            </a:r>
            <a:r>
              <a:rPr lang="zh-CN" altLang="zh-CN" sz="2400" dirty="0"/>
              <a:t>）</a:t>
            </a:r>
            <a:r>
              <a:rPr lang="en-US" altLang="zh-CN" sz="2400" dirty="0"/>
              <a:t> </a:t>
            </a:r>
            <a:r>
              <a:rPr lang="zh-CN" altLang="zh-CN" sz="2400" dirty="0"/>
              <a:t>不同品种危险品同库存放不符合</a:t>
            </a:r>
            <a:r>
              <a:rPr lang="en-US" altLang="zh-CN" sz="2400" dirty="0"/>
              <a:t>GB 50089</a:t>
            </a:r>
            <a:r>
              <a:rPr lang="zh-CN" altLang="zh-CN" sz="2400" dirty="0"/>
              <a:t>要求的；</a:t>
            </a:r>
          </a:p>
          <a:p>
            <a:r>
              <a:rPr lang="zh-CN" altLang="zh-CN" sz="2400" dirty="0"/>
              <a:t>（</a:t>
            </a:r>
            <a:r>
              <a:rPr lang="en-US" altLang="zh-CN" sz="2400" dirty="0"/>
              <a:t>4</a:t>
            </a:r>
            <a:r>
              <a:rPr lang="zh-CN" altLang="zh-CN" sz="2400" dirty="0"/>
              <a:t>）</a:t>
            </a:r>
            <a:r>
              <a:rPr lang="en-US" altLang="zh-CN" sz="2400" dirty="0"/>
              <a:t> </a:t>
            </a:r>
            <a:r>
              <a:rPr lang="zh-CN" altLang="zh-CN" sz="2400" dirty="0"/>
              <a:t>库房、仓库内有废品、过期产品、试验品、收缴产品与合格产品混存的；</a:t>
            </a:r>
          </a:p>
          <a:p>
            <a:r>
              <a:rPr lang="zh-CN" altLang="zh-CN" sz="2400" dirty="0"/>
              <a:t>（</a:t>
            </a:r>
            <a:r>
              <a:rPr lang="en-US" altLang="zh-CN" sz="2400" dirty="0"/>
              <a:t>5</a:t>
            </a:r>
            <a:r>
              <a:rPr lang="zh-CN" altLang="zh-CN" sz="2400" dirty="0"/>
              <a:t>）</a:t>
            </a:r>
            <a:r>
              <a:rPr lang="en-US" altLang="zh-CN" sz="2400" dirty="0"/>
              <a:t> </a:t>
            </a:r>
            <a:r>
              <a:rPr lang="zh-CN" altLang="zh-CN" sz="2400" dirty="0"/>
              <a:t>在雷管库内拆箱、分发作业的。 </a:t>
            </a:r>
            <a:endParaRPr kumimoji="1" lang="zh-CN" altLang="en-US" sz="2400" dirty="0"/>
          </a:p>
        </p:txBody>
      </p:sp>
    </p:spTree>
    <p:extLst>
      <p:ext uri="{BB962C8B-B14F-4D97-AF65-F5344CB8AC3E}">
        <p14:creationId xmlns:p14="http://schemas.microsoft.com/office/powerpoint/2010/main" val="39198317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7E6F96B-9866-534C-8113-29DDDCE5B767}"/>
              </a:ext>
            </a:extLst>
          </p:cNvPr>
          <p:cNvSpPr>
            <a:spLocks noGrp="1"/>
          </p:cNvSpPr>
          <p:nvPr>
            <p:ph type="title"/>
          </p:nvPr>
        </p:nvSpPr>
        <p:spPr>
          <a:xfrm>
            <a:off x="2592925" y="624110"/>
            <a:ext cx="8911687" cy="825128"/>
          </a:xfrm>
        </p:spPr>
        <p:txBody>
          <a:bodyPr/>
          <a:lstStyle/>
          <a:p>
            <a:r>
              <a:rPr kumimoji="1" lang="zh-Hans" altLang="en-US" b="1" dirty="0"/>
              <a:t>二、安全事故案例部分</a:t>
            </a:r>
            <a:endParaRPr kumimoji="1" lang="zh-CN" altLang="en-US" b="1" dirty="0"/>
          </a:p>
        </p:txBody>
      </p:sp>
      <p:sp>
        <p:nvSpPr>
          <p:cNvPr id="3" name="内容占位符 2">
            <a:extLst>
              <a:ext uri="{FF2B5EF4-FFF2-40B4-BE49-F238E27FC236}">
                <a16:creationId xmlns:a16="http://schemas.microsoft.com/office/drawing/2014/main" id="{6F1BAB8D-B478-1F4B-BB0E-C9428039E0FA}"/>
              </a:ext>
            </a:extLst>
          </p:cNvPr>
          <p:cNvSpPr>
            <a:spLocks noGrp="1"/>
          </p:cNvSpPr>
          <p:nvPr>
            <p:ph idx="1"/>
          </p:nvPr>
        </p:nvSpPr>
        <p:spPr>
          <a:xfrm>
            <a:off x="2589212" y="1449238"/>
            <a:ext cx="8915400" cy="4461984"/>
          </a:xfrm>
        </p:spPr>
        <p:txBody>
          <a:bodyPr>
            <a:normAutofit/>
          </a:bodyPr>
          <a:lstStyle/>
          <a:p>
            <a:r>
              <a:rPr lang="zh-CN" altLang="zh-CN" sz="3200" b="1" dirty="0"/>
              <a:t>很多灾难性事故发生前，往往会先发生一些未遂事故，工厂可以鼓励员工报告未遂事故，然后通过分析它们的根源来识别管理上的缺陷并及时弥补，这么做非常有助于预防该缺陷可能导致的其它事故。我们的企业普遍不太重视未遂事故的调查，对于事故的调查也不很彻底，有些甚至是以“四不放过”中的人员惩罚为主要目标，这样一来就很难找出事故的真正原因。</a:t>
            </a:r>
            <a:endParaRPr kumimoji="1" lang="zh-CN" altLang="en-US" sz="3200" b="1" dirty="0"/>
          </a:p>
        </p:txBody>
      </p:sp>
    </p:spTree>
    <p:extLst>
      <p:ext uri="{BB962C8B-B14F-4D97-AF65-F5344CB8AC3E}">
        <p14:creationId xmlns:p14="http://schemas.microsoft.com/office/powerpoint/2010/main" val="321401934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D1B9CAB-53A6-6348-A861-F1F1C0CFE9C3}"/>
              </a:ext>
            </a:extLst>
          </p:cNvPr>
          <p:cNvSpPr>
            <a:spLocks noGrp="1"/>
          </p:cNvSpPr>
          <p:nvPr>
            <p:ph type="title"/>
          </p:nvPr>
        </p:nvSpPr>
        <p:spPr>
          <a:xfrm>
            <a:off x="2592925" y="624110"/>
            <a:ext cx="8911687" cy="756116"/>
          </a:xfrm>
        </p:spPr>
        <p:txBody>
          <a:bodyPr/>
          <a:lstStyle/>
          <a:p>
            <a:r>
              <a:rPr kumimoji="1" lang="zh-Hans" altLang="en-US" b="1" dirty="0"/>
              <a:t>安全事故案例</a:t>
            </a:r>
            <a:endParaRPr kumimoji="1" lang="zh-CN" altLang="en-US" dirty="0"/>
          </a:p>
        </p:txBody>
      </p:sp>
      <p:sp>
        <p:nvSpPr>
          <p:cNvPr id="3" name="内容占位符 2">
            <a:extLst>
              <a:ext uri="{FF2B5EF4-FFF2-40B4-BE49-F238E27FC236}">
                <a16:creationId xmlns:a16="http://schemas.microsoft.com/office/drawing/2014/main" id="{25F36A90-893C-F54D-9AF2-48E4E5DD16C2}"/>
              </a:ext>
            </a:extLst>
          </p:cNvPr>
          <p:cNvSpPr>
            <a:spLocks noGrp="1"/>
          </p:cNvSpPr>
          <p:nvPr>
            <p:ph idx="1"/>
          </p:nvPr>
        </p:nvSpPr>
        <p:spPr>
          <a:xfrm>
            <a:off x="2294626" y="1380226"/>
            <a:ext cx="9209986" cy="4530996"/>
          </a:xfrm>
        </p:spPr>
        <p:txBody>
          <a:bodyPr/>
          <a:lstStyle/>
          <a:p>
            <a:r>
              <a:rPr kumimoji="1" lang="en-US" altLang="zh-Hans" sz="3200" b="1" dirty="0"/>
              <a:t>1</a:t>
            </a:r>
            <a:r>
              <a:rPr kumimoji="1" lang="zh-Hans" altLang="en-US" sz="3200" b="1" dirty="0"/>
              <a:t>、某公司螺杆泵爆炸事故；</a:t>
            </a:r>
            <a:endParaRPr kumimoji="1" lang="en-US" altLang="zh-Hans" sz="3200" b="1" dirty="0"/>
          </a:p>
          <a:p>
            <a:r>
              <a:rPr kumimoji="1" lang="en-US" altLang="zh-Hans" sz="3200" b="1" dirty="0"/>
              <a:t>2</a:t>
            </a:r>
            <a:r>
              <a:rPr kumimoji="1" lang="zh-Hans" altLang="en-US" sz="3200" b="1" dirty="0"/>
              <a:t>、某公司倒药车燃烧事故；</a:t>
            </a:r>
            <a:endParaRPr kumimoji="1" lang="en-US" altLang="zh-Hans" sz="3200" b="1" dirty="0"/>
          </a:p>
          <a:p>
            <a:r>
              <a:rPr kumimoji="1" lang="en-US" altLang="zh-Hans" sz="3200" b="1" dirty="0"/>
              <a:t>3</a:t>
            </a:r>
            <a:r>
              <a:rPr kumimoji="1" lang="zh-Hans" altLang="en-US" sz="3200" b="1" dirty="0"/>
              <a:t>、某公司地面站燃烧事故；</a:t>
            </a:r>
            <a:endParaRPr kumimoji="1" lang="en-US" altLang="zh-Hans" sz="3200" b="1" dirty="0"/>
          </a:p>
          <a:p>
            <a:r>
              <a:rPr kumimoji="1" lang="en-US" altLang="zh-Hans" sz="3200" b="1" dirty="0"/>
              <a:t>4</a:t>
            </a:r>
            <a:r>
              <a:rPr kumimoji="1" lang="zh-Hans" altLang="en-US" sz="3200" b="1" dirty="0"/>
              <a:t>、某公司杂品库燃烧事故；</a:t>
            </a:r>
            <a:endParaRPr kumimoji="1" lang="en-US" altLang="zh-Hans" sz="3200" b="1" dirty="0"/>
          </a:p>
          <a:p>
            <a:r>
              <a:rPr kumimoji="1" lang="en-US" altLang="zh-Hans" sz="3200" b="1" dirty="0"/>
              <a:t>5</a:t>
            </a:r>
            <a:r>
              <a:rPr kumimoji="1" lang="zh-Hans" altLang="en-US" sz="3200" b="1" dirty="0"/>
              <a:t>、某公司废品库燃烧事故；</a:t>
            </a:r>
            <a:endParaRPr kumimoji="1" lang="en-US" altLang="zh-Hans" sz="3200" b="1" dirty="0"/>
          </a:p>
          <a:p>
            <a:r>
              <a:rPr kumimoji="1" lang="en-US" altLang="zh-Hans" sz="3200" b="1" dirty="0"/>
              <a:t>6</a:t>
            </a:r>
            <a:r>
              <a:rPr kumimoji="1" lang="zh-Hans" altLang="en-US" sz="3200" b="1" dirty="0"/>
              <a:t>、关于周转库、原料库等存在的管理问题</a:t>
            </a:r>
            <a:endParaRPr kumimoji="1" lang="en-US" altLang="zh-Hans" sz="3200" b="1" dirty="0"/>
          </a:p>
          <a:p>
            <a:r>
              <a:rPr kumimoji="1" lang="zh-Hans" altLang="en-US" sz="3200" b="1" dirty="0"/>
              <a:t>（存在潜在的事故隐患）</a:t>
            </a:r>
            <a:endParaRPr kumimoji="1" lang="en-US" altLang="zh-Hans" sz="3200" b="1" dirty="0"/>
          </a:p>
          <a:p>
            <a:endParaRPr kumimoji="1" lang="en-US" altLang="zh-Hans" dirty="0"/>
          </a:p>
          <a:p>
            <a:endParaRPr kumimoji="1" lang="en-US" altLang="zh-Hans" dirty="0"/>
          </a:p>
          <a:p>
            <a:endParaRPr kumimoji="1" lang="en-US" altLang="zh-Hans" dirty="0"/>
          </a:p>
          <a:p>
            <a:endParaRPr kumimoji="1" lang="zh-CN" altLang="en-US" dirty="0"/>
          </a:p>
        </p:txBody>
      </p:sp>
    </p:spTree>
    <p:extLst>
      <p:ext uri="{BB962C8B-B14F-4D97-AF65-F5344CB8AC3E}">
        <p14:creationId xmlns:p14="http://schemas.microsoft.com/office/powerpoint/2010/main" val="300233580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C12B933-7103-A84F-82A6-D24EF87E2FD9}"/>
              </a:ext>
            </a:extLst>
          </p:cNvPr>
          <p:cNvSpPr>
            <a:spLocks noGrp="1"/>
          </p:cNvSpPr>
          <p:nvPr>
            <p:ph type="title"/>
          </p:nvPr>
        </p:nvSpPr>
        <p:spPr>
          <a:xfrm>
            <a:off x="2592925" y="624109"/>
            <a:ext cx="8911687" cy="1066667"/>
          </a:xfrm>
        </p:spPr>
        <p:txBody>
          <a:bodyPr>
            <a:normAutofit fontScale="90000"/>
          </a:bodyPr>
          <a:lstStyle/>
          <a:p>
            <a:r>
              <a:rPr kumimoji="1" lang="zh-Hans" altLang="en-US" b="1" dirty="0"/>
              <a:t>三、其它部分</a:t>
            </a:r>
            <a:br>
              <a:rPr kumimoji="1" lang="en-US" altLang="zh-Hans" b="1" dirty="0"/>
            </a:br>
            <a:r>
              <a:rPr kumimoji="1" lang="zh-Hans" altLang="en-US" b="1" dirty="0"/>
              <a:t>对企业及行业现存问题的思考：</a:t>
            </a:r>
            <a:endParaRPr kumimoji="1" lang="zh-CN" altLang="en-US" b="1" dirty="0"/>
          </a:p>
        </p:txBody>
      </p:sp>
      <p:sp>
        <p:nvSpPr>
          <p:cNvPr id="3" name="内容占位符 2">
            <a:extLst>
              <a:ext uri="{FF2B5EF4-FFF2-40B4-BE49-F238E27FC236}">
                <a16:creationId xmlns:a16="http://schemas.microsoft.com/office/drawing/2014/main" id="{50C764EA-EE82-A14B-8392-CEB51B0DC078}"/>
              </a:ext>
            </a:extLst>
          </p:cNvPr>
          <p:cNvSpPr>
            <a:spLocks noGrp="1"/>
          </p:cNvSpPr>
          <p:nvPr>
            <p:ph idx="1"/>
          </p:nvPr>
        </p:nvSpPr>
        <p:spPr>
          <a:xfrm>
            <a:off x="2277374" y="1690775"/>
            <a:ext cx="9227238" cy="4444733"/>
          </a:xfrm>
        </p:spPr>
        <p:txBody>
          <a:bodyPr>
            <a:normAutofit/>
          </a:bodyPr>
          <a:lstStyle/>
          <a:p>
            <a:r>
              <a:rPr lang="zh-CN" altLang="zh-CN" sz="3200" b="1" dirty="0"/>
              <a:t>提高认识，切实履行安全生产主体责任。企业可以请专家、中介机构等指导，但企业是安全生产主体责任，所以，如安全生产标准化、应急救援预案、试生产方案、安全管理制度、安全操作规程、检维修作业安全方案、开停车方案、危险源辨识、重大危险源辨识、双重预防机制等等这些工作，企业一定要结合自己实际去完成，把风险、隐患找出来，管控好。</a:t>
            </a:r>
            <a:r>
              <a:rPr lang="zh-CN" altLang="zh-CN" sz="3200" dirty="0"/>
              <a:t> </a:t>
            </a:r>
            <a:endParaRPr kumimoji="1" lang="zh-CN" altLang="en-US" sz="3200" dirty="0"/>
          </a:p>
        </p:txBody>
      </p:sp>
    </p:spTree>
    <p:extLst>
      <p:ext uri="{BB962C8B-B14F-4D97-AF65-F5344CB8AC3E}">
        <p14:creationId xmlns:p14="http://schemas.microsoft.com/office/powerpoint/2010/main" val="73815994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39E1062-D2FA-4A45-98FF-162FF06E7202}"/>
              </a:ext>
            </a:extLst>
          </p:cNvPr>
          <p:cNvSpPr>
            <a:spLocks noGrp="1"/>
          </p:cNvSpPr>
          <p:nvPr>
            <p:ph type="title"/>
          </p:nvPr>
        </p:nvSpPr>
        <p:spPr>
          <a:xfrm>
            <a:off x="2592925" y="624110"/>
            <a:ext cx="8911687" cy="704358"/>
          </a:xfrm>
        </p:spPr>
        <p:txBody>
          <a:bodyPr/>
          <a:lstStyle/>
          <a:p>
            <a:r>
              <a:rPr kumimoji="1" lang="zh-Hans" altLang="en-US" b="1" dirty="0"/>
              <a:t>对企业及行业现存问题的思考：</a:t>
            </a:r>
            <a:endParaRPr kumimoji="1" lang="zh-CN" altLang="en-US" dirty="0"/>
          </a:p>
        </p:txBody>
      </p:sp>
      <p:sp>
        <p:nvSpPr>
          <p:cNvPr id="3" name="内容占位符 2">
            <a:extLst>
              <a:ext uri="{FF2B5EF4-FFF2-40B4-BE49-F238E27FC236}">
                <a16:creationId xmlns:a16="http://schemas.microsoft.com/office/drawing/2014/main" id="{5B9CEA45-4B37-2740-A103-940E84A5D644}"/>
              </a:ext>
            </a:extLst>
          </p:cNvPr>
          <p:cNvSpPr>
            <a:spLocks noGrp="1"/>
          </p:cNvSpPr>
          <p:nvPr>
            <p:ph idx="1"/>
          </p:nvPr>
        </p:nvSpPr>
        <p:spPr>
          <a:xfrm>
            <a:off x="2589212" y="1742536"/>
            <a:ext cx="8915400" cy="4168686"/>
          </a:xfrm>
        </p:spPr>
        <p:txBody>
          <a:bodyPr>
            <a:normAutofit/>
          </a:bodyPr>
          <a:lstStyle/>
          <a:p>
            <a:r>
              <a:rPr lang="zh-CN" altLang="zh-CN" sz="3600" b="1" dirty="0"/>
              <a:t>政府对企业合规（符合法规要求）的要求会越来越严格。合规程度高，企业运行的安全风险自然会降低。帮助和指导化工企业符合法律法规和标准的要求很有意义，这也正是专家、中介公司等的优势，可以考虑为企业提供更多更专业的合规支持和服务。 </a:t>
            </a:r>
            <a:endParaRPr kumimoji="1" lang="zh-CN" altLang="en-US" sz="3600" b="1" dirty="0"/>
          </a:p>
        </p:txBody>
      </p:sp>
    </p:spTree>
    <p:extLst>
      <p:ext uri="{BB962C8B-B14F-4D97-AF65-F5344CB8AC3E}">
        <p14:creationId xmlns:p14="http://schemas.microsoft.com/office/powerpoint/2010/main" val="416375617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39F45D2-02DC-7442-A43C-AAA9EF9FCEFD}"/>
              </a:ext>
            </a:extLst>
          </p:cNvPr>
          <p:cNvSpPr>
            <a:spLocks noGrp="1"/>
          </p:cNvSpPr>
          <p:nvPr>
            <p:ph type="title"/>
          </p:nvPr>
        </p:nvSpPr>
        <p:spPr>
          <a:xfrm>
            <a:off x="2592925" y="624110"/>
            <a:ext cx="8911687" cy="945898"/>
          </a:xfrm>
        </p:spPr>
        <p:txBody>
          <a:bodyPr/>
          <a:lstStyle/>
          <a:p>
            <a:r>
              <a:rPr kumimoji="1" lang="zh-Hans" altLang="en-US" b="1" dirty="0"/>
              <a:t>对企业及行业现存问题的思考：</a:t>
            </a:r>
            <a:endParaRPr kumimoji="1" lang="zh-CN" altLang="en-US" dirty="0"/>
          </a:p>
        </p:txBody>
      </p:sp>
      <p:sp>
        <p:nvSpPr>
          <p:cNvPr id="3" name="内容占位符 2">
            <a:extLst>
              <a:ext uri="{FF2B5EF4-FFF2-40B4-BE49-F238E27FC236}">
                <a16:creationId xmlns:a16="http://schemas.microsoft.com/office/drawing/2014/main" id="{C007936D-27AC-114B-8DC3-56E8DB1648AD}"/>
              </a:ext>
            </a:extLst>
          </p:cNvPr>
          <p:cNvSpPr>
            <a:spLocks noGrp="1"/>
          </p:cNvSpPr>
          <p:nvPr>
            <p:ph idx="1"/>
          </p:nvPr>
        </p:nvSpPr>
        <p:spPr>
          <a:xfrm>
            <a:off x="2589212" y="1863306"/>
            <a:ext cx="8915400" cy="4047916"/>
          </a:xfrm>
        </p:spPr>
        <p:txBody>
          <a:bodyPr>
            <a:normAutofit/>
          </a:bodyPr>
          <a:lstStyle/>
          <a:p>
            <a:r>
              <a:rPr lang="zh-CN" altLang="zh-CN" sz="3200" b="1" dirty="0"/>
              <a:t>现</a:t>
            </a:r>
            <a:r>
              <a:rPr lang="zh-Hans" altLang="en-US" sz="3200" b="1" dirty="0"/>
              <a:t>阶段</a:t>
            </a:r>
            <a:r>
              <a:rPr lang="zh-CN" altLang="zh-CN" sz="3200" b="1" dirty="0"/>
              <a:t>推行</a:t>
            </a:r>
            <a:r>
              <a:rPr lang="zh-Hans" altLang="en-US" sz="3200" b="1" dirty="0"/>
              <a:t>的</a:t>
            </a:r>
            <a:r>
              <a:rPr lang="zh-CN" altLang="zh-CN" sz="3200" b="1" dirty="0"/>
              <a:t>安全标准化体系等工作，如果把每个要素真正做好，落到实处，安全管理水平一定是会上台阶的。但是，在实际上普遍存在企业埋头做文件、实际管理与文件是两码事。文件做得再漂亮，现场没有变化，对预防事故没有任何好处，该出事故还是会出事故。这种状况与安全标准化的初衷背道而驰。 </a:t>
            </a:r>
            <a:endParaRPr kumimoji="1" lang="zh-CN" altLang="en-US" sz="3200" b="1" dirty="0"/>
          </a:p>
        </p:txBody>
      </p:sp>
    </p:spTree>
    <p:extLst>
      <p:ext uri="{BB962C8B-B14F-4D97-AF65-F5344CB8AC3E}">
        <p14:creationId xmlns:p14="http://schemas.microsoft.com/office/powerpoint/2010/main" val="1908254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4B8CA66-436C-CC4B-993D-A1F10D7EB73E}"/>
              </a:ext>
            </a:extLst>
          </p:cNvPr>
          <p:cNvSpPr>
            <a:spLocks noGrp="1"/>
          </p:cNvSpPr>
          <p:nvPr>
            <p:ph type="title"/>
          </p:nvPr>
        </p:nvSpPr>
        <p:spPr>
          <a:xfrm>
            <a:off x="2592925" y="624110"/>
            <a:ext cx="8911687" cy="721611"/>
          </a:xfrm>
        </p:spPr>
        <p:txBody>
          <a:bodyPr>
            <a:normAutofit/>
          </a:bodyPr>
          <a:lstStyle/>
          <a:p>
            <a:r>
              <a:rPr lang="en-US" altLang="zh-Hans" b="1" dirty="0"/>
              <a:t>1</a:t>
            </a:r>
            <a:r>
              <a:rPr lang="zh-Hans" altLang="en-US" b="1" dirty="0"/>
              <a:t>、</a:t>
            </a:r>
            <a:r>
              <a:rPr lang="zh-CN" altLang="zh-CN" b="1" dirty="0"/>
              <a:t>《安全生产法》</a:t>
            </a:r>
            <a:r>
              <a:rPr lang="zh-Hans" altLang="en-US" sz="3100" b="1" dirty="0"/>
              <a:t>部分条文学习</a:t>
            </a:r>
            <a:endParaRPr kumimoji="1" lang="zh-CN" altLang="en-US" sz="3100" dirty="0"/>
          </a:p>
        </p:txBody>
      </p:sp>
      <p:sp>
        <p:nvSpPr>
          <p:cNvPr id="3" name="内容占位符 2">
            <a:extLst>
              <a:ext uri="{FF2B5EF4-FFF2-40B4-BE49-F238E27FC236}">
                <a16:creationId xmlns:a16="http://schemas.microsoft.com/office/drawing/2014/main" id="{54F56B2B-9B47-A54F-86BA-AE797E2F31B1}"/>
              </a:ext>
            </a:extLst>
          </p:cNvPr>
          <p:cNvSpPr>
            <a:spLocks noGrp="1"/>
          </p:cNvSpPr>
          <p:nvPr>
            <p:ph idx="1"/>
          </p:nvPr>
        </p:nvSpPr>
        <p:spPr>
          <a:xfrm>
            <a:off x="2589212" y="1500996"/>
            <a:ext cx="8915400" cy="4410226"/>
          </a:xfrm>
        </p:spPr>
        <p:txBody>
          <a:bodyPr>
            <a:normAutofit/>
          </a:bodyPr>
          <a:lstStyle/>
          <a:p>
            <a:r>
              <a:rPr lang="zh-CN" altLang="zh-CN" sz="3200" b="1" dirty="0"/>
              <a:t>第二十二条生产经营单位的安全生产管理机构以及安全生产管理人员履行下列职责：</a:t>
            </a:r>
            <a:r>
              <a:rPr lang="zh-CN" altLang="zh-CN" sz="3200" dirty="0"/>
              <a:t> </a:t>
            </a:r>
            <a:endParaRPr lang="en-US" altLang="zh-CN" sz="3200" dirty="0"/>
          </a:p>
          <a:p>
            <a:r>
              <a:rPr kumimoji="1" lang="zh-CN" altLang="en-US" sz="3200" dirty="0"/>
              <a:t>（</a:t>
            </a:r>
            <a:r>
              <a:rPr kumimoji="1" lang="zh-Hans" altLang="en-US" sz="3200" dirty="0"/>
              <a:t>一）组织或者参与拟定本单位安全生产规章制度、操作规程和生产安全事故应急救援预案；</a:t>
            </a:r>
            <a:endParaRPr kumimoji="1" lang="en-US" altLang="zh-Hans" sz="3200" dirty="0"/>
          </a:p>
          <a:p>
            <a:r>
              <a:rPr kumimoji="1" lang="zh-Hans" altLang="en-US" sz="3200" dirty="0"/>
              <a:t>（二）组织或者参与本单位安全生产教育和培训，如实记录安全生产教育和培训情况；</a:t>
            </a:r>
            <a:endParaRPr kumimoji="1" lang="en-US" altLang="zh-Hans" sz="3200" dirty="0"/>
          </a:p>
          <a:p>
            <a:r>
              <a:rPr kumimoji="1" lang="zh-Hans" altLang="en-US" sz="3200" dirty="0"/>
              <a:t>（三）督促落实本单位重大危险源的安全管理措施；</a:t>
            </a:r>
            <a:endParaRPr kumimoji="1" lang="zh-CN" altLang="en-US" sz="3200" dirty="0"/>
          </a:p>
        </p:txBody>
      </p:sp>
    </p:spTree>
    <p:extLst>
      <p:ext uri="{BB962C8B-B14F-4D97-AF65-F5344CB8AC3E}">
        <p14:creationId xmlns:p14="http://schemas.microsoft.com/office/powerpoint/2010/main" val="67200233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118F01F-DD68-6A4D-B6BB-D2D69CB9B920}"/>
              </a:ext>
            </a:extLst>
          </p:cNvPr>
          <p:cNvSpPr>
            <a:spLocks noGrp="1"/>
          </p:cNvSpPr>
          <p:nvPr>
            <p:ph type="title"/>
          </p:nvPr>
        </p:nvSpPr>
        <p:spPr>
          <a:xfrm>
            <a:off x="2592925" y="624110"/>
            <a:ext cx="8911687" cy="531830"/>
          </a:xfrm>
        </p:spPr>
        <p:txBody>
          <a:bodyPr>
            <a:normAutofit fontScale="90000"/>
          </a:bodyPr>
          <a:lstStyle/>
          <a:p>
            <a:r>
              <a:rPr kumimoji="1" lang="zh-Hans" altLang="en-US" b="1" dirty="0"/>
              <a:t>对企业及行业现存问题的思考：</a:t>
            </a:r>
            <a:endParaRPr kumimoji="1" lang="zh-CN" altLang="en-US" dirty="0"/>
          </a:p>
        </p:txBody>
      </p:sp>
      <p:sp>
        <p:nvSpPr>
          <p:cNvPr id="3" name="内容占位符 2">
            <a:extLst>
              <a:ext uri="{FF2B5EF4-FFF2-40B4-BE49-F238E27FC236}">
                <a16:creationId xmlns:a16="http://schemas.microsoft.com/office/drawing/2014/main" id="{C50C142C-313E-4E44-90FC-9DC6D1D8C089}"/>
              </a:ext>
            </a:extLst>
          </p:cNvPr>
          <p:cNvSpPr>
            <a:spLocks noGrp="1"/>
          </p:cNvSpPr>
          <p:nvPr>
            <p:ph idx="1"/>
          </p:nvPr>
        </p:nvSpPr>
        <p:spPr>
          <a:xfrm>
            <a:off x="2589212" y="1397479"/>
            <a:ext cx="8915400" cy="4513743"/>
          </a:xfrm>
        </p:spPr>
        <p:txBody>
          <a:bodyPr>
            <a:normAutofit/>
          </a:bodyPr>
          <a:lstStyle/>
          <a:p>
            <a:r>
              <a:rPr lang="zh-Hans" altLang="en-US" sz="3200" b="1" dirty="0"/>
              <a:t>近些年，</a:t>
            </a:r>
            <a:r>
              <a:rPr lang="zh-CN" altLang="zh-CN" sz="3200" b="1" dirty="0"/>
              <a:t>企业管理人员和技术人员的安全管理水平和技术水平在不断提高，但是</a:t>
            </a:r>
            <a:r>
              <a:rPr lang="zh-Hans" altLang="en-US" sz="3200" b="1" dirty="0"/>
              <a:t>有</a:t>
            </a:r>
            <a:r>
              <a:rPr lang="zh-CN" altLang="zh-CN" sz="3200" b="1" dirty="0"/>
              <a:t>相当多的企业确实还是在比较高的风险下运行 </a:t>
            </a:r>
            <a:r>
              <a:rPr lang="zh-CN" altLang="en-US" sz="3200" b="1" dirty="0"/>
              <a:t>。</a:t>
            </a:r>
            <a:endParaRPr lang="en-US" altLang="zh-CN" sz="3200" b="1" dirty="0"/>
          </a:p>
          <a:p>
            <a:r>
              <a:rPr lang="zh-Hans" altLang="en-US" sz="3200" b="1" dirty="0"/>
              <a:t>如：存在以安全检查替代隐患排查等问题。</a:t>
            </a:r>
            <a:r>
              <a:rPr lang="zh-CN" altLang="zh-CN" sz="3200" b="1" dirty="0"/>
              <a:t> </a:t>
            </a:r>
            <a:endParaRPr lang="en-US" altLang="zh-CN" sz="3200" b="1" dirty="0"/>
          </a:p>
          <a:p>
            <a:r>
              <a:rPr lang="zh-CN" altLang="zh-CN" sz="3200" b="1" dirty="0"/>
              <a:t>安全检查不能替代系统性的安全管理，企业和从业人员搞清楚法规要求</a:t>
            </a:r>
            <a:r>
              <a:rPr lang="zh-Hans" altLang="en-US" sz="3200" b="1" dirty="0"/>
              <a:t>才</a:t>
            </a:r>
            <a:r>
              <a:rPr lang="zh-CN" altLang="zh-CN" sz="3200" b="1" dirty="0"/>
              <a:t>是最基本的，</a:t>
            </a:r>
            <a:r>
              <a:rPr lang="zh-Hans" altLang="en-US" sz="3200" b="1" dirty="0"/>
              <a:t>要不断</a:t>
            </a:r>
            <a:r>
              <a:rPr lang="zh-CN" altLang="zh-CN" sz="3200" b="1" dirty="0"/>
              <a:t>提高生产、安全、技术管理人员的安全管理经验和技术知识 </a:t>
            </a:r>
            <a:r>
              <a:rPr lang="zh-CN" altLang="en-US" sz="3200" b="1" dirty="0"/>
              <a:t>，</a:t>
            </a:r>
            <a:r>
              <a:rPr lang="zh-Hans" altLang="en-US" sz="3200" b="1" dirty="0"/>
              <a:t>要</a:t>
            </a:r>
            <a:r>
              <a:rPr lang="zh-CN" altLang="zh-CN" sz="3200" b="1" dirty="0"/>
              <a:t>充分发挥出专业优势。 </a:t>
            </a:r>
            <a:endParaRPr kumimoji="1" lang="zh-CN" altLang="en-US" sz="3200" b="1" dirty="0"/>
          </a:p>
        </p:txBody>
      </p:sp>
    </p:spTree>
    <p:extLst>
      <p:ext uri="{BB962C8B-B14F-4D97-AF65-F5344CB8AC3E}">
        <p14:creationId xmlns:p14="http://schemas.microsoft.com/office/powerpoint/2010/main" val="331145411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C0F4112-4266-A442-A07E-43597CF61905}"/>
              </a:ext>
            </a:extLst>
          </p:cNvPr>
          <p:cNvSpPr>
            <a:spLocks noGrp="1"/>
          </p:cNvSpPr>
          <p:nvPr>
            <p:ph type="title"/>
          </p:nvPr>
        </p:nvSpPr>
        <p:spPr>
          <a:xfrm>
            <a:off x="2592925" y="624110"/>
            <a:ext cx="8911687" cy="704358"/>
          </a:xfrm>
        </p:spPr>
        <p:txBody>
          <a:bodyPr/>
          <a:lstStyle/>
          <a:p>
            <a:r>
              <a:rPr kumimoji="1" lang="zh-Hans" altLang="en-US" b="1" dirty="0"/>
              <a:t>对企业及行业现存问题的思考：</a:t>
            </a:r>
            <a:endParaRPr kumimoji="1" lang="zh-CN" altLang="en-US" dirty="0"/>
          </a:p>
        </p:txBody>
      </p:sp>
      <p:sp>
        <p:nvSpPr>
          <p:cNvPr id="3" name="内容占位符 2">
            <a:extLst>
              <a:ext uri="{FF2B5EF4-FFF2-40B4-BE49-F238E27FC236}">
                <a16:creationId xmlns:a16="http://schemas.microsoft.com/office/drawing/2014/main" id="{37D6D8DE-1514-0E4C-8236-634100EA3CBE}"/>
              </a:ext>
            </a:extLst>
          </p:cNvPr>
          <p:cNvSpPr>
            <a:spLocks noGrp="1"/>
          </p:cNvSpPr>
          <p:nvPr>
            <p:ph idx="1"/>
          </p:nvPr>
        </p:nvSpPr>
        <p:spPr>
          <a:xfrm>
            <a:off x="2589212" y="1552755"/>
            <a:ext cx="8915400" cy="4358467"/>
          </a:xfrm>
        </p:spPr>
        <p:txBody>
          <a:bodyPr>
            <a:normAutofit/>
          </a:bodyPr>
          <a:lstStyle/>
          <a:p>
            <a:r>
              <a:rPr kumimoji="1" lang="zh-Hans" altLang="en-US" sz="2800" b="1" dirty="0"/>
              <a:t>如：风险分析问题：</a:t>
            </a:r>
            <a:endParaRPr kumimoji="1" lang="en-US" altLang="zh-Hans" sz="2800" b="1" dirty="0"/>
          </a:p>
          <a:p>
            <a:r>
              <a:rPr lang="zh-CN" altLang="zh-CN" sz="2800" b="1" dirty="0"/>
              <a:t>工艺装</a:t>
            </a:r>
            <a:r>
              <a:rPr lang="zh-Hans" altLang="en-US" sz="2800" b="1" dirty="0"/>
              <a:t>备</a:t>
            </a:r>
            <a:r>
              <a:rPr lang="zh-CN" altLang="zh-CN" sz="2800" b="1" dirty="0"/>
              <a:t>的设计阶段就没有深入和系统地识别危害和落实安全措施 </a:t>
            </a:r>
            <a:r>
              <a:rPr lang="zh-CN" altLang="en-US" sz="2800" b="1" dirty="0"/>
              <a:t>（</a:t>
            </a:r>
            <a:r>
              <a:rPr lang="zh-Hans" altLang="en-US" sz="2800" b="1" dirty="0"/>
              <a:t>举例说明</a:t>
            </a:r>
            <a:r>
              <a:rPr lang="zh-CN" altLang="en-US" sz="2800" b="1" dirty="0"/>
              <a:t>）；</a:t>
            </a:r>
            <a:endParaRPr lang="en-US" altLang="zh-CN" sz="2800" b="1" dirty="0"/>
          </a:p>
          <a:p>
            <a:r>
              <a:rPr lang="zh-CN" altLang="zh-CN" sz="2800" b="1" dirty="0"/>
              <a:t>如果存在</a:t>
            </a:r>
            <a:r>
              <a:rPr lang="zh-Hans" altLang="en-US" sz="2800" b="1" dirty="0"/>
              <a:t>燃气储存</a:t>
            </a:r>
            <a:r>
              <a:rPr lang="zh-CN" altLang="zh-CN" sz="2800" b="1" dirty="0"/>
              <a:t>单元，要评估发生</a:t>
            </a:r>
            <a:r>
              <a:rPr lang="zh-Hans" altLang="en-US" sz="2800" b="1" dirty="0"/>
              <a:t>泄漏中毒及燃烧</a:t>
            </a:r>
            <a:r>
              <a:rPr lang="zh-CN" altLang="zh-CN" sz="2800" b="1" dirty="0"/>
              <a:t>爆炸的风险</a:t>
            </a:r>
            <a:r>
              <a:rPr lang="zh-CN" altLang="en-US" sz="2800" b="1" dirty="0"/>
              <a:t>；</a:t>
            </a:r>
            <a:endParaRPr lang="en-US" altLang="zh-CN" sz="2800" b="1" dirty="0"/>
          </a:p>
          <a:p>
            <a:r>
              <a:rPr lang="zh-CN" altLang="zh-CN" sz="2800" b="1" dirty="0"/>
              <a:t>系统中特别关键的设备（故障可能导致发生事故） </a:t>
            </a:r>
            <a:r>
              <a:rPr lang="zh-Hans" altLang="en-US" sz="2800" b="1" dirty="0"/>
              <a:t>风险分析、维检、更换等安全管理措施、制度等落实；</a:t>
            </a:r>
            <a:endParaRPr lang="en-US" altLang="zh-Hans" sz="2800" b="1" dirty="0"/>
          </a:p>
          <a:p>
            <a:r>
              <a:rPr kumimoji="1" lang="zh-Hans" altLang="en-US" sz="2800" b="1" dirty="0"/>
              <a:t>特种作业等风险分析等。</a:t>
            </a:r>
            <a:endParaRPr kumimoji="1" lang="zh-CN" altLang="en-US" sz="2800" b="1" dirty="0"/>
          </a:p>
        </p:txBody>
      </p:sp>
    </p:spTree>
    <p:extLst>
      <p:ext uri="{BB962C8B-B14F-4D97-AF65-F5344CB8AC3E}">
        <p14:creationId xmlns:p14="http://schemas.microsoft.com/office/powerpoint/2010/main" val="204035521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79C466E-0D78-8647-AB65-8D2DC0FBC2A1}"/>
              </a:ext>
            </a:extLst>
          </p:cNvPr>
          <p:cNvSpPr>
            <a:spLocks noGrp="1"/>
          </p:cNvSpPr>
          <p:nvPr>
            <p:ph type="title"/>
          </p:nvPr>
        </p:nvSpPr>
        <p:spPr>
          <a:xfrm>
            <a:off x="2592925" y="624110"/>
            <a:ext cx="8911687" cy="497324"/>
          </a:xfrm>
        </p:spPr>
        <p:txBody>
          <a:bodyPr>
            <a:normAutofit fontScale="90000"/>
          </a:bodyPr>
          <a:lstStyle/>
          <a:p>
            <a:r>
              <a:rPr kumimoji="1" lang="zh-Hans" altLang="en-US" b="1" dirty="0"/>
              <a:t>对企业及行业现存问题的思考：</a:t>
            </a:r>
            <a:endParaRPr kumimoji="1" lang="zh-CN" altLang="en-US" dirty="0"/>
          </a:p>
        </p:txBody>
      </p:sp>
      <p:sp>
        <p:nvSpPr>
          <p:cNvPr id="3" name="内容占位符 2">
            <a:extLst>
              <a:ext uri="{FF2B5EF4-FFF2-40B4-BE49-F238E27FC236}">
                <a16:creationId xmlns:a16="http://schemas.microsoft.com/office/drawing/2014/main" id="{B652FA03-F445-0342-AFCD-2C1C7F3C2B47}"/>
              </a:ext>
            </a:extLst>
          </p:cNvPr>
          <p:cNvSpPr>
            <a:spLocks noGrp="1"/>
          </p:cNvSpPr>
          <p:nvPr>
            <p:ph idx="1"/>
          </p:nvPr>
        </p:nvSpPr>
        <p:spPr>
          <a:xfrm>
            <a:off x="2589212" y="1276709"/>
            <a:ext cx="8915400" cy="4634513"/>
          </a:xfrm>
        </p:spPr>
        <p:txBody>
          <a:bodyPr>
            <a:normAutofit/>
          </a:bodyPr>
          <a:lstStyle/>
          <a:p>
            <a:r>
              <a:rPr lang="zh-CN" altLang="zh-CN" sz="3200" b="1" dirty="0"/>
              <a:t>导致事故的原因主要是管理和技术两个方面，通常管理上的缺陷是很多灾难性事故的根源，技术上的缺陷是造成事故的直接原因。我们在企业里强调安全文化、管理体系和人员培训，这些都是实现安全的手段，它们归根结底要体现在消除危害和控制风险上。长期而言，需要建立系统性的安全管理机制，才能确保工厂总是在可以接受的风险下运行。 </a:t>
            </a:r>
            <a:endParaRPr kumimoji="1" lang="zh-CN" altLang="en-US" sz="3200" b="1" dirty="0"/>
          </a:p>
        </p:txBody>
      </p:sp>
    </p:spTree>
    <p:extLst>
      <p:ext uri="{BB962C8B-B14F-4D97-AF65-F5344CB8AC3E}">
        <p14:creationId xmlns:p14="http://schemas.microsoft.com/office/powerpoint/2010/main" val="9032063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D05FAA2-1A77-034B-8D0F-4F5B2A39D5A5}"/>
              </a:ext>
            </a:extLst>
          </p:cNvPr>
          <p:cNvSpPr>
            <a:spLocks noGrp="1"/>
          </p:cNvSpPr>
          <p:nvPr>
            <p:ph type="title"/>
          </p:nvPr>
        </p:nvSpPr>
        <p:spPr>
          <a:xfrm>
            <a:off x="2592925" y="624110"/>
            <a:ext cx="8911687" cy="618094"/>
          </a:xfrm>
        </p:spPr>
        <p:txBody>
          <a:bodyPr>
            <a:normAutofit fontScale="90000"/>
          </a:bodyPr>
          <a:lstStyle/>
          <a:p>
            <a:r>
              <a:rPr kumimoji="1" lang="zh-Hans" altLang="en-US" b="1" dirty="0"/>
              <a:t>对企业及行业现存问题的思考：</a:t>
            </a:r>
            <a:endParaRPr kumimoji="1" lang="zh-CN" altLang="en-US" dirty="0"/>
          </a:p>
        </p:txBody>
      </p:sp>
      <p:sp>
        <p:nvSpPr>
          <p:cNvPr id="3" name="内容占位符 2">
            <a:extLst>
              <a:ext uri="{FF2B5EF4-FFF2-40B4-BE49-F238E27FC236}">
                <a16:creationId xmlns:a16="http://schemas.microsoft.com/office/drawing/2014/main" id="{F112FAC6-0157-D44B-ACC1-6CC7C1F62325}"/>
              </a:ext>
            </a:extLst>
          </p:cNvPr>
          <p:cNvSpPr>
            <a:spLocks noGrp="1"/>
          </p:cNvSpPr>
          <p:nvPr>
            <p:ph idx="1"/>
          </p:nvPr>
        </p:nvSpPr>
        <p:spPr>
          <a:xfrm>
            <a:off x="2589212" y="1242205"/>
            <a:ext cx="8915400" cy="4669018"/>
          </a:xfrm>
        </p:spPr>
        <p:txBody>
          <a:bodyPr>
            <a:noAutofit/>
          </a:bodyPr>
          <a:lstStyle/>
          <a:p>
            <a:r>
              <a:rPr lang="zh-CN" altLang="zh-CN" sz="2800" b="1" dirty="0"/>
              <a:t>灾难性的事故都是可以避免的！做得好的企业，不发生灾难性的事故完全是可期的。相反，不认真落实安全措施和消除危害，生产工艺装备系统就会在风险不可控的状态下运行，发生事故就有一定的必然性。 </a:t>
            </a:r>
            <a:endParaRPr lang="en-US" altLang="zh-CN" sz="2800" b="1" dirty="0"/>
          </a:p>
          <a:p>
            <a:r>
              <a:rPr lang="zh-CN" altLang="zh-CN" sz="2800" b="1" dirty="0"/>
              <a:t>系统性的安全管理有两方面的意义，一是可以帮助我们尽可能彻底地消除或控制主要危害；一是让好的做法一直延续下去并不断完善。它分成两个层次，一是管理制度的建立和推行，一是在管理制度的框架下由胜任的人完成安全技术的应用。 </a:t>
            </a:r>
            <a:endParaRPr lang="en-US" altLang="zh-CN" sz="2800" b="1" dirty="0"/>
          </a:p>
          <a:p>
            <a:r>
              <a:rPr kumimoji="1" lang="zh-Hans" altLang="en-US" sz="2800" b="1" dirty="0"/>
              <a:t>关于以人定岗与以岗定人问题（举例）。</a:t>
            </a:r>
            <a:endParaRPr kumimoji="1" lang="zh-CN" altLang="en-US" sz="2800" b="1" dirty="0"/>
          </a:p>
        </p:txBody>
      </p:sp>
    </p:spTree>
    <p:extLst>
      <p:ext uri="{BB962C8B-B14F-4D97-AF65-F5344CB8AC3E}">
        <p14:creationId xmlns:p14="http://schemas.microsoft.com/office/powerpoint/2010/main" val="163371721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0D9F489-20D8-8340-BDF0-69A497329923}"/>
              </a:ext>
            </a:extLst>
          </p:cNvPr>
          <p:cNvSpPr>
            <a:spLocks noGrp="1"/>
          </p:cNvSpPr>
          <p:nvPr>
            <p:ph type="title"/>
          </p:nvPr>
        </p:nvSpPr>
        <p:spPr>
          <a:xfrm>
            <a:off x="2592925" y="624110"/>
            <a:ext cx="8911687" cy="514577"/>
          </a:xfrm>
        </p:spPr>
        <p:txBody>
          <a:bodyPr>
            <a:normAutofit fontScale="90000"/>
          </a:bodyPr>
          <a:lstStyle/>
          <a:p>
            <a:r>
              <a:rPr kumimoji="1" lang="zh-Hans" altLang="en-US" b="1" dirty="0"/>
              <a:t>对企业及行业现存问题的思考：</a:t>
            </a:r>
            <a:endParaRPr kumimoji="1" lang="zh-CN" altLang="en-US" dirty="0"/>
          </a:p>
        </p:txBody>
      </p:sp>
      <p:sp>
        <p:nvSpPr>
          <p:cNvPr id="3" name="内容占位符 2">
            <a:extLst>
              <a:ext uri="{FF2B5EF4-FFF2-40B4-BE49-F238E27FC236}">
                <a16:creationId xmlns:a16="http://schemas.microsoft.com/office/drawing/2014/main" id="{CBAC47D5-0721-1E4B-A9F0-4038B80960AA}"/>
              </a:ext>
            </a:extLst>
          </p:cNvPr>
          <p:cNvSpPr>
            <a:spLocks noGrp="1"/>
          </p:cNvSpPr>
          <p:nvPr>
            <p:ph idx="1"/>
          </p:nvPr>
        </p:nvSpPr>
        <p:spPr>
          <a:xfrm>
            <a:off x="1483743" y="1259457"/>
            <a:ext cx="10020869" cy="4651765"/>
          </a:xfrm>
        </p:spPr>
        <p:txBody>
          <a:bodyPr>
            <a:noAutofit/>
          </a:bodyPr>
          <a:lstStyle/>
          <a:p>
            <a:r>
              <a:rPr kumimoji="1" lang="zh-Hans" altLang="en-US" sz="2800" b="1" dirty="0"/>
              <a:t>关于安全职责问题：</a:t>
            </a:r>
            <a:endParaRPr kumimoji="1" lang="en-US" altLang="zh-Hans" sz="2800" b="1" dirty="0"/>
          </a:p>
          <a:p>
            <a:r>
              <a:rPr lang="zh-CN" altLang="zh-CN" sz="2800" b="1" dirty="0"/>
              <a:t>我们</a:t>
            </a:r>
            <a:r>
              <a:rPr lang="zh-Hans" altLang="en-US" sz="2800" b="1" dirty="0"/>
              <a:t>有些</a:t>
            </a:r>
            <a:r>
              <a:rPr lang="zh-CN" altLang="zh-CN" sz="2800" b="1" dirty="0"/>
              <a:t>企业安全做不好，一个核心症结是安全职责错位，认为安全就是安全部门的职责（不少企业最高管理层也有这样的误解），这种错误的认知导致很多工作难以开展下去，企业搞好安全的愿望自然会落空。</a:t>
            </a:r>
            <a:endParaRPr lang="en-US" altLang="zh-CN" sz="2800" b="1" dirty="0"/>
          </a:p>
          <a:p>
            <a:r>
              <a:rPr lang="zh-CN" altLang="zh-CN" sz="2800" b="1" dirty="0"/>
              <a:t>“管生产必须管安全”</a:t>
            </a:r>
            <a:r>
              <a:rPr lang="zh-CN" altLang="en-US" sz="2800" b="1" dirty="0"/>
              <a:t>。</a:t>
            </a:r>
            <a:r>
              <a:rPr lang="zh-CN" altLang="zh-CN" sz="2800" b="1" dirty="0"/>
              <a:t>明确直接管理者对安全负责，安全才能管得好。如：车间主任是这个车间安全的真正负责人，工艺技术装备管理人员是装备安全的真正负责人，维修班长是这个维修班组的真正安全负责人等。真正对安全负责的不是企业的安全部门，而是上面这些直接管理者。  </a:t>
            </a:r>
            <a:endParaRPr kumimoji="1" lang="zh-CN" altLang="en-US" sz="2800" b="1" dirty="0"/>
          </a:p>
        </p:txBody>
      </p:sp>
    </p:spTree>
    <p:extLst>
      <p:ext uri="{BB962C8B-B14F-4D97-AF65-F5344CB8AC3E}">
        <p14:creationId xmlns:p14="http://schemas.microsoft.com/office/powerpoint/2010/main" val="63143320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C8EAF5A-21D3-A14E-B0F9-F745BBF34770}"/>
              </a:ext>
            </a:extLst>
          </p:cNvPr>
          <p:cNvSpPr>
            <a:spLocks noGrp="1"/>
          </p:cNvSpPr>
          <p:nvPr>
            <p:ph type="title"/>
          </p:nvPr>
        </p:nvSpPr>
        <p:spPr>
          <a:xfrm>
            <a:off x="2592925" y="624110"/>
            <a:ext cx="8911687" cy="549082"/>
          </a:xfrm>
        </p:spPr>
        <p:txBody>
          <a:bodyPr>
            <a:normAutofit fontScale="90000"/>
          </a:bodyPr>
          <a:lstStyle/>
          <a:p>
            <a:r>
              <a:rPr kumimoji="1" lang="zh-Hans" altLang="en-US" b="1" dirty="0"/>
              <a:t>对企业及行业现存问题的思考：</a:t>
            </a:r>
            <a:endParaRPr kumimoji="1" lang="zh-CN" altLang="en-US" dirty="0"/>
          </a:p>
        </p:txBody>
      </p:sp>
      <p:sp>
        <p:nvSpPr>
          <p:cNvPr id="3" name="内容占位符 2">
            <a:extLst>
              <a:ext uri="{FF2B5EF4-FFF2-40B4-BE49-F238E27FC236}">
                <a16:creationId xmlns:a16="http://schemas.microsoft.com/office/drawing/2014/main" id="{E6351FB8-77EA-3743-8FE9-ED3579690D0F}"/>
              </a:ext>
            </a:extLst>
          </p:cNvPr>
          <p:cNvSpPr>
            <a:spLocks noGrp="1"/>
          </p:cNvSpPr>
          <p:nvPr>
            <p:ph idx="1"/>
          </p:nvPr>
        </p:nvSpPr>
        <p:spPr>
          <a:xfrm>
            <a:off x="2589212" y="1328468"/>
            <a:ext cx="8915400" cy="4582754"/>
          </a:xfrm>
        </p:spPr>
        <p:txBody>
          <a:bodyPr>
            <a:normAutofit lnSpcReduction="10000"/>
          </a:bodyPr>
          <a:lstStyle/>
          <a:p>
            <a:r>
              <a:rPr lang="zh-CN" altLang="zh-CN" sz="3200" b="1" dirty="0"/>
              <a:t>企业安全部门的主要职责是制定本企业的安全规章制度、监督这些规章制度的执行落实（执行的主体是前面说的那些人），当然安全部门需要为执行过程提供技术和法规方面的支持。但在有些企业，安全管理部门忙于应付日常琐事，没有时间深入学习和自我提升，因而没有办法承担起专业支撑的职责。</a:t>
            </a:r>
            <a:endParaRPr lang="en-US" altLang="zh-CN" sz="3200" b="1" dirty="0"/>
          </a:p>
          <a:p>
            <a:r>
              <a:rPr lang="zh-CN" altLang="zh-CN" sz="3200" b="1" dirty="0"/>
              <a:t>安全职责明晰是构建有效的系统安全管理体系的基础。 </a:t>
            </a:r>
            <a:endParaRPr lang="zh-CN" altLang="en-US" sz="3200" b="1" dirty="0"/>
          </a:p>
        </p:txBody>
      </p:sp>
    </p:spTree>
    <p:extLst>
      <p:ext uri="{BB962C8B-B14F-4D97-AF65-F5344CB8AC3E}">
        <p14:creationId xmlns:p14="http://schemas.microsoft.com/office/powerpoint/2010/main" val="14274189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8E47CD4-0777-4A44-9C4F-709A41ECEAEC}"/>
              </a:ext>
            </a:extLst>
          </p:cNvPr>
          <p:cNvSpPr>
            <a:spLocks noGrp="1"/>
          </p:cNvSpPr>
          <p:nvPr>
            <p:ph type="title"/>
          </p:nvPr>
        </p:nvSpPr>
        <p:spPr>
          <a:xfrm>
            <a:off x="2592925" y="624110"/>
            <a:ext cx="8911687" cy="807875"/>
          </a:xfrm>
        </p:spPr>
        <p:txBody>
          <a:bodyPr/>
          <a:lstStyle/>
          <a:p>
            <a:r>
              <a:rPr kumimoji="1" lang="zh-Hans" altLang="en-US" b="1" dirty="0"/>
              <a:t>对企业及行业现存问题的思考：</a:t>
            </a:r>
            <a:endParaRPr kumimoji="1" lang="zh-CN" altLang="en-US" dirty="0"/>
          </a:p>
        </p:txBody>
      </p:sp>
      <p:sp>
        <p:nvSpPr>
          <p:cNvPr id="3" name="内容占位符 2">
            <a:extLst>
              <a:ext uri="{FF2B5EF4-FFF2-40B4-BE49-F238E27FC236}">
                <a16:creationId xmlns:a16="http://schemas.microsoft.com/office/drawing/2014/main" id="{FEA9009D-BA0C-5344-B964-7CB30B016140}"/>
              </a:ext>
            </a:extLst>
          </p:cNvPr>
          <p:cNvSpPr>
            <a:spLocks noGrp="1"/>
          </p:cNvSpPr>
          <p:nvPr>
            <p:ph idx="1"/>
          </p:nvPr>
        </p:nvSpPr>
        <p:spPr>
          <a:xfrm>
            <a:off x="2589212" y="1431985"/>
            <a:ext cx="8915400" cy="4479237"/>
          </a:xfrm>
        </p:spPr>
        <p:txBody>
          <a:bodyPr>
            <a:normAutofit/>
          </a:bodyPr>
          <a:lstStyle/>
          <a:p>
            <a:r>
              <a:rPr lang="zh-CN" altLang="zh-CN" sz="2800" b="1" dirty="0"/>
              <a:t>操作人员和维修人员是确保安全的重要一环。有些企业在员工培训方面做得很不错，但较普遍的情形是把员工招来，安全部门讲讲安全的规定，把操作规程发给员工去看，然后就是到岗位实践中学习了。这样的培训是远远不够的！我们至少应该给予员工基本的安全培训（作业许可、受限空间和应急反应等方面）和详细的岗位操作规程培训，必须帮助他们掌握操作过程中可能出现的问题及针对性的解决办法。</a:t>
            </a:r>
          </a:p>
          <a:p>
            <a:r>
              <a:rPr lang="zh-CN" altLang="zh-CN" sz="2800" b="1" dirty="0"/>
              <a:t>维修作业中对于能量隔离的重视也显不足</a:t>
            </a:r>
            <a:r>
              <a:rPr lang="zh-CN" altLang="en-US" sz="2800" b="1" dirty="0"/>
              <a:t>（</a:t>
            </a:r>
            <a:r>
              <a:rPr lang="zh-Hans" altLang="en-US" sz="2800" b="1" dirty="0"/>
              <a:t>举例）</a:t>
            </a:r>
            <a:r>
              <a:rPr lang="zh-CN" altLang="zh-CN" sz="2800" b="1" dirty="0"/>
              <a:t>。 </a:t>
            </a:r>
            <a:endParaRPr kumimoji="1" lang="zh-CN" altLang="en-US" sz="2800" b="1" dirty="0"/>
          </a:p>
        </p:txBody>
      </p:sp>
    </p:spTree>
    <p:extLst>
      <p:ext uri="{BB962C8B-B14F-4D97-AF65-F5344CB8AC3E}">
        <p14:creationId xmlns:p14="http://schemas.microsoft.com/office/powerpoint/2010/main" val="62571102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FFB7EF3-3DC3-0B44-83C7-3B4DE018F96D}"/>
              </a:ext>
            </a:extLst>
          </p:cNvPr>
          <p:cNvSpPr>
            <a:spLocks noGrp="1"/>
          </p:cNvSpPr>
          <p:nvPr>
            <p:ph type="title"/>
          </p:nvPr>
        </p:nvSpPr>
        <p:spPr>
          <a:xfrm>
            <a:off x="2592925" y="624110"/>
            <a:ext cx="8911687" cy="687105"/>
          </a:xfrm>
        </p:spPr>
        <p:txBody>
          <a:bodyPr/>
          <a:lstStyle/>
          <a:p>
            <a:r>
              <a:rPr kumimoji="1" lang="zh-Hans" altLang="en-US" b="1" dirty="0"/>
              <a:t>对企业及行业现存问题的思考：</a:t>
            </a:r>
            <a:endParaRPr kumimoji="1" lang="zh-CN" altLang="en-US" dirty="0"/>
          </a:p>
        </p:txBody>
      </p:sp>
      <p:sp>
        <p:nvSpPr>
          <p:cNvPr id="3" name="内容占位符 2">
            <a:extLst>
              <a:ext uri="{FF2B5EF4-FFF2-40B4-BE49-F238E27FC236}">
                <a16:creationId xmlns:a16="http://schemas.microsoft.com/office/drawing/2014/main" id="{1D0CD33A-8255-D24F-A1F7-0C513827D52F}"/>
              </a:ext>
            </a:extLst>
          </p:cNvPr>
          <p:cNvSpPr>
            <a:spLocks noGrp="1"/>
          </p:cNvSpPr>
          <p:nvPr>
            <p:ph idx="1"/>
          </p:nvPr>
        </p:nvSpPr>
        <p:spPr>
          <a:xfrm>
            <a:off x="2589212" y="1311215"/>
            <a:ext cx="8915400" cy="4600007"/>
          </a:xfrm>
        </p:spPr>
        <p:txBody>
          <a:bodyPr>
            <a:noAutofit/>
          </a:bodyPr>
          <a:lstStyle/>
          <a:p>
            <a:r>
              <a:rPr lang="zh-CN" altLang="zh-CN" sz="2800" b="1" dirty="0"/>
              <a:t>随着技术进步，企业的工艺技术装备变更可能比较多，可以按照风险对它们分级，对于风险高的变更应开展细致的危害分析</a:t>
            </a:r>
            <a:r>
              <a:rPr lang="zh-CN" altLang="en-US" sz="2800" b="1" dirty="0"/>
              <a:t>，</a:t>
            </a:r>
            <a:r>
              <a:rPr lang="zh-Hans" altLang="en-US" sz="2800" b="1" dirty="0"/>
              <a:t>并</a:t>
            </a:r>
            <a:r>
              <a:rPr lang="zh-CN" altLang="zh-CN" sz="2800" b="1" dirty="0"/>
              <a:t>按照设备故障可能带来的风险进行分级</a:t>
            </a:r>
            <a:r>
              <a:rPr lang="zh-Hans" altLang="en-US" sz="2800" b="1" dirty="0"/>
              <a:t>管控。</a:t>
            </a:r>
            <a:endParaRPr lang="en-US" altLang="zh-Hans" sz="2800" b="1" dirty="0"/>
          </a:p>
          <a:p>
            <a:r>
              <a:rPr lang="zh-CN" altLang="zh-CN" sz="2800" b="1" dirty="0"/>
              <a:t>另外，还需对公司区域的通用性危害识别，相当多的企业都没有真正重视这项工作</a:t>
            </a:r>
            <a:r>
              <a:rPr lang="zh-CN" altLang="en-US" sz="2800" b="1" dirty="0"/>
              <a:t>（</a:t>
            </a:r>
            <a:r>
              <a:rPr lang="zh-Hans" altLang="en-US" sz="2800" b="1" dirty="0"/>
              <a:t>举例</a:t>
            </a:r>
            <a:r>
              <a:rPr lang="zh-CN" altLang="en-US" sz="2800" b="1" dirty="0"/>
              <a:t>）</a:t>
            </a:r>
            <a:r>
              <a:rPr lang="zh-CN" altLang="zh-CN" sz="2800" b="1" dirty="0"/>
              <a:t>。 </a:t>
            </a:r>
            <a:endParaRPr lang="en-US" altLang="zh-CN" sz="2800" b="1" dirty="0"/>
          </a:p>
          <a:p>
            <a:r>
              <a:rPr lang="zh-CN" altLang="zh-CN" sz="2800" b="1" dirty="0"/>
              <a:t>作业安全的管理强调对人的行为的管控，方式方法好也很难真正管好过程安全，而过程安全事故的后果却往往较严重。企业需要把更多精力放在过程安全管理上，依靠工程措施来消除危害和降低风险。 </a:t>
            </a:r>
            <a:endParaRPr kumimoji="1" lang="zh-CN" altLang="en-US" sz="2800" b="1" dirty="0"/>
          </a:p>
        </p:txBody>
      </p:sp>
    </p:spTree>
    <p:extLst>
      <p:ext uri="{BB962C8B-B14F-4D97-AF65-F5344CB8AC3E}">
        <p14:creationId xmlns:p14="http://schemas.microsoft.com/office/powerpoint/2010/main" val="112733404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DEE30A5-2A1F-204C-9EA7-C471DF8DB006}"/>
              </a:ext>
            </a:extLst>
          </p:cNvPr>
          <p:cNvSpPr>
            <a:spLocks noGrp="1"/>
          </p:cNvSpPr>
          <p:nvPr>
            <p:ph type="title"/>
          </p:nvPr>
        </p:nvSpPr>
        <p:spPr>
          <a:xfrm>
            <a:off x="2592925" y="624110"/>
            <a:ext cx="8911687" cy="773369"/>
          </a:xfrm>
        </p:spPr>
        <p:txBody>
          <a:bodyPr/>
          <a:lstStyle/>
          <a:p>
            <a:r>
              <a:rPr kumimoji="1" lang="zh-Hans" altLang="en-US" b="1" dirty="0"/>
              <a:t>对企业及行业现存问题的思考：</a:t>
            </a:r>
            <a:endParaRPr kumimoji="1" lang="zh-CN" altLang="en-US" dirty="0"/>
          </a:p>
        </p:txBody>
      </p:sp>
      <p:sp>
        <p:nvSpPr>
          <p:cNvPr id="3" name="内容占位符 2">
            <a:extLst>
              <a:ext uri="{FF2B5EF4-FFF2-40B4-BE49-F238E27FC236}">
                <a16:creationId xmlns:a16="http://schemas.microsoft.com/office/drawing/2014/main" id="{7B4ADA17-6074-8B4D-B724-BDB4AF5635B1}"/>
              </a:ext>
            </a:extLst>
          </p:cNvPr>
          <p:cNvSpPr>
            <a:spLocks noGrp="1"/>
          </p:cNvSpPr>
          <p:nvPr>
            <p:ph idx="1"/>
          </p:nvPr>
        </p:nvSpPr>
        <p:spPr>
          <a:xfrm>
            <a:off x="2589212" y="1397479"/>
            <a:ext cx="8915400" cy="4513743"/>
          </a:xfrm>
        </p:spPr>
        <p:txBody>
          <a:bodyPr>
            <a:normAutofit fontScale="92500" lnSpcReduction="10000"/>
          </a:bodyPr>
          <a:lstStyle/>
          <a:p>
            <a:r>
              <a:rPr lang="zh-CN" altLang="zh-CN" sz="3200" b="1" dirty="0"/>
              <a:t>危害识别和风险管控工作，需要建立起持续改进的机制。在运行阶段涉及的元素主要有人、设备和作业活动这几个方面。企业可以通过执行落实若干安全管理要素（体系）来确保运行的安全性和可持续性运营。 </a:t>
            </a:r>
            <a:endParaRPr lang="en-US" altLang="zh-CN" sz="3200" b="1" dirty="0"/>
          </a:p>
          <a:p>
            <a:r>
              <a:rPr lang="zh-CN" altLang="zh-CN" sz="3200" b="1" dirty="0"/>
              <a:t>生产工艺技术装备的生命周期包括研发、立项、设计、建造、运行和拆除。企业的安全管理要贯穿全生命周期安全管理，通过管理制度明确各个阶段应该完成的任务，然后扎扎实实地完成这些任务，</a:t>
            </a:r>
            <a:r>
              <a:rPr lang="zh-Hans" altLang="en-US" sz="3200" b="1" dirty="0"/>
              <a:t>才能</a:t>
            </a:r>
            <a:r>
              <a:rPr lang="zh-CN" altLang="zh-CN" sz="3200" b="1" dirty="0"/>
              <a:t>收到实效</a:t>
            </a:r>
            <a:r>
              <a:rPr lang="zh-CN" altLang="zh-CN" sz="2800" b="1" dirty="0"/>
              <a:t>！ </a:t>
            </a:r>
            <a:endParaRPr kumimoji="1" lang="zh-CN" altLang="en-US" sz="2800" b="1" dirty="0"/>
          </a:p>
        </p:txBody>
      </p:sp>
    </p:spTree>
    <p:extLst>
      <p:ext uri="{BB962C8B-B14F-4D97-AF65-F5344CB8AC3E}">
        <p14:creationId xmlns:p14="http://schemas.microsoft.com/office/powerpoint/2010/main" val="254597917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F68E01E-350A-0C4B-8E1D-750C404547B0}"/>
              </a:ext>
            </a:extLst>
          </p:cNvPr>
          <p:cNvSpPr>
            <a:spLocks noGrp="1"/>
          </p:cNvSpPr>
          <p:nvPr>
            <p:ph type="title"/>
          </p:nvPr>
        </p:nvSpPr>
        <p:spPr/>
        <p:txBody>
          <a:bodyPr/>
          <a:lstStyle/>
          <a:p>
            <a:endParaRPr kumimoji="1" lang="zh-CN" altLang="en-US"/>
          </a:p>
        </p:txBody>
      </p:sp>
      <p:sp>
        <p:nvSpPr>
          <p:cNvPr id="3" name="内容占位符 2">
            <a:extLst>
              <a:ext uri="{FF2B5EF4-FFF2-40B4-BE49-F238E27FC236}">
                <a16:creationId xmlns:a16="http://schemas.microsoft.com/office/drawing/2014/main" id="{D46C7FAE-4A85-664E-AA10-9A8FC2DACF0E}"/>
              </a:ext>
            </a:extLst>
          </p:cNvPr>
          <p:cNvSpPr>
            <a:spLocks noGrp="1"/>
          </p:cNvSpPr>
          <p:nvPr>
            <p:ph idx="1"/>
          </p:nvPr>
        </p:nvSpPr>
        <p:spPr/>
        <p:txBody>
          <a:bodyPr>
            <a:normAutofit/>
          </a:bodyPr>
          <a:lstStyle/>
          <a:p>
            <a:r>
              <a:rPr kumimoji="1" lang="zh-Hans" altLang="en-US" sz="4000" dirty="0"/>
              <a:t>今天的课程就讲到这里，有不当之处请谅解，谢谢大家！</a:t>
            </a:r>
            <a:endParaRPr kumimoji="1" lang="zh-CN" altLang="en-US" sz="4000" dirty="0"/>
          </a:p>
        </p:txBody>
      </p:sp>
    </p:spTree>
    <p:extLst>
      <p:ext uri="{BB962C8B-B14F-4D97-AF65-F5344CB8AC3E}">
        <p14:creationId xmlns:p14="http://schemas.microsoft.com/office/powerpoint/2010/main" val="4255853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BD20138-9849-AB4E-8958-A0028DDEAD30}"/>
              </a:ext>
            </a:extLst>
          </p:cNvPr>
          <p:cNvSpPr>
            <a:spLocks noGrp="1"/>
          </p:cNvSpPr>
          <p:nvPr>
            <p:ph type="title"/>
          </p:nvPr>
        </p:nvSpPr>
        <p:spPr>
          <a:xfrm>
            <a:off x="2592925" y="624110"/>
            <a:ext cx="8911687" cy="790622"/>
          </a:xfrm>
        </p:spPr>
        <p:txBody>
          <a:bodyPr>
            <a:normAutofit/>
          </a:bodyPr>
          <a:lstStyle/>
          <a:p>
            <a:r>
              <a:rPr lang="en-US" altLang="zh-Hans" b="1" dirty="0"/>
              <a:t>1</a:t>
            </a:r>
            <a:r>
              <a:rPr lang="zh-Hans" altLang="en-US" b="1" dirty="0"/>
              <a:t>、</a:t>
            </a:r>
            <a:r>
              <a:rPr lang="zh-CN" altLang="zh-CN" b="1" dirty="0"/>
              <a:t>《安全生产法》</a:t>
            </a:r>
            <a:r>
              <a:rPr lang="zh-Hans" altLang="en-US" sz="3100" b="1" dirty="0"/>
              <a:t>部分条文学习</a:t>
            </a:r>
            <a:endParaRPr kumimoji="1" lang="zh-CN" altLang="en-US" sz="3100" dirty="0"/>
          </a:p>
        </p:txBody>
      </p:sp>
      <p:sp>
        <p:nvSpPr>
          <p:cNvPr id="3" name="内容占位符 2">
            <a:extLst>
              <a:ext uri="{FF2B5EF4-FFF2-40B4-BE49-F238E27FC236}">
                <a16:creationId xmlns:a16="http://schemas.microsoft.com/office/drawing/2014/main" id="{7A8B9727-C6A6-214D-8B1C-90CDD2C1762C}"/>
              </a:ext>
            </a:extLst>
          </p:cNvPr>
          <p:cNvSpPr>
            <a:spLocks noGrp="1"/>
          </p:cNvSpPr>
          <p:nvPr>
            <p:ph idx="1"/>
          </p:nvPr>
        </p:nvSpPr>
        <p:spPr>
          <a:xfrm>
            <a:off x="2589212" y="1414732"/>
            <a:ext cx="8915400" cy="4496490"/>
          </a:xfrm>
        </p:spPr>
        <p:txBody>
          <a:bodyPr>
            <a:normAutofit/>
          </a:bodyPr>
          <a:lstStyle/>
          <a:p>
            <a:r>
              <a:rPr kumimoji="1" lang="zh-CN" altLang="en-US" sz="2800" dirty="0"/>
              <a:t>（</a:t>
            </a:r>
            <a:r>
              <a:rPr kumimoji="1" lang="zh-Hans" altLang="en-US" sz="2800" dirty="0"/>
              <a:t>四）组织或者参与本单位应急救援演练；</a:t>
            </a:r>
            <a:endParaRPr kumimoji="1" lang="en-US" altLang="zh-Hans" sz="2800" dirty="0"/>
          </a:p>
          <a:p>
            <a:r>
              <a:rPr kumimoji="1" lang="zh-Hans" altLang="en-US" sz="2800" dirty="0"/>
              <a:t>（五）检查本单位的安全生产状况，及时排查生产安全事故隐患，提出改进安全生产管理的建议；</a:t>
            </a:r>
            <a:endParaRPr kumimoji="1" lang="en-US" altLang="zh-Hans" sz="2800" dirty="0"/>
          </a:p>
          <a:p>
            <a:r>
              <a:rPr kumimoji="1" lang="zh-Hans" altLang="en-US" sz="2800" dirty="0"/>
              <a:t>（六）制止和纠正违章指挥、强令冒险作业、违反操作规程的行为；（举例）</a:t>
            </a:r>
            <a:endParaRPr kumimoji="1" lang="en-US" altLang="zh-Hans" sz="2800" dirty="0"/>
          </a:p>
          <a:p>
            <a:r>
              <a:rPr kumimoji="1" lang="zh-Hans" altLang="en-US" sz="2800" dirty="0"/>
              <a:t>（七）督促落实本单位安全生产整改措施。</a:t>
            </a:r>
            <a:endParaRPr kumimoji="1" lang="en-US" altLang="zh-Hans" sz="2800" dirty="0"/>
          </a:p>
          <a:p>
            <a:r>
              <a:rPr kumimoji="1" lang="zh-Hans" altLang="en-US" sz="2800" b="1" dirty="0"/>
              <a:t>生产经营单位的主要技术负责人在主要负责人授权范围内负有安全生产技术决策和指挥权。</a:t>
            </a:r>
            <a:endParaRPr kumimoji="1" lang="zh-CN" altLang="en-US" sz="2800" b="1" dirty="0"/>
          </a:p>
        </p:txBody>
      </p:sp>
    </p:spTree>
    <p:extLst>
      <p:ext uri="{BB962C8B-B14F-4D97-AF65-F5344CB8AC3E}">
        <p14:creationId xmlns:p14="http://schemas.microsoft.com/office/powerpoint/2010/main" val="1203544853"/>
      </p:ext>
    </p:extLst>
  </p:cSld>
  <p:clrMapOvr>
    <a:masterClrMapping/>
  </p:clrMapOvr>
</p:sld>
</file>

<file path=ppt/theme/theme1.xml><?xml version="1.0" encoding="utf-8"?>
<a:theme xmlns:a="http://schemas.openxmlformats.org/drawingml/2006/main" name="丝状">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丝状</Template>
  <TotalTime>521</TotalTime>
  <Words>7879</Words>
  <Application>Microsoft Macintosh PowerPoint</Application>
  <PresentationFormat>宽屏</PresentationFormat>
  <Paragraphs>432</Paragraphs>
  <Slides>89</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89</vt:i4>
      </vt:variant>
    </vt:vector>
  </HeadingPairs>
  <TitlesOfParts>
    <vt:vector size="95" baseType="lpstr">
      <vt:lpstr>幼圆</vt:lpstr>
      <vt:lpstr>Arial</vt:lpstr>
      <vt:lpstr>Century Gothic</vt:lpstr>
      <vt:lpstr>Wingdings</vt:lpstr>
      <vt:lpstr>Wingdings 3</vt:lpstr>
      <vt:lpstr>丝状</vt:lpstr>
      <vt:lpstr>民爆企业安全管理培训</vt:lpstr>
      <vt:lpstr>PowerPoint 演示文稿</vt:lpstr>
      <vt:lpstr>一、法律、法规部分</vt:lpstr>
      <vt:lpstr>1、《安全生产法》部分条文学习</vt:lpstr>
      <vt:lpstr>1、《安全生产法》部分条文学习</vt:lpstr>
      <vt:lpstr>1、《安全生产法》部分条文学习</vt:lpstr>
      <vt:lpstr>1、《安全生产法》部分条文学习</vt:lpstr>
      <vt:lpstr>1、《安全生产法》部分条文学习</vt:lpstr>
      <vt:lpstr>1、《安全生产法》部分条文学习</vt:lpstr>
      <vt:lpstr>1、《安全生产法》部分条文学习</vt:lpstr>
      <vt:lpstr>1、《安全生产法》部分条文学习</vt:lpstr>
      <vt:lpstr>1、《安全生产法》部分条文学习</vt:lpstr>
      <vt:lpstr>1、《安全生产法》部分条文学习</vt:lpstr>
      <vt:lpstr>2、《生产安全事故应急条例》（部分） （国令第708号）2019年2月17日 </vt:lpstr>
      <vt:lpstr>2、《生产安全事故应急条例》（部分） </vt:lpstr>
      <vt:lpstr>2、《生产安全事故应急条例》（部分） </vt:lpstr>
      <vt:lpstr>2、《生产安全事故应急条例》（部分） </vt:lpstr>
      <vt:lpstr>2、《生产安全事故应急条例》（部分） </vt:lpstr>
      <vt:lpstr>2、《生产安全事故应急条例》（部分） </vt:lpstr>
      <vt:lpstr>2、《生产安全事故应急条例》（部分） </vt:lpstr>
      <vt:lpstr>2、《生产安全事故应急条例》（部分） </vt:lpstr>
      <vt:lpstr>2、《生产安全事故应急条例》（部分） </vt:lpstr>
      <vt:lpstr>2、《生产安全事故应急条例》（部分） </vt:lpstr>
      <vt:lpstr>3、《生产安全事故应急预案管理办法》（应急管理部令第2号、自2019年9月1日起施行）。 </vt:lpstr>
      <vt:lpstr>3、《生产安全事故应急预案管理办法》  （应急管理部令第2号、自2019年9月1日起施行） 。 </vt:lpstr>
      <vt:lpstr>4、《易制爆危险化学品治安管理办法》（公安部第154号、2019年8月10日 ）</vt:lpstr>
      <vt:lpstr>4、《易制爆危险化学品治安管理办法》  （公安部第154号、2019年8月10日 ）</vt:lpstr>
      <vt:lpstr>5、《民用爆炸物品生产和销售企业安全生产培训管理办法》（工信厅安全【2018】77号 ）</vt:lpstr>
      <vt:lpstr>5、《民用爆炸物品生产和销售企业安全生产培训管理办法》（工信厅安全【2018】77号） </vt:lpstr>
      <vt:lpstr>5、《民用爆炸物品生产和销售企业安全生产培训管理办法》（工信厅安全【2018】77号） </vt:lpstr>
      <vt:lpstr>5、《民用爆炸物品生产和销售企业安全生产培训管理办法》（工信厅安全【2018】77号） </vt:lpstr>
      <vt:lpstr>5、《民用爆炸物品生产和销售企业安全生产培训管理办法》（工信厅安全【2018】77号） </vt:lpstr>
      <vt:lpstr>5、《民用爆炸物品生产和销售企业安全生产培训管理办法》（工信厅安全【2018】77号 ）</vt:lpstr>
      <vt:lpstr>5、《民用爆炸物品生产和销售企业安全生产培训管理办法》（工信厅安全【2018】77号） </vt:lpstr>
      <vt:lpstr>5、《民用爆炸物品生产和销售企业安全生产培训管理办法》（工信厅安全【2018】77号） </vt:lpstr>
      <vt:lpstr>5、《民用爆炸物品生产和销售企业安全生产培训管理办法》（工信厅安全【2018】77号） </vt:lpstr>
      <vt:lpstr>5、《民用爆炸物品生产和销售企业安全生产培训管理办法》（工信厅安全【2018】77号） </vt:lpstr>
      <vt:lpstr>6、《民用爆炸物品生产和销售企业安全生产培训大纲》（工信厅安全〔2019〕94号） </vt:lpstr>
      <vt:lpstr>6、《民用爆炸物品生产和销售企业安全生产培训大纲》（工信厅安全〔2019〕94号） </vt:lpstr>
      <vt:lpstr>6、《民用爆炸物品生产和销售企业安全生产培训大纲》（工信厅安全〔2019〕94号） </vt:lpstr>
      <vt:lpstr>6、《民用爆炸物品生产和销售企业安全生产培训大纲》（工信厅安全〔2019〕94号） </vt:lpstr>
      <vt:lpstr>6、《民用爆炸物品生产和销售企业安全生产培训大纲》（工信厅安全〔2019〕94号） </vt:lpstr>
      <vt:lpstr>6、《民用爆炸物品生产和销售企业安全生产培训大纲》（工信厅安全〔2019〕94号） </vt:lpstr>
      <vt:lpstr>6、《民用爆炸物品生产和销售企业安全生产培训大纲》（工信厅安全〔2019〕94号） </vt:lpstr>
      <vt:lpstr>6、《民用爆炸物品生产和销售企业安全生产培训大纲》（工信厅安全〔2019〕94号） </vt:lpstr>
      <vt:lpstr>6、《民用爆炸物品生产和销售企业安全生产培训大纲》（工信厅安全〔2019〕94号） </vt:lpstr>
      <vt:lpstr>6、《民用爆炸物品生产和销售企业安全生产培训大纲》（工信厅安全〔2019〕94号） </vt:lpstr>
      <vt:lpstr>6、《民用爆炸物品生产和销售企业安全生产培训大纲》（工信厅安全〔2019〕94号） </vt:lpstr>
      <vt:lpstr>6、《民用爆炸物品生产和销售企业安全生产培训大纲》（工信厅安全〔2019〕94号） </vt:lpstr>
      <vt:lpstr>6、《民用爆炸物品生产和销售企业安全生产培训大纲》（工信厅安全〔2019〕94号） </vt:lpstr>
      <vt:lpstr>6、《民用爆炸物品生产和销售企业安全生产培训大纲》（工信厅安全〔2019〕94号） </vt:lpstr>
      <vt:lpstr>6、《民用爆炸物品生产和销售企业安全生产培训大纲》（工信厅安全〔2019〕94号） </vt:lpstr>
      <vt:lpstr>6、《民用爆炸物品生产和销售企业安全生产培训大纲》（工信厅安全〔2019〕94号） </vt:lpstr>
      <vt:lpstr>6、《民用爆炸物品生产和销售企业安全生产培训大纲》（工信厅安全〔2019〕94号） </vt:lpstr>
      <vt:lpstr>6、《民用爆炸物品生产和销售企业安全生产培训大纲》（工信厅安全〔2019〕94号） </vt:lpstr>
      <vt:lpstr>6、《民用爆炸物品生产和销售企业安全生产培训大纲》（工信厅安全〔2019〕94号） </vt:lpstr>
      <vt:lpstr>6、《民用爆炸物品生产和销售企业安全生产培训大纲》（工信厅安全〔2019〕94号） </vt:lpstr>
      <vt:lpstr>6、《民用爆炸物品生产和销售企业安全生产培训大纲》（工信厅安全〔2019〕94号） </vt:lpstr>
      <vt:lpstr>7、《民爆行业安全生产专项整治三年行动工作方案》（工信厅安全〔2020〕26号 ）</vt:lpstr>
      <vt:lpstr>7、《民爆行业安全生产专项整治三年行动工作方案》（工信厅安全〔2020〕26号 ）</vt:lpstr>
      <vt:lpstr>7、《民爆行业安全生产专项整治三年行动工作方案》（工信厅安全〔2020〕26号 ）</vt:lpstr>
      <vt:lpstr>7、《民爆行业安全生产专项整治三年行动工作方案》（工信厅安全〔2020〕26号 ）</vt:lpstr>
      <vt:lpstr>7、《民爆行业安全生产专项整治三年行动工作方案》（工信厅安全〔2020〕26号 ）</vt:lpstr>
      <vt:lpstr>7、《民爆行业安全生产专项整治三年行动工作方案》（工信厅安全〔2020〕26号 ）</vt:lpstr>
      <vt:lpstr>7、《民爆行业安全生产专项整治三年行动工作方案》（工信厅安全〔2020〕26号 ）</vt:lpstr>
      <vt:lpstr>7、《民爆行业安全生产专项整治三年行动工作方案》（工信厅安全〔2020〕26号 ）</vt:lpstr>
      <vt:lpstr>7、《民爆行业安全生产专项整治三年行动工作方案》（工信厅安全〔2020〕26号 ）</vt:lpstr>
      <vt:lpstr>7、《民爆行业安全生产专项整治三年行动工作方案》（工信厅安全〔2020〕26号 ）</vt:lpstr>
      <vt:lpstr>7、《民爆行业安全生产专项整治三年行动工作方案》（工信厅安全〔2020〕26号 ）</vt:lpstr>
      <vt:lpstr>7、《民爆行业安全生产专项整治三年行动工作方案》（工信厅安全〔2020〕26号 ）</vt:lpstr>
      <vt:lpstr>7、《民爆行业安全生产专项整治三年行动工作方案》（工信厅安全〔2020〕26号 ）</vt:lpstr>
      <vt:lpstr>7、《民爆行业安全生产专项整治三年行动工作方案》（工信厅安全〔2020〕26号 ）</vt:lpstr>
      <vt:lpstr>7、《民爆行业安全生产专项整治三年行动工作方案》（工信厅安全〔2020〕26号 ）</vt:lpstr>
      <vt:lpstr>7、《民爆行业安全生产专项整治三年行动工作方案》（工信厅安全〔2020〕26号 ）</vt:lpstr>
      <vt:lpstr>二、安全事故案例部分</vt:lpstr>
      <vt:lpstr>安全事故案例</vt:lpstr>
      <vt:lpstr>三、其它部分 对企业及行业现存问题的思考：</vt:lpstr>
      <vt:lpstr>对企业及行业现存问题的思考：</vt:lpstr>
      <vt:lpstr>对企业及行业现存问题的思考：</vt:lpstr>
      <vt:lpstr>对企业及行业现存问题的思考：</vt:lpstr>
      <vt:lpstr>对企业及行业现存问题的思考：</vt:lpstr>
      <vt:lpstr>对企业及行业现存问题的思考：</vt:lpstr>
      <vt:lpstr>对企业及行业现存问题的思考：</vt:lpstr>
      <vt:lpstr>对企业及行业现存问题的思考：</vt:lpstr>
      <vt:lpstr>对企业及行业现存问题的思考：</vt:lpstr>
      <vt:lpstr>对企业及行业现存问题的思考：</vt:lpstr>
      <vt:lpstr>对企业及行业现存问题的思考：</vt:lpstr>
      <vt:lpstr>对企业及行业现存问题的思考：</vt:lpstr>
      <vt:lpstr>PowerPoint 演示文稿</vt:lpstr>
    </vt:vector>
  </TitlesOfParts>
  <Company/>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民爆企业安全管理培训</dc:title>
  <dc:creator>tnt</dc:creator>
  <cp:lastModifiedBy>tnt</cp:lastModifiedBy>
  <cp:revision>46</cp:revision>
  <dcterms:created xsi:type="dcterms:W3CDTF">2020-09-02T06:33:54Z</dcterms:created>
  <dcterms:modified xsi:type="dcterms:W3CDTF">2020-09-02T15:23:59Z</dcterms:modified>
</cp:coreProperties>
</file>