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5"/>
  </p:notesMasterIdLst>
  <p:sldIdLst>
    <p:sldId id="256" r:id="rId3"/>
    <p:sldId id="724" r:id="rId4"/>
    <p:sldId id="610" r:id="rId5"/>
    <p:sldId id="611" r:id="rId6"/>
    <p:sldId id="725" r:id="rId7"/>
    <p:sldId id="612" r:id="rId8"/>
    <p:sldId id="342" r:id="rId9"/>
    <p:sldId id="426" r:id="rId10"/>
    <p:sldId id="427" r:id="rId11"/>
    <p:sldId id="721" r:id="rId12"/>
    <p:sldId id="257" r:id="rId13"/>
    <p:sldId id="429" r:id="rId14"/>
    <p:sldId id="430" r:id="rId15"/>
    <p:sldId id="431" r:id="rId16"/>
    <p:sldId id="432" r:id="rId17"/>
    <p:sldId id="258" r:id="rId18"/>
    <p:sldId id="259" r:id="rId19"/>
    <p:sldId id="260" r:id="rId20"/>
    <p:sldId id="261" r:id="rId21"/>
    <p:sldId id="262" r:id="rId22"/>
    <p:sldId id="263" r:id="rId23"/>
    <p:sldId id="264" r:id="rId24"/>
    <p:sldId id="265" r:id="rId25"/>
    <p:sldId id="517" r:id="rId26"/>
    <p:sldId id="516" r:id="rId27"/>
    <p:sldId id="266" r:id="rId28"/>
    <p:sldId id="267" r:id="rId29"/>
    <p:sldId id="268" r:id="rId30"/>
    <p:sldId id="269" r:id="rId31"/>
    <p:sldId id="270" r:id="rId32"/>
    <p:sldId id="271" r:id="rId33"/>
    <p:sldId id="272" r:id="rId34"/>
    <p:sldId id="273" r:id="rId35"/>
    <p:sldId id="274" r:id="rId36"/>
    <p:sldId id="275" r:id="rId37"/>
    <p:sldId id="276" r:id="rId38"/>
    <p:sldId id="277" r:id="rId39"/>
    <p:sldId id="278" r:id="rId40"/>
    <p:sldId id="279" r:id="rId41"/>
    <p:sldId id="280" r:id="rId42"/>
    <p:sldId id="281" r:id="rId43"/>
    <p:sldId id="433" r:id="rId44"/>
    <p:sldId id="282" r:id="rId45"/>
    <p:sldId id="283" r:id="rId46"/>
    <p:sldId id="284" r:id="rId47"/>
    <p:sldId id="285" r:id="rId48"/>
    <p:sldId id="286" r:id="rId49"/>
    <p:sldId id="287" r:id="rId50"/>
    <p:sldId id="288" r:id="rId51"/>
    <p:sldId id="289" r:id="rId52"/>
    <p:sldId id="291" r:id="rId53"/>
    <p:sldId id="292" r:id="rId54"/>
    <p:sldId id="293" r:id="rId55"/>
    <p:sldId id="294" r:id="rId56"/>
    <p:sldId id="295" r:id="rId57"/>
    <p:sldId id="296" r:id="rId58"/>
    <p:sldId id="297" r:id="rId59"/>
    <p:sldId id="298" r:id="rId60"/>
    <p:sldId id="299" r:id="rId61"/>
    <p:sldId id="428" r:id="rId62"/>
    <p:sldId id="300" r:id="rId63"/>
    <p:sldId id="301" r:id="rId64"/>
    <p:sldId id="302" r:id="rId65"/>
    <p:sldId id="303" r:id="rId66"/>
    <p:sldId id="304" r:id="rId67"/>
    <p:sldId id="305" r:id="rId68"/>
    <p:sldId id="306" r:id="rId69"/>
    <p:sldId id="307" r:id="rId70"/>
    <p:sldId id="308" r:id="rId71"/>
    <p:sldId id="309" r:id="rId72"/>
    <p:sldId id="311" r:id="rId73"/>
    <p:sldId id="312" r:id="rId74"/>
    <p:sldId id="314" r:id="rId75"/>
    <p:sldId id="315" r:id="rId76"/>
    <p:sldId id="316" r:id="rId77"/>
    <p:sldId id="317" r:id="rId78"/>
    <p:sldId id="318" r:id="rId79"/>
    <p:sldId id="290" r:id="rId80"/>
    <p:sldId id="319" r:id="rId81"/>
    <p:sldId id="320" r:id="rId82"/>
    <p:sldId id="321" r:id="rId83"/>
    <p:sldId id="322" r:id="rId84"/>
    <p:sldId id="323" r:id="rId86"/>
    <p:sldId id="324" r:id="rId87"/>
    <p:sldId id="325" r:id="rId88"/>
    <p:sldId id="326" r:id="rId89"/>
    <p:sldId id="327" r:id="rId90"/>
    <p:sldId id="328" r:id="rId91"/>
    <p:sldId id="330" r:id="rId92"/>
    <p:sldId id="331" r:id="rId93"/>
    <p:sldId id="332" r:id="rId94"/>
    <p:sldId id="333" r:id="rId95"/>
    <p:sldId id="334" r:id="rId96"/>
    <p:sldId id="335" r:id="rId97"/>
    <p:sldId id="336" r:id="rId98"/>
    <p:sldId id="329" r:id="rId99"/>
    <p:sldId id="337" r:id="rId100"/>
    <p:sldId id="338" r:id="rId101"/>
    <p:sldId id="339" r:id="rId102"/>
    <p:sldId id="518" r:id="rId103"/>
    <p:sldId id="519" r:id="rId104"/>
    <p:sldId id="520" r:id="rId105"/>
    <p:sldId id="521" r:id="rId106"/>
    <p:sldId id="522" r:id="rId107"/>
    <p:sldId id="523" r:id="rId108"/>
    <p:sldId id="524" r:id="rId109"/>
    <p:sldId id="525" r:id="rId110"/>
    <p:sldId id="526" r:id="rId111"/>
    <p:sldId id="603" r:id="rId112"/>
    <p:sldId id="604" r:id="rId113"/>
    <p:sldId id="605" r:id="rId114"/>
    <p:sldId id="606" r:id="rId115"/>
    <p:sldId id="607" r:id="rId116"/>
    <p:sldId id="608" r:id="rId117"/>
    <p:sldId id="722" r:id="rId118"/>
    <p:sldId id="723" r:id="rId119"/>
    <p:sldId id="340" r:id="rId1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196" y="-76"/>
      </p:cViewPr>
      <p:guideLst>
        <p:guide orient="horz" pos="215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notesMaster" Target="notesMasters/notesMaster1.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3" Type="http://schemas.openxmlformats.org/officeDocument/2006/relationships/tableStyles" Target="tableStyles.xml"/><Relationship Id="rId122" Type="http://schemas.openxmlformats.org/officeDocument/2006/relationships/viewProps" Target="viewProps.xml"/><Relationship Id="rId121" Type="http://schemas.openxmlformats.org/officeDocument/2006/relationships/presProps" Target="presProps.xml"/><Relationship Id="rId120" Type="http://schemas.openxmlformats.org/officeDocument/2006/relationships/slide" Target="slides/slide117.xml"/><Relationship Id="rId12" Type="http://schemas.openxmlformats.org/officeDocument/2006/relationships/slide" Target="slides/slide10.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9.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93923-E776-4454-A52E-D0FE14F8908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2DBC0B-303C-4F2B-AA6F-7C93CCB6F88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BC2DBC0B-303C-4F2B-AA6F-7C93CCB6F88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任意多边形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lstStyle>
          <a:p>
            <a:fld id="{A5E068A6-3EC4-4FEC-936A-67A2DFE84C4F}" type="datetimeFigureOut">
              <a:rPr lang="zh-CN" altLang="en-US" smtClean="0"/>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lstStyle>
          <a:p>
            <a:fld id="{A41BD9B3-AF2A-450D-A3DB-AEB440A4151D}"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1BD9B3-AF2A-450D-A3DB-AEB440A4151D}"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1BD9B3-AF2A-450D-A3DB-AEB440A4151D}"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1BD9B3-AF2A-450D-A3DB-AEB440A4151D}" type="slidenum">
              <a:rPr lang="zh-CN" altLang="en-US" smtClean="0"/>
            </a:fld>
            <a:endParaRPr lang="zh-CN" altLang="en-US"/>
          </a:p>
        </p:txBody>
      </p:sp>
      <p:sp>
        <p:nvSpPr>
          <p:cNvPr id="7" name="标题 6"/>
          <p:cNvSpPr>
            <a:spLocks noGrp="1"/>
          </p:cNvSpPr>
          <p:nvPr>
            <p:ph type="title"/>
          </p:nvPr>
        </p:nvSpPr>
        <p:spPr/>
        <p:txBody>
          <a:bodyPr rtlCol="0"/>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41BD9B3-AF2A-450D-A3DB-AEB440A4151D}" type="slidenum">
              <a:rPr lang="zh-CN" altLang="en-US" smtClean="0"/>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1BD9B3-AF2A-450D-A3DB-AEB440A4151D}" type="slidenum">
              <a:rPr lang="zh-CN" altLang="en-US" smtClean="0"/>
            </a:fld>
            <a:endParaRPr lang="zh-CN" altLang="en-US"/>
          </a:p>
        </p:txBody>
      </p:sp>
      <p:sp>
        <p:nvSpPr>
          <p:cNvPr id="8" name="标题 7"/>
          <p:cNvSpPr>
            <a:spLocks noGrp="1"/>
          </p:cNvSpPr>
          <p:nvPr>
            <p:ph type="title"/>
          </p:nvPr>
        </p:nvSpPr>
        <p:spPr/>
        <p:txBody>
          <a:bodyPr rtlCol="0"/>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endParaRPr kumimoji="0" lang="zh-CN" altLang="en-US" smtClean="0"/>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41BD9B3-AF2A-450D-A3DB-AEB440A4151D}"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41BD9B3-AF2A-450D-A3DB-AEB440A4151D}" type="slidenum">
              <a:rPr lang="zh-CN" altLang="en-US" smtClean="0"/>
            </a:fld>
            <a:endParaRPr lang="zh-CN" altLang="en-US"/>
          </a:p>
        </p:txBody>
      </p:sp>
      <p:sp>
        <p:nvSpPr>
          <p:cNvPr id="6" name="标题 5"/>
          <p:cNvSpPr>
            <a:spLocks noGrp="1"/>
          </p:cNvSpPr>
          <p:nvPr>
            <p:ph type="title"/>
          </p:nvPr>
        </p:nvSpPr>
        <p:spPr/>
        <p:txBody>
          <a:bodyPr rtlCol="0"/>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5E068A6-3EC4-4FEC-936A-67A2DFE84C4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41BD9B3-AF2A-450D-A3DB-AEB440A4151D}"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p>
            <a:fld id="{A5E068A6-3EC4-4FEC-936A-67A2DFE84C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41BD9B3-AF2A-450D-A3DB-AEB440A4151D}"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lstStyle>
          <a:p>
            <a:fld id="{A5E068A6-3EC4-4FEC-936A-67A2DFE84C4F}" type="datetimeFigureOut">
              <a:rPr lang="zh-CN" altLang="en-US" smtClean="0"/>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lstStyle>
          <a:p>
            <a:fld id="{A41BD9B3-AF2A-450D-A3DB-AEB440A4151D}" type="slidenum">
              <a:rPr lang="zh-CN" altLang="en-US" smtClean="0"/>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zh-CN" altLang="en-US" smtClean="0"/>
              <a:t>单击此处编辑母版标题样式</a:t>
            </a:r>
            <a:endParaRPr kumimoji="0" lang="en-US"/>
          </a:p>
        </p:txBody>
      </p:sp>
      <p:sp>
        <p:nvSpPr>
          <p:cNvPr id="8" name="任意多边形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任意多边形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角三角形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任意多边形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角三角形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A5E068A6-3EC4-4FEC-936A-67A2DFE84C4F}" type="datetimeFigureOut">
              <a:rPr lang="zh-CN" altLang="en-US" smtClean="0"/>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A41BD9B3-AF2A-450D-A3DB-AEB440A4151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image" Target="../media/image2.png"/></Relationships>
</file>

<file path=ppt/slides/_rels/slide1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1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636905" y="2513966"/>
            <a:ext cx="7772400" cy="1829761"/>
          </a:xfrm>
        </p:spPr>
        <p:txBody>
          <a:bodyPr>
            <a:normAutofit fontScale="90000"/>
            <a:scene3d>
              <a:camera prst="orthographicFront"/>
              <a:lightRig rig="soft" dir="t"/>
            </a:scene3d>
            <a:sp3d prstMaterial="softEdge">
              <a:bevelT w="25400" h="25400"/>
            </a:sp3d>
          </a:bodyPr>
          <a:lstStyle/>
          <a:p>
            <a:pPr algn="ctr"/>
            <a:r>
              <a:rPr lang="en-US" altLang="zh-CN" dirty="0" smtClean="0">
                <a:ln w="22225">
                  <a:solidFill>
                    <a:schemeClr val="accent2"/>
                  </a:solidFill>
                  <a:prstDash val="solid"/>
                </a:ln>
                <a:solidFill>
                  <a:schemeClr val="accent2">
                    <a:lumMod val="40000"/>
                    <a:lumOff val="60000"/>
                  </a:schemeClr>
                </a:solidFill>
                <a:effectLst/>
              </a:rPr>
              <a:t>2020</a:t>
            </a:r>
            <a:r>
              <a:rPr lang="zh-CN" altLang="en-US" dirty="0" smtClean="0">
                <a:ln w="22225">
                  <a:solidFill>
                    <a:schemeClr val="accent2"/>
                  </a:solidFill>
                  <a:prstDash val="solid"/>
                </a:ln>
                <a:solidFill>
                  <a:schemeClr val="accent2">
                    <a:lumMod val="40000"/>
                    <a:lumOff val="60000"/>
                  </a:schemeClr>
                </a:solidFill>
                <a:effectLst/>
              </a:rPr>
              <a:t>年河北省民爆行业安全生产标准化考评细则讲义</a:t>
            </a:r>
            <a:br>
              <a:rPr lang="zh-CN" altLang="en-US" dirty="0" smtClean="0">
                <a:ln w="22225">
                  <a:solidFill>
                    <a:schemeClr val="accent2"/>
                  </a:solidFill>
                  <a:prstDash val="solid"/>
                </a:ln>
                <a:solidFill>
                  <a:schemeClr val="accent2">
                    <a:lumMod val="40000"/>
                    <a:lumOff val="60000"/>
                  </a:schemeClr>
                </a:solidFill>
                <a:effectLst/>
              </a:rPr>
            </a:br>
            <a:br>
              <a:rPr lang="zh-CN" altLang="en-US" dirty="0" smtClean="0">
                <a:ln w="22225">
                  <a:solidFill>
                    <a:schemeClr val="accent2"/>
                  </a:solidFill>
                  <a:prstDash val="solid"/>
                </a:ln>
                <a:solidFill>
                  <a:schemeClr val="accent2">
                    <a:lumMod val="40000"/>
                    <a:lumOff val="60000"/>
                  </a:schemeClr>
                </a:solidFill>
                <a:effectLst/>
              </a:rPr>
            </a:br>
            <a:r>
              <a:rPr lang="zh-CN" altLang="en-US" dirty="0" smtClean="0">
                <a:ln w="22225">
                  <a:solidFill>
                    <a:schemeClr val="accent2"/>
                  </a:solidFill>
                  <a:prstDash val="solid"/>
                </a:ln>
                <a:solidFill>
                  <a:schemeClr val="accent2">
                    <a:lumMod val="40000"/>
                    <a:lumOff val="60000"/>
                  </a:schemeClr>
                </a:solidFill>
                <a:effectLst/>
              </a:rPr>
              <a:t>程治平</a:t>
            </a:r>
            <a:endParaRPr lang="zh-CN" altLang="en-US" dirty="0" smtClean="0">
              <a:ln w="22225">
                <a:solidFill>
                  <a:schemeClr val="accent2"/>
                </a:solidFill>
                <a:prstDash val="solid"/>
              </a:ln>
              <a:solidFill>
                <a:schemeClr val="accent2">
                  <a:lumMod val="40000"/>
                  <a:lumOff val="60000"/>
                </a:schemeClr>
              </a:solidFill>
              <a:effectLst/>
            </a:endParaRPr>
          </a:p>
        </p:txBody>
      </p:sp>
      <p:sp>
        <p:nvSpPr>
          <p:cNvPr id="3" name="副标题 2"/>
          <p:cNvSpPr>
            <a:spLocks noGrp="1"/>
          </p:cNvSpPr>
          <p:nvPr>
            <p:ph type="subTitle" idx="1"/>
          </p:nvPr>
        </p:nvSpPr>
        <p:spPr/>
        <p:txBody>
          <a:bodyPr>
            <a:normAutofit fontScale="25000"/>
          </a:bodyPr>
          <a:lstStyle/>
          <a:p>
            <a:pPr algn="ctr"/>
            <a:endParaRPr lang="zh-CN" altLang="en-US" sz="2800" dirty="0" smtClean="0"/>
          </a:p>
          <a:p>
            <a:pPr algn="ctr"/>
            <a:endParaRPr lang="en-US" altLang="zh-CN" sz="2800" dirty="0" smtClean="0"/>
          </a:p>
          <a:p>
            <a:pPr algn="ctr"/>
            <a:endParaRPr lang="en-US" altLang="zh-CN" sz="9600" dirty="0" smtClean="0"/>
          </a:p>
          <a:p>
            <a:pPr algn="ctr"/>
            <a:r>
              <a:rPr lang="en-US" altLang="zh-CN" sz="9600" dirty="0" smtClean="0"/>
              <a:t>13700308934</a:t>
            </a:r>
            <a:endParaRPr lang="en-US" altLang="zh-CN" sz="2800" dirty="0" smtClean="0"/>
          </a:p>
          <a:p>
            <a:pPr algn="ctr"/>
            <a:r>
              <a:rPr lang="zh-CN" altLang="en-US" sz="9600" dirty="0" smtClean="0"/>
              <a:t>河北六〇七化工有限公司</a:t>
            </a:r>
            <a:endParaRPr lang="zh-CN" altLang="en-US" sz="2800" dirty="0" smtClean="0"/>
          </a:p>
          <a:p>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normAutofit fontScale="90000" lnSpcReduction="20000"/>
          </a:bodyPr>
          <a:p>
            <a:r>
              <a:rPr lang="zh-CN" altLang="en-US"/>
              <a:t>1. 资料审核：按照相关法律、法规、规章、标准及民爆企业安全生产达标考评标准要求，逐一对相关资料进行审核，确认其正确性、准确性和有效性。</a:t>
            </a:r>
            <a:endParaRPr lang="zh-CN" altLang="en-US"/>
          </a:p>
          <a:p>
            <a:r>
              <a:rPr lang="zh-CN" altLang="en-US"/>
              <a:t>2. 现场核查：按照相关法律、法规、规章、标准及民爆企业安全生产达标考评标准要求，逐一核查生产经营场所的安全条件和管理状况，确认其符合性和有效性。</a:t>
            </a:r>
            <a:endParaRPr lang="zh-CN" altLang="en-US"/>
          </a:p>
          <a:p>
            <a:r>
              <a:rPr lang="zh-CN" altLang="en-US"/>
              <a:t>3. 人员询问：按照民爆企业安全生产达标考评标准要求，由评审人员对企业相关人员进行询问，了解、核实企业在安全生产达标工作方面的真实性、有效性等。对销售企业（销售网点）的询问人数应不少于从业人员的20%，且最少不应少于5人；对生产企业（生产场点）的询问人员数应不少于从业人员的10%，且最少不应少于10人（询问人员数包括资料审核、现场核查过程中评审人员询问和专门考核时的所有人员）。</a:t>
            </a:r>
            <a:endParaRPr lang="zh-CN" altLang="en-US"/>
          </a:p>
        </p:txBody>
      </p:sp>
      <p:sp>
        <p:nvSpPr>
          <p:cNvPr id="3" name="标题 2"/>
          <p:cNvSpPr>
            <a:spLocks noGrp="1"/>
          </p:cNvSpPr>
          <p:nvPr>
            <p:ph type="title"/>
          </p:nvPr>
        </p:nvSpPr>
        <p:spPr/>
        <p:txBody>
          <a:bodyPr/>
          <a:p>
            <a:pPr algn="ctr"/>
            <a:r>
              <a:rPr lang="zh-CN" altLang="en-US">
                <a:solidFill>
                  <a:srgbClr val="FF0000"/>
                </a:solidFill>
              </a:rPr>
              <a:t>考评方法</a:t>
            </a:r>
            <a:endParaRPr lang="zh-CN" altLang="en-US">
              <a:solidFill>
                <a:srgbClr val="FF0000"/>
              </a:solidFill>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zh-CN" altLang="en-US"/>
              <a:t>先把各工房、工序数量及标牌数量摸底统计，在制作安装。</a:t>
            </a:r>
            <a:endParaRPr lang="zh-CN" altLang="en-US"/>
          </a:p>
          <a:p>
            <a:r>
              <a:rPr lang="zh-CN" altLang="en-US"/>
              <a:t>1、GB28263-2012  生产区、库区入口处醒目位置应有严禁烟火、禁带手机标志，限速标志、避雷设施警示标示。</a:t>
            </a:r>
            <a:endParaRPr lang="zh-CN" altLang="en-US"/>
          </a:p>
          <a:p>
            <a:r>
              <a:rPr lang="zh-CN" altLang="en-US"/>
              <a:t>2020年河北省民爆行业安全生产标准化考评细则</a:t>
            </a:r>
            <a:endParaRPr lang="zh-CN" altLang="en-US"/>
          </a:p>
          <a:p>
            <a:r>
              <a:rPr lang="zh-CN" altLang="en-US"/>
              <a:t>2、表5法律法规和安全管理制度</a:t>
            </a:r>
            <a:endParaRPr lang="zh-CN" altLang="en-US"/>
          </a:p>
        </p:txBody>
      </p:sp>
      <p:sp>
        <p:nvSpPr>
          <p:cNvPr id="3" name="标题 2"/>
          <p:cNvSpPr>
            <a:spLocks noGrp="1"/>
          </p:cNvSpPr>
          <p:nvPr>
            <p:ph type="title"/>
          </p:nvPr>
        </p:nvSpPr>
        <p:spPr/>
        <p:txBody>
          <a:bodyPr>
            <a:normAutofit fontScale="90000"/>
          </a:bodyPr>
          <a:p>
            <a:pPr algn="ctr"/>
            <a:r>
              <a:rPr lang="zh-CN" altLang="en-US">
                <a:solidFill>
                  <a:srgbClr val="FF0000"/>
                </a:solidFill>
              </a:rPr>
              <a:t>生产区、库区需要的标志、标牌</a:t>
            </a:r>
            <a:br>
              <a:rPr lang="zh-CN" altLang="en-US">
                <a:solidFill>
                  <a:srgbClr val="FF0000"/>
                </a:solidFill>
              </a:rPr>
            </a:br>
            <a:r>
              <a:rPr lang="zh-CN" altLang="en-US">
                <a:solidFill>
                  <a:srgbClr val="FF0000"/>
                </a:solidFill>
              </a:rPr>
              <a:t>依据要求</a:t>
            </a:r>
            <a:endParaRPr lang="zh-CN" altLang="en-US">
              <a:solidFill>
                <a:srgbClr val="FF0000"/>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666750" y="509905"/>
            <a:ext cx="7362190" cy="4030980"/>
          </a:xfrm>
          <a:prstGeom prst="rect">
            <a:avLst/>
          </a:prstGeom>
          <a:noFill/>
          <a:ln w="9525">
            <a:noFill/>
          </a:ln>
        </p:spPr>
        <p:txBody>
          <a:bodyPr wrap="square">
            <a:spAutoFit/>
          </a:bodyPr>
          <a:p>
            <a:pPr indent="0"/>
            <a:r>
              <a:rPr lang="zh-CN" sz="3200" b="0">
                <a:latin typeface="黑体" panose="02010609060101010101" charset="-122"/>
                <a:ea typeface="黑体" panose="02010609060101010101" charset="-122"/>
                <a:cs typeface="黑体" panose="02010609060101010101" charset="-122"/>
              </a:rPr>
              <a:t>安全技术操作规程工（库）房入口区域，醒目位置未张贴岗位操作要点每发现一处扣</a:t>
            </a:r>
            <a:r>
              <a:rPr lang="en-US" sz="3200" b="0">
                <a:latin typeface="黑体" panose="02010609060101010101" charset="-122"/>
                <a:ea typeface="黑体" panose="02010609060101010101" charset="-122"/>
                <a:cs typeface="黑体" panose="02010609060101010101" charset="-122"/>
              </a:rPr>
              <a:t>5</a:t>
            </a:r>
            <a:r>
              <a:rPr lang="zh-CN" sz="3200" b="0">
                <a:latin typeface="黑体" panose="02010609060101010101" charset="-122"/>
                <a:ea typeface="黑体" panose="02010609060101010101" charset="-122"/>
                <a:cs typeface="黑体" panose="02010609060101010101" charset="-122"/>
              </a:rPr>
              <a:t>分，</a:t>
            </a:r>
            <a:r>
              <a:rPr lang="zh-CN" sz="3200" b="0">
                <a:solidFill>
                  <a:srgbClr val="FF0000"/>
                </a:solidFill>
                <a:latin typeface="黑体" panose="02010609060101010101" charset="-122"/>
                <a:ea typeface="黑体" panose="02010609060101010101" charset="-122"/>
                <a:cs typeface="黑体" panose="02010609060101010101" charset="-122"/>
              </a:rPr>
              <a:t>（要求每个工序都要有岗位操作要点，建议岗位操作要点和工序定员定量合并）</a:t>
            </a:r>
            <a:r>
              <a:rPr lang="zh-CN" sz="3200" b="0">
                <a:latin typeface="黑体" panose="02010609060101010101" charset="-122"/>
                <a:ea typeface="黑体" panose="02010609060101010101" charset="-122"/>
                <a:cs typeface="黑体" panose="02010609060101010101" charset="-122"/>
              </a:rPr>
              <a:t>工（库）房入口区域无安全管理要点每发现一处扣</a:t>
            </a:r>
            <a:r>
              <a:rPr lang="en-US" sz="3200" b="0">
                <a:latin typeface="黑体" panose="02010609060101010101" charset="-122"/>
                <a:ea typeface="黑体" panose="02010609060101010101" charset="-122"/>
                <a:cs typeface="黑体" panose="02010609060101010101" charset="-122"/>
              </a:rPr>
              <a:t>5</a:t>
            </a:r>
            <a:r>
              <a:rPr lang="zh-CN" sz="3200" b="0">
                <a:latin typeface="黑体" panose="02010609060101010101" charset="-122"/>
                <a:ea typeface="黑体" panose="02010609060101010101" charset="-122"/>
                <a:cs typeface="黑体" panose="02010609060101010101" charset="-122"/>
              </a:rPr>
              <a:t>分，工（库）入口区域未无应急避险路线图每一处扣</a:t>
            </a:r>
            <a:r>
              <a:rPr lang="en-US" sz="3200" b="0">
                <a:latin typeface="黑体" panose="02010609060101010101" charset="-122"/>
                <a:ea typeface="黑体" panose="02010609060101010101" charset="-122"/>
                <a:cs typeface="黑体" panose="02010609060101010101" charset="-122"/>
              </a:rPr>
              <a:t>5</a:t>
            </a:r>
            <a:r>
              <a:rPr lang="zh-CN" sz="3200" b="0">
                <a:latin typeface="黑体" panose="02010609060101010101" charset="-122"/>
                <a:ea typeface="黑体" panose="02010609060101010101" charset="-122"/>
                <a:cs typeface="黑体" panose="02010609060101010101" charset="-122"/>
              </a:rPr>
              <a:t>分</a:t>
            </a:r>
            <a:endParaRPr lang="zh-CN" altLang="en-US" sz="32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666750" y="401320"/>
            <a:ext cx="7875270" cy="5262245"/>
          </a:xfrm>
          <a:prstGeom prst="rect">
            <a:avLst/>
          </a:prstGeom>
          <a:noFill/>
          <a:ln w="9525">
            <a:noFill/>
          </a:ln>
        </p:spPr>
        <p:txBody>
          <a:bodyPr wrap="square">
            <a:spAutoFit/>
          </a:bodyPr>
          <a:p>
            <a:pPr indent="0"/>
            <a:r>
              <a:rPr lang="zh-CN" sz="2400" b="1" u="sng">
                <a:latin typeface="黑体" panose="02010609060101010101" charset="-122"/>
                <a:ea typeface="黑体" panose="02010609060101010101" charset="-122"/>
                <a:cs typeface="黑体" panose="02010609060101010101" charset="-122"/>
              </a:rPr>
              <a:t>表</a:t>
            </a:r>
            <a:r>
              <a:rPr lang="en-US" sz="2400" b="1" u="sng">
                <a:latin typeface="黑体" panose="02010609060101010101" charset="-122"/>
                <a:ea typeface="黑体" panose="02010609060101010101" charset="-122"/>
                <a:cs typeface="黑体" panose="02010609060101010101" charset="-122"/>
              </a:rPr>
              <a:t>12</a:t>
            </a:r>
            <a:r>
              <a:rPr lang="zh-CN" sz="2400" b="1" u="sng">
                <a:latin typeface="黑体" panose="02010609060101010101" charset="-122"/>
                <a:ea typeface="黑体" panose="02010609060101010101" charset="-122"/>
                <a:cs typeface="黑体" panose="02010609060101010101" charset="-122"/>
              </a:rPr>
              <a:t>安全生产设施管理</a:t>
            </a:r>
            <a:r>
              <a:rPr lang="en-US" sz="2400" b="0">
                <a:latin typeface="黑体" panose="02010609060101010101" charset="-122"/>
                <a:ea typeface="黑体" panose="02010609060101010101" charset="-122"/>
                <a:cs typeface="黑体" panose="02010609060101010101" charset="-122"/>
              </a:rPr>
              <a:t>1</a:t>
            </a:r>
            <a:r>
              <a:rPr lang="zh-CN" sz="2400" b="0">
                <a:latin typeface="黑体" panose="02010609060101010101" charset="-122"/>
                <a:ea typeface="黑体" panose="02010609060101010101" charset="-122"/>
                <a:cs typeface="黑体" panose="02010609060101010101" charset="-122"/>
              </a:rPr>
              <a:t>、消防设施管理消防设施失灵失效或不能满足应急条件等每发现一处不得分；标识标志不完好、不清楚每发现一处扣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 </a:t>
            </a:r>
            <a:r>
              <a:rPr lang="zh-CN" sz="2400" b="1" u="sng">
                <a:latin typeface="黑体" panose="02010609060101010101" charset="-122"/>
                <a:ea typeface="黑体" panose="02010609060101010101" charset="-122"/>
                <a:cs typeface="黑体" panose="02010609060101010101" charset="-122"/>
              </a:rPr>
              <a:t>表</a:t>
            </a:r>
            <a:r>
              <a:rPr lang="en-US" sz="2400" b="1" u="sng">
                <a:latin typeface="黑体" panose="02010609060101010101" charset="-122"/>
                <a:ea typeface="黑体" panose="02010609060101010101" charset="-122"/>
                <a:cs typeface="黑体" panose="02010609060101010101" charset="-122"/>
              </a:rPr>
              <a:t>13</a:t>
            </a:r>
            <a:r>
              <a:rPr lang="zh-CN" sz="2400" b="1" u="sng">
                <a:latin typeface="黑体" panose="02010609060101010101" charset="-122"/>
                <a:ea typeface="黑体" panose="02010609060101010101" charset="-122"/>
                <a:cs typeface="黑体" panose="02010609060101010101" charset="-122"/>
              </a:rPr>
              <a:t>危险源辨识与风险管控</a:t>
            </a:r>
            <a:r>
              <a:rPr lang="en-US" sz="2400" b="0">
                <a:latin typeface="黑体" panose="02010609060101010101" charset="-122"/>
                <a:ea typeface="黑体" panose="02010609060101010101" charset="-122"/>
                <a:cs typeface="黑体" panose="02010609060101010101" charset="-122"/>
              </a:rPr>
              <a:t>2</a:t>
            </a:r>
            <a:r>
              <a:rPr lang="zh-CN" sz="2400" b="0">
                <a:latin typeface="黑体" panose="02010609060101010101" charset="-122"/>
                <a:ea typeface="黑体" panose="02010609060101010101" charset="-122"/>
                <a:cs typeface="黑体" panose="02010609060101010101" charset="-122"/>
              </a:rPr>
              <a:t>、安全生产风险因素辨识管控</a:t>
            </a:r>
            <a:r>
              <a:rPr lang="en-US" sz="2400" b="0">
                <a:latin typeface="黑体" panose="02010609060101010101" charset="-122"/>
                <a:ea typeface="黑体" panose="02010609060101010101" charset="-122"/>
                <a:cs typeface="黑体" panose="02010609060101010101" charset="-122"/>
              </a:rPr>
              <a:t>1</a:t>
            </a:r>
            <a:r>
              <a:rPr lang="zh-CN" sz="2400" b="0">
                <a:latin typeface="黑体" panose="02010609060101010101" charset="-122"/>
                <a:ea typeface="黑体" panose="02010609060101010101" charset="-122"/>
                <a:cs typeface="黑体" panose="02010609060101010101" charset="-122"/>
              </a:rPr>
              <a:t>）生产区、库区入口处未将风险因素、管控措施、责任单位、责任人等进行公示（公告）的没发现一处扣</a:t>
            </a:r>
            <a:r>
              <a:rPr lang="en-US" sz="2400" b="0">
                <a:latin typeface="黑体" panose="02010609060101010101" charset="-122"/>
                <a:ea typeface="黑体" panose="02010609060101010101" charset="-122"/>
                <a:cs typeface="黑体" panose="02010609060101010101" charset="-122"/>
              </a:rPr>
              <a:t>30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2</a:t>
            </a:r>
            <a:r>
              <a:rPr lang="zh-CN" sz="2400" b="0">
                <a:latin typeface="黑体" panose="02010609060101010101" charset="-122"/>
                <a:ea typeface="黑体" panose="02010609060101010101" charset="-122"/>
                <a:cs typeface="黑体" panose="02010609060101010101" charset="-122"/>
              </a:rPr>
              <a:t>每个工（库）房入口未将风险因素、事故后果、管控措施、责任单位、责任人等进行告知的每发现一处扣</a:t>
            </a:r>
            <a:r>
              <a:rPr lang="en-US" sz="2400" b="0">
                <a:latin typeface="黑体" panose="02010609060101010101" charset="-122"/>
                <a:ea typeface="黑体" panose="02010609060101010101" charset="-122"/>
                <a:cs typeface="黑体" panose="02010609060101010101" charset="-122"/>
              </a:rPr>
              <a:t>20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3</a:t>
            </a:r>
            <a:r>
              <a:rPr lang="zh-CN" sz="2400" b="0">
                <a:latin typeface="黑体" panose="02010609060101010101" charset="-122"/>
                <a:ea typeface="黑体" panose="02010609060101010101" charset="-122"/>
                <a:cs typeface="黑体" panose="02010609060101010101" charset="-122"/>
              </a:rPr>
              <a:t>）未在作业岗位、设备设施、场所区域附近的醒目位置设置岗位安全风险告知卡的每处扣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4</a:t>
            </a:r>
            <a:r>
              <a:rPr lang="zh-CN" sz="2400" b="0">
                <a:latin typeface="黑体" panose="02010609060101010101" charset="-122"/>
                <a:ea typeface="黑体" panose="02010609060101010101" charset="-122"/>
                <a:cs typeface="黑体" panose="02010609060101010101" charset="-122"/>
              </a:rPr>
              <a:t>）生产区、库区入口处未设置安全风险分布图的每处扣</a:t>
            </a:r>
            <a:r>
              <a:rPr lang="en-US" sz="2400" b="0">
                <a:latin typeface="黑体" panose="02010609060101010101" charset="-122"/>
                <a:ea typeface="黑体" panose="02010609060101010101" charset="-122"/>
                <a:cs typeface="黑体" panose="02010609060101010101" charset="-122"/>
              </a:rPr>
              <a:t>100</a:t>
            </a:r>
            <a:r>
              <a:rPr lang="zh-CN" sz="2400" b="0">
                <a:latin typeface="黑体" panose="02010609060101010101" charset="-122"/>
                <a:ea typeface="黑体" panose="02010609060101010101" charset="-122"/>
                <a:cs typeface="黑体" panose="02010609060101010101" charset="-122"/>
              </a:rPr>
              <a:t>分。</a:t>
            </a:r>
            <a:endParaRPr lang="zh-CN" altLang="en-US" sz="24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580390" y="518795"/>
            <a:ext cx="7863840" cy="2676525"/>
          </a:xfrm>
          <a:prstGeom prst="rect">
            <a:avLst/>
          </a:prstGeom>
          <a:noFill/>
          <a:ln w="9525">
            <a:noFill/>
          </a:ln>
        </p:spPr>
        <p:txBody>
          <a:bodyPr wrap="square">
            <a:spAutoFit/>
          </a:bodyPr>
          <a:p>
            <a:pPr indent="0"/>
            <a:r>
              <a:rPr lang="zh-CN" sz="2800" b="1" u="sng">
                <a:latin typeface="黑体" panose="02010609060101010101" charset="-122"/>
                <a:ea typeface="黑体" panose="02010609060101010101" charset="-122"/>
                <a:cs typeface="黑体" panose="02010609060101010101" charset="-122"/>
              </a:rPr>
              <a:t>表</a:t>
            </a:r>
            <a:r>
              <a:rPr lang="en-US" sz="2800" b="1" u="sng">
                <a:latin typeface="黑体" panose="02010609060101010101" charset="-122"/>
                <a:ea typeface="黑体" panose="02010609060101010101" charset="-122"/>
                <a:cs typeface="黑体" panose="02010609060101010101" charset="-122"/>
              </a:rPr>
              <a:t>14</a:t>
            </a:r>
            <a:r>
              <a:rPr lang="zh-CN" sz="2800" b="1" u="sng">
                <a:latin typeface="黑体" panose="02010609060101010101" charset="-122"/>
                <a:ea typeface="黑体" panose="02010609060101010101" charset="-122"/>
                <a:cs typeface="黑体" panose="02010609060101010101" charset="-122"/>
              </a:rPr>
              <a:t>生产经营作业行为控制</a:t>
            </a:r>
            <a:r>
              <a:rPr lang="en-US" sz="2800" b="0">
                <a:latin typeface="黑体" panose="02010609060101010101" charset="-122"/>
                <a:ea typeface="黑体" panose="02010609060101010101" charset="-122"/>
                <a:cs typeface="黑体" panose="02010609060101010101" charset="-122"/>
              </a:rPr>
              <a:t>7</a:t>
            </a:r>
            <a:r>
              <a:rPr lang="zh-CN" sz="2800" b="0">
                <a:latin typeface="黑体" panose="02010609060101010101" charset="-122"/>
                <a:ea typeface="黑体" panose="02010609060101010101" charset="-122"/>
                <a:cs typeface="黑体" panose="02010609060101010101" charset="-122"/>
              </a:rPr>
              <a:t>、停送电作业行为控制</a:t>
            </a:r>
            <a:r>
              <a:rPr lang="en-US" sz="2800" b="0">
                <a:latin typeface="黑体" panose="02010609060101010101" charset="-122"/>
                <a:ea typeface="黑体" panose="02010609060101010101" charset="-122"/>
                <a:cs typeface="黑体" panose="02010609060101010101" charset="-122"/>
              </a:rPr>
              <a:t>a</a:t>
            </a:r>
            <a:r>
              <a:rPr lang="zh-CN" sz="2800" b="0">
                <a:latin typeface="黑体" panose="02010609060101010101" charset="-122"/>
                <a:ea typeface="黑体" panose="02010609060101010101" charset="-122"/>
                <a:cs typeface="黑体" panose="02010609060101010101" charset="-122"/>
              </a:rPr>
              <a:t>）在全部停电或部分停电的电气设备上作业，应遵守</a:t>
            </a:r>
            <a:r>
              <a:rPr lang="en-US" sz="2800" b="0">
                <a:latin typeface="黑体" panose="02010609060101010101" charset="-122"/>
                <a:ea typeface="黑体" panose="02010609060101010101" charset="-122"/>
                <a:cs typeface="黑体" panose="02010609060101010101" charset="-122"/>
              </a:rPr>
              <a:t>“</a:t>
            </a:r>
            <a:r>
              <a:rPr lang="zh-CN" sz="2800" b="0">
                <a:latin typeface="黑体" panose="02010609060101010101" charset="-122"/>
                <a:ea typeface="黑体" panose="02010609060101010101" charset="-122"/>
                <a:cs typeface="黑体" panose="02010609060101010101" charset="-122"/>
              </a:rPr>
              <a:t>拉闸断电并采取开关箱加锁等措施，验电、放电，各相短路接地</a:t>
            </a:r>
            <a:r>
              <a:rPr lang="en-US" sz="2800" b="0">
                <a:latin typeface="黑体" panose="02010609060101010101" charset="-122"/>
                <a:ea typeface="黑体" panose="02010609060101010101" charset="-122"/>
                <a:cs typeface="黑体" panose="02010609060101010101" charset="-122"/>
              </a:rPr>
              <a:t>”</a:t>
            </a:r>
            <a:r>
              <a:rPr lang="zh-CN" sz="2800" b="0">
                <a:latin typeface="黑体" panose="02010609060101010101" charset="-122"/>
                <a:ea typeface="黑体" panose="02010609060101010101" charset="-122"/>
                <a:cs typeface="黑体" panose="02010609060101010101" charset="-122"/>
              </a:rPr>
              <a:t>、悬挂</a:t>
            </a:r>
            <a:r>
              <a:rPr lang="en-US" sz="2800" b="0">
                <a:latin typeface="黑体" panose="02010609060101010101" charset="-122"/>
                <a:ea typeface="黑体" panose="02010609060101010101" charset="-122"/>
                <a:cs typeface="黑体" panose="02010609060101010101" charset="-122"/>
              </a:rPr>
              <a:t>“</a:t>
            </a:r>
            <a:r>
              <a:rPr lang="zh-CN" sz="2800" b="0">
                <a:latin typeface="黑体" panose="02010609060101010101" charset="-122"/>
                <a:ea typeface="黑体" panose="02010609060101010101" charset="-122"/>
                <a:cs typeface="黑体" panose="02010609060101010101" charset="-122"/>
              </a:rPr>
              <a:t>禁止合闸，有人工作</a:t>
            </a:r>
            <a:r>
              <a:rPr lang="en-US" sz="2800" b="0">
                <a:latin typeface="黑体" panose="02010609060101010101" charset="-122"/>
                <a:ea typeface="黑体" panose="02010609060101010101" charset="-122"/>
                <a:cs typeface="黑体" panose="02010609060101010101" charset="-122"/>
              </a:rPr>
              <a:t>”</a:t>
            </a:r>
            <a:r>
              <a:rPr lang="zh-CN" sz="2800" b="0">
                <a:latin typeface="黑体" panose="02010609060101010101" charset="-122"/>
                <a:ea typeface="黑体" panose="02010609060101010101" charset="-122"/>
                <a:cs typeface="黑体" panose="02010609060101010101" charset="-122"/>
              </a:rPr>
              <a:t>的标示牌和装设</a:t>
            </a:r>
            <a:r>
              <a:rPr lang="en-US" sz="2800" b="0">
                <a:latin typeface="黑体" panose="02010609060101010101" charset="-122"/>
                <a:ea typeface="黑体" panose="02010609060101010101" charset="-122"/>
                <a:cs typeface="黑体" panose="02010609060101010101" charset="-122"/>
              </a:rPr>
              <a:t>“</a:t>
            </a:r>
            <a:r>
              <a:rPr lang="zh-CN" sz="2800" b="0">
                <a:latin typeface="黑体" panose="02010609060101010101" charset="-122"/>
                <a:ea typeface="黑体" panose="02010609060101010101" charset="-122"/>
                <a:cs typeface="黑体" panose="02010609060101010101" charset="-122"/>
              </a:rPr>
              <a:t>遮拦</a:t>
            </a:r>
            <a:r>
              <a:rPr lang="en-US" sz="2800" b="0">
                <a:latin typeface="黑体" panose="02010609060101010101" charset="-122"/>
                <a:ea typeface="黑体" panose="02010609060101010101" charset="-122"/>
                <a:cs typeface="黑体" panose="02010609060101010101" charset="-122"/>
              </a:rPr>
              <a:t>”</a:t>
            </a:r>
            <a:r>
              <a:rPr lang="zh-CN" sz="2800" b="0">
                <a:latin typeface="黑体" panose="02010609060101010101" charset="-122"/>
                <a:ea typeface="黑体" panose="02010609060101010101" charset="-122"/>
                <a:cs typeface="黑体" panose="02010609060101010101" charset="-122"/>
              </a:rPr>
              <a:t>等规定；</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525145" y="494665"/>
            <a:ext cx="7896860" cy="6739255"/>
          </a:xfrm>
          <a:prstGeom prst="rect">
            <a:avLst/>
          </a:prstGeom>
          <a:noFill/>
          <a:ln w="9525">
            <a:noFill/>
          </a:ln>
        </p:spPr>
        <p:txBody>
          <a:bodyPr wrap="square">
            <a:spAutoFit/>
          </a:bodyPr>
          <a:p>
            <a:pPr indent="0"/>
            <a:r>
              <a:rPr lang="zh-CN" sz="2400" b="1" u="sng">
                <a:latin typeface="黑体" panose="02010609060101010101" charset="-122"/>
                <a:ea typeface="黑体" panose="02010609060101010101" charset="-122"/>
                <a:cs typeface="黑体" panose="02010609060101010101" charset="-122"/>
              </a:rPr>
              <a:t>表</a:t>
            </a:r>
            <a:r>
              <a:rPr lang="en-US" sz="2400" b="1" u="sng">
                <a:latin typeface="黑体" panose="02010609060101010101" charset="-122"/>
                <a:ea typeface="黑体" panose="02010609060101010101" charset="-122"/>
                <a:cs typeface="黑体" panose="02010609060101010101" charset="-122"/>
              </a:rPr>
              <a:t>15</a:t>
            </a:r>
            <a:r>
              <a:rPr lang="zh-CN" sz="2400" b="1" u="sng">
                <a:latin typeface="黑体" panose="02010609060101010101" charset="-122"/>
                <a:ea typeface="黑体" panose="02010609060101010101" charset="-122"/>
                <a:cs typeface="黑体" panose="02010609060101010101" charset="-122"/>
              </a:rPr>
              <a:t>危险源标识标志管理</a:t>
            </a:r>
            <a:r>
              <a:rPr lang="en-US" sz="2400" b="0">
                <a:latin typeface="黑体" panose="02010609060101010101" charset="-122"/>
                <a:ea typeface="黑体" panose="02010609060101010101" charset="-122"/>
                <a:cs typeface="黑体" panose="02010609060101010101" charset="-122"/>
              </a:rPr>
              <a:t>2</a:t>
            </a:r>
            <a:r>
              <a:rPr lang="zh-CN" sz="2400" b="0">
                <a:latin typeface="黑体" panose="02010609060101010101" charset="-122"/>
                <a:ea typeface="黑体" panose="02010609060101010101" charset="-122"/>
                <a:cs typeface="黑体" panose="02010609060101010101" charset="-122"/>
              </a:rPr>
              <a:t>、现场标识标志管理无工房、工序定员定量牌每发现一处扣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分，与制度和规定不相符每发现一处扣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c</a:t>
            </a:r>
            <a:r>
              <a:rPr lang="zh-CN" sz="2400" b="0">
                <a:latin typeface="黑体" panose="02010609060101010101" charset="-122"/>
                <a:ea typeface="黑体" panose="02010609060101010101" charset="-122"/>
                <a:cs typeface="黑体" panose="02010609060101010101" charset="-122"/>
              </a:rPr>
              <a:t>）未在有燃烧爆炸危险因素的作业场所和设备设施、关键工序等设置明显的危险提示、警示及应急措施告知等警示标志的，每发现一处扣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d</a:t>
            </a:r>
            <a:r>
              <a:rPr lang="zh-CN" sz="2400" b="0">
                <a:latin typeface="黑体" panose="02010609060101010101" charset="-122"/>
                <a:ea typeface="黑体" panose="02010609060101010101" charset="-122"/>
                <a:cs typeface="黑体" panose="02010609060101010101" charset="-122"/>
              </a:rPr>
              <a:t>）未在设备设施检维修、施工、吊装等作业现场设置警戒区域或围栏和警示标志每发现一处扣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e</a:t>
            </a:r>
            <a:r>
              <a:rPr lang="zh-CN" sz="2400" b="0">
                <a:latin typeface="黑体" panose="02010609060101010101" charset="-122"/>
                <a:ea typeface="黑体" panose="02010609060101010101" charset="-122"/>
                <a:cs typeface="黑体" panose="02010609060101010101" charset="-122"/>
              </a:rPr>
              <a:t>）作业场所或有关设备、管线上未设置告知危险的种类、后果及应急措施等内容的安全警示标志的每发现一处扣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f</a:t>
            </a:r>
            <a:r>
              <a:rPr lang="zh-CN" sz="2400" b="0">
                <a:latin typeface="黑体" panose="02010609060101010101" charset="-122"/>
                <a:ea typeface="黑体" panose="02010609060101010101" charset="-122"/>
                <a:cs typeface="黑体" panose="02010609060101010101" charset="-122"/>
              </a:rPr>
              <a:t>）对工艺管路、蒸汽管路、消防管路等阀门、开关在不引起混淆的位置上设置标牌，标明其用途和开关方向、常开或常闭；未对工艺管路等阀门、开关设置标牌或标牌不正确的每发现一处扣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g</a:t>
            </a:r>
            <a:r>
              <a:rPr lang="zh-CN" sz="2400" b="0">
                <a:latin typeface="黑体" panose="02010609060101010101" charset="-122"/>
                <a:ea typeface="黑体" panose="02010609060101010101" charset="-122"/>
                <a:cs typeface="黑体" panose="02010609060101010101" charset="-122"/>
              </a:rPr>
              <a:t>）未对电气控制柜标明其所控制的电气设备或标注不正确的每发现一处扣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h</a:t>
            </a:r>
            <a:r>
              <a:rPr lang="zh-CN" sz="2400" b="0">
                <a:latin typeface="黑体" panose="02010609060101010101" charset="-122"/>
                <a:ea typeface="黑体" panose="02010609060101010101" charset="-122"/>
                <a:cs typeface="黑体" panose="02010609060101010101" charset="-122"/>
              </a:rPr>
              <a:t>）未对易发生高处坠落、有毒有害等场所设置相应安全警示标识或设置不正确的每发现一处扣</a:t>
            </a:r>
            <a:r>
              <a:rPr lang="en-US" sz="2400" b="0">
                <a:latin typeface="黑体" panose="02010609060101010101" charset="-122"/>
                <a:ea typeface="黑体" panose="02010609060101010101" charset="-122"/>
                <a:cs typeface="黑体" panose="02010609060101010101" charset="-122"/>
              </a:rPr>
              <a:t>10</a:t>
            </a:r>
            <a:r>
              <a:rPr lang="zh-CN" sz="2400" b="0">
                <a:latin typeface="黑体" panose="02010609060101010101" charset="-122"/>
                <a:ea typeface="黑体" panose="02010609060101010101" charset="-122"/>
                <a:cs typeface="黑体" panose="02010609060101010101" charset="-122"/>
              </a:rPr>
              <a:t>分。</a:t>
            </a:r>
            <a:r>
              <a:rPr lang="en-US" sz="2400" b="0">
                <a:latin typeface="黑体" panose="02010609060101010101" charset="-122"/>
                <a:ea typeface="黑体" panose="02010609060101010101" charset="-122"/>
                <a:cs typeface="黑体" panose="02010609060101010101" charset="-122"/>
              </a:rPr>
              <a:t> </a:t>
            </a:r>
            <a:endParaRPr lang="zh-CN" altLang="en-US" sz="24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591185" y="533400"/>
            <a:ext cx="7907655" cy="3538220"/>
          </a:xfrm>
          <a:prstGeom prst="rect">
            <a:avLst/>
          </a:prstGeom>
          <a:noFill/>
          <a:ln w="9525">
            <a:noFill/>
          </a:ln>
        </p:spPr>
        <p:txBody>
          <a:bodyPr wrap="square">
            <a:spAutoFit/>
          </a:bodyPr>
          <a:p>
            <a:pPr indent="0"/>
            <a:r>
              <a:rPr lang="zh-CN" sz="2800" b="1" u="sng">
                <a:latin typeface="黑体" panose="02010609060101010101" charset="-122"/>
                <a:ea typeface="黑体" panose="02010609060101010101" charset="-122"/>
                <a:cs typeface="黑体" panose="02010609060101010101" charset="-122"/>
              </a:rPr>
              <a:t>表</a:t>
            </a:r>
            <a:r>
              <a:rPr lang="en-US" sz="2800" b="1" u="sng">
                <a:latin typeface="黑体" panose="02010609060101010101" charset="-122"/>
                <a:ea typeface="黑体" panose="02010609060101010101" charset="-122"/>
                <a:cs typeface="黑体" panose="02010609060101010101" charset="-122"/>
              </a:rPr>
              <a:t>16</a:t>
            </a:r>
            <a:r>
              <a:rPr lang="zh-CN" sz="2800" b="1" u="sng">
                <a:latin typeface="黑体" panose="02010609060101010101" charset="-122"/>
                <a:ea typeface="黑体" panose="02010609060101010101" charset="-122"/>
                <a:cs typeface="黑体" panose="02010609060101010101" charset="-122"/>
              </a:rPr>
              <a:t>重大危险源监控</a:t>
            </a:r>
            <a:r>
              <a:rPr lang="zh-CN" sz="2800" b="0">
                <a:latin typeface="黑体" panose="02010609060101010101" charset="-122"/>
                <a:ea typeface="黑体" panose="02010609060101010101" charset="-122"/>
                <a:cs typeface="黑体" panose="02010609060101010101" charset="-122"/>
              </a:rPr>
              <a:t>a）</a:t>
            </a:r>
            <a:r>
              <a:rPr lang="en-US" sz="2800" b="0">
                <a:latin typeface="黑体" panose="02010609060101010101" charset="-122"/>
                <a:ea typeface="黑体" panose="02010609060101010101" charset="-122"/>
                <a:cs typeface="黑体" panose="02010609060101010101" charset="-122"/>
              </a:rPr>
              <a:t> </a:t>
            </a:r>
            <a:r>
              <a:rPr lang="zh-CN" sz="2800" b="0">
                <a:latin typeface="黑体" panose="02010609060101010101" charset="-122"/>
                <a:ea typeface="黑体" panose="02010609060101010101" charset="-122"/>
                <a:cs typeface="黑体" panose="02010609060101010101" charset="-122"/>
              </a:rPr>
              <a:t>无重大危险源管理档案资料不得分，档案资料不规范扣</a:t>
            </a:r>
            <a:r>
              <a:rPr lang="en-US" sz="2800" b="0">
                <a:latin typeface="黑体" panose="02010609060101010101" charset="-122"/>
                <a:ea typeface="黑体" panose="02010609060101010101" charset="-122"/>
                <a:cs typeface="黑体" panose="02010609060101010101" charset="-122"/>
              </a:rPr>
              <a:t>10</a:t>
            </a:r>
            <a:r>
              <a:rPr lang="zh-CN" sz="2800" b="0">
                <a:latin typeface="黑体" panose="02010609060101010101" charset="-122"/>
                <a:ea typeface="黑体" panose="02010609060101010101" charset="-122"/>
                <a:cs typeface="黑体" panose="02010609060101010101" charset="-122"/>
              </a:rPr>
              <a:t>分；</a:t>
            </a:r>
            <a:r>
              <a:rPr lang="en-US" sz="2800" b="0">
                <a:latin typeface="黑体" panose="02010609060101010101" charset="-122"/>
                <a:ea typeface="黑体" panose="02010609060101010101" charset="-122"/>
                <a:cs typeface="黑体" panose="02010609060101010101" charset="-122"/>
              </a:rPr>
              <a:t>b</a:t>
            </a:r>
            <a:r>
              <a:rPr lang="zh-CN" sz="2800" b="0">
                <a:latin typeface="黑体" panose="02010609060101010101" charset="-122"/>
                <a:ea typeface="黑体" panose="02010609060101010101" charset="-122"/>
                <a:cs typeface="黑体" panose="02010609060101010101" charset="-122"/>
              </a:rPr>
              <a:t>）生产区、库区入口处无重大危险源分布图的不得分，图表不规范或不符合实际每发现一处扣</a:t>
            </a:r>
            <a:r>
              <a:rPr lang="en-US" sz="2800" b="0">
                <a:latin typeface="黑体" panose="02010609060101010101" charset="-122"/>
                <a:ea typeface="黑体" panose="02010609060101010101" charset="-122"/>
                <a:cs typeface="黑体" panose="02010609060101010101" charset="-122"/>
              </a:rPr>
              <a:t>10</a:t>
            </a:r>
            <a:r>
              <a:rPr lang="zh-CN" sz="2800" b="0">
                <a:latin typeface="黑体" panose="02010609060101010101" charset="-122"/>
                <a:ea typeface="黑体" panose="02010609060101010101" charset="-122"/>
                <a:cs typeface="黑体" panose="02010609060101010101" charset="-122"/>
              </a:rPr>
              <a:t>分；现场未设置监控报警系统和重大危险源警示标识的不得分，标识设置不正确的扣</a:t>
            </a:r>
            <a:r>
              <a:rPr lang="en-US" sz="2800" b="0">
                <a:latin typeface="黑体" panose="02010609060101010101" charset="-122"/>
                <a:ea typeface="黑体" panose="02010609060101010101" charset="-122"/>
                <a:cs typeface="黑体" panose="02010609060101010101" charset="-122"/>
              </a:rPr>
              <a:t>10</a:t>
            </a:r>
            <a:r>
              <a:rPr lang="zh-CN" sz="2800" b="0">
                <a:latin typeface="黑体" panose="02010609060101010101" charset="-122"/>
                <a:ea typeface="黑体" panose="02010609060101010101" charset="-122"/>
                <a:cs typeface="黑体" panose="02010609060101010101" charset="-122"/>
              </a:rPr>
              <a:t>分。</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557530" y="447675"/>
            <a:ext cx="7754620" cy="4399915"/>
          </a:xfrm>
          <a:prstGeom prst="rect">
            <a:avLst/>
          </a:prstGeom>
          <a:noFill/>
          <a:ln w="9525">
            <a:noFill/>
          </a:ln>
        </p:spPr>
        <p:txBody>
          <a:bodyPr wrap="square">
            <a:spAutoFit/>
          </a:bodyPr>
          <a:p>
            <a:pPr indent="0"/>
            <a:r>
              <a:rPr lang="zh-CN" sz="2800" b="1" u="sng">
                <a:latin typeface="黑体" panose="02010609060101010101" charset="-122"/>
                <a:ea typeface="黑体" panose="02010609060101010101" charset="-122"/>
                <a:cs typeface="黑体" panose="02010609060101010101" charset="-122"/>
              </a:rPr>
              <a:t>表</a:t>
            </a:r>
            <a:r>
              <a:rPr lang="en-US" sz="2800" b="1" u="sng">
                <a:latin typeface="黑体" panose="02010609060101010101" charset="-122"/>
                <a:ea typeface="黑体" panose="02010609060101010101" charset="-122"/>
                <a:cs typeface="黑体" panose="02010609060101010101" charset="-122"/>
              </a:rPr>
              <a:t>18</a:t>
            </a:r>
            <a:r>
              <a:rPr lang="zh-CN" sz="2800" b="1" u="sng">
                <a:latin typeface="黑体" panose="02010609060101010101" charset="-122"/>
                <a:ea typeface="黑体" panose="02010609060101010101" charset="-122"/>
                <a:cs typeface="黑体" panose="02010609060101010101" charset="-122"/>
              </a:rPr>
              <a:t>区域管理</a:t>
            </a:r>
            <a:r>
              <a:rPr lang="en-US" sz="2800" b="0">
                <a:latin typeface="黑体" panose="02010609060101010101" charset="-122"/>
                <a:ea typeface="黑体" panose="02010609060101010101" charset="-122"/>
                <a:cs typeface="黑体" panose="02010609060101010101" charset="-122"/>
              </a:rPr>
              <a:t>2</a:t>
            </a:r>
            <a:r>
              <a:rPr lang="zh-CN" sz="2800" b="0">
                <a:latin typeface="黑体" panose="02010609060101010101" charset="-122"/>
                <a:ea typeface="黑体" panose="02010609060101010101" charset="-122"/>
                <a:cs typeface="黑体" panose="02010609060101010101" charset="-122"/>
              </a:rPr>
              <a:t>、区域管理</a:t>
            </a:r>
            <a:r>
              <a:rPr lang="en-US" sz="2800" b="0">
                <a:latin typeface="黑体" panose="02010609060101010101" charset="-122"/>
                <a:ea typeface="黑体" panose="02010609060101010101" charset="-122"/>
                <a:cs typeface="黑体" panose="02010609060101010101" charset="-122"/>
              </a:rPr>
              <a:t>b</a:t>
            </a:r>
            <a:r>
              <a:rPr lang="zh-CN" sz="2800" b="0">
                <a:latin typeface="黑体" panose="02010609060101010101" charset="-122"/>
                <a:ea typeface="黑体" panose="02010609060101010101" charset="-122"/>
                <a:cs typeface="黑体" panose="02010609060101010101" charset="-122"/>
              </a:rPr>
              <a:t>）主干道无明显的人、车分隔线扣 </a:t>
            </a:r>
            <a:r>
              <a:rPr lang="en-US" sz="2800" b="0">
                <a:latin typeface="黑体" panose="02010609060101010101" charset="-122"/>
                <a:ea typeface="黑体" panose="02010609060101010101" charset="-122"/>
                <a:cs typeface="黑体" panose="02010609060101010101" charset="-122"/>
              </a:rPr>
              <a:t>5 </a:t>
            </a:r>
            <a:r>
              <a:rPr lang="zh-CN" sz="2800" b="0">
                <a:latin typeface="黑体" panose="02010609060101010101" charset="-122"/>
                <a:ea typeface="黑体" panose="02010609060101010101" charset="-122"/>
                <a:cs typeface="黑体" panose="02010609060101010101" charset="-122"/>
              </a:rPr>
              <a:t>分，人行道的宽度小于</a:t>
            </a:r>
            <a:r>
              <a:rPr lang="en-US" sz="2800" b="0">
                <a:latin typeface="黑体" panose="02010609060101010101" charset="-122"/>
                <a:ea typeface="黑体" panose="02010609060101010101" charset="-122"/>
                <a:cs typeface="黑体" panose="02010609060101010101" charset="-122"/>
              </a:rPr>
              <a:t>1m</a:t>
            </a:r>
            <a:r>
              <a:rPr lang="zh-CN" sz="2800" b="0">
                <a:latin typeface="黑体" panose="02010609060101010101" charset="-122"/>
                <a:ea typeface="黑体" panose="02010609060101010101" charset="-122"/>
                <a:cs typeface="黑体" panose="02010609060101010101" charset="-122"/>
              </a:rPr>
              <a:t>扣</a:t>
            </a:r>
            <a:r>
              <a:rPr lang="en-US" sz="2800" b="0">
                <a:latin typeface="黑体" panose="02010609060101010101" charset="-122"/>
                <a:ea typeface="黑体" panose="02010609060101010101" charset="-122"/>
                <a:cs typeface="黑体" panose="02010609060101010101" charset="-122"/>
              </a:rPr>
              <a:t>5</a:t>
            </a:r>
            <a:r>
              <a:rPr lang="zh-CN" sz="2800" b="0">
                <a:latin typeface="黑体" panose="02010609060101010101" charset="-122"/>
                <a:ea typeface="黑体" panose="02010609060101010101" charset="-122"/>
                <a:cs typeface="黑体" panose="02010609060101010101" charset="-122"/>
              </a:rPr>
              <a:t>分，无人行道扣</a:t>
            </a:r>
            <a:r>
              <a:rPr lang="en-US" sz="2800" b="0">
                <a:latin typeface="黑体" panose="02010609060101010101" charset="-122"/>
                <a:ea typeface="黑体" panose="02010609060101010101" charset="-122"/>
                <a:cs typeface="黑体" panose="02010609060101010101" charset="-122"/>
              </a:rPr>
              <a:t>5</a:t>
            </a:r>
            <a:r>
              <a:rPr lang="zh-CN" sz="2800" b="0">
                <a:latin typeface="黑体" panose="02010609060101010101" charset="-122"/>
                <a:ea typeface="黑体" panose="02010609060101010101" charset="-122"/>
                <a:cs typeface="黑体" panose="02010609060101010101" charset="-122"/>
              </a:rPr>
              <a:t>分；</a:t>
            </a:r>
            <a:r>
              <a:rPr lang="en-US" sz="2800" b="0">
                <a:latin typeface="黑体" panose="02010609060101010101" charset="-122"/>
                <a:ea typeface="黑体" panose="02010609060101010101" charset="-122"/>
                <a:cs typeface="黑体" panose="02010609060101010101" charset="-122"/>
              </a:rPr>
              <a:t>3</a:t>
            </a:r>
            <a:r>
              <a:rPr lang="zh-CN" sz="2800" b="0">
                <a:latin typeface="黑体" panose="02010609060101010101" charset="-122"/>
                <a:ea typeface="黑体" panose="02010609060101010101" charset="-122"/>
                <a:cs typeface="黑体" panose="02010609060101010101" charset="-122"/>
              </a:rPr>
              <a:t>、厂区道路</a:t>
            </a:r>
            <a:r>
              <a:rPr lang="en-US" sz="2800" b="0">
                <a:latin typeface="黑体" panose="02010609060101010101" charset="-122"/>
                <a:ea typeface="黑体" panose="02010609060101010101" charset="-122"/>
                <a:cs typeface="黑体" panose="02010609060101010101" charset="-122"/>
              </a:rPr>
              <a:t>b</a:t>
            </a:r>
            <a:r>
              <a:rPr lang="zh-CN" sz="2800" b="0">
                <a:latin typeface="黑体" panose="02010609060101010101" charset="-122"/>
                <a:ea typeface="黑体" panose="02010609060101010101" charset="-122"/>
                <a:cs typeface="黑体" panose="02010609060101010101" charset="-122"/>
              </a:rPr>
              <a:t>）厂区道路未按标准要求设置的交通标志每发现一处扣 </a:t>
            </a:r>
            <a:r>
              <a:rPr lang="en-US" sz="2800" b="0">
                <a:latin typeface="黑体" panose="02010609060101010101" charset="-122"/>
                <a:ea typeface="黑体" panose="02010609060101010101" charset="-122"/>
                <a:cs typeface="黑体" panose="02010609060101010101" charset="-122"/>
              </a:rPr>
              <a:t>5 </a:t>
            </a:r>
            <a:r>
              <a:rPr lang="zh-CN" sz="2800" b="0">
                <a:latin typeface="黑体" panose="02010609060101010101" charset="-122"/>
                <a:ea typeface="黑体" panose="02010609060101010101" charset="-122"/>
                <a:cs typeface="黑体" panose="02010609060101010101" charset="-122"/>
              </a:rPr>
              <a:t>分；</a:t>
            </a:r>
            <a:r>
              <a:rPr lang="en-US" sz="2800" b="0">
                <a:latin typeface="黑体" panose="02010609060101010101" charset="-122"/>
                <a:ea typeface="黑体" panose="02010609060101010101" charset="-122"/>
                <a:cs typeface="黑体" panose="02010609060101010101" charset="-122"/>
              </a:rPr>
              <a:t>3</a:t>
            </a:r>
            <a:r>
              <a:rPr lang="zh-CN" sz="2800" b="0">
                <a:latin typeface="黑体" panose="02010609060101010101" charset="-122"/>
                <a:ea typeface="黑体" panose="02010609060101010101" charset="-122"/>
                <a:cs typeface="黑体" panose="02010609060101010101" charset="-122"/>
              </a:rPr>
              <a:t>、厂区环境</a:t>
            </a:r>
            <a:r>
              <a:rPr lang="en-US" sz="2800" b="0">
                <a:solidFill>
                  <a:srgbClr val="FF0000"/>
                </a:solidFill>
                <a:latin typeface="黑体" panose="02010609060101010101" charset="-122"/>
                <a:ea typeface="黑体" panose="02010609060101010101" charset="-122"/>
                <a:cs typeface="黑体" panose="02010609060101010101" charset="-122"/>
              </a:rPr>
              <a:t>d</a:t>
            </a:r>
            <a:r>
              <a:rPr lang="zh-CN" sz="2800" b="0">
                <a:solidFill>
                  <a:srgbClr val="FF0000"/>
                </a:solidFill>
                <a:latin typeface="黑体" panose="02010609060101010101" charset="-122"/>
                <a:ea typeface="黑体" panose="02010609060101010101" charset="-122"/>
                <a:cs typeface="黑体" panose="02010609060101010101" charset="-122"/>
              </a:rPr>
              <a:t>）堆放物料区域、停放车辆区域无堆放或停车区域线或指示标牌每发现一处扣 </a:t>
            </a:r>
            <a:r>
              <a:rPr lang="en-US" sz="2800" b="0">
                <a:solidFill>
                  <a:srgbClr val="FF0000"/>
                </a:solidFill>
                <a:latin typeface="黑体" panose="02010609060101010101" charset="-122"/>
                <a:ea typeface="黑体" panose="02010609060101010101" charset="-122"/>
                <a:cs typeface="黑体" panose="02010609060101010101" charset="-122"/>
              </a:rPr>
              <a:t>10</a:t>
            </a:r>
            <a:r>
              <a:rPr lang="zh-CN" sz="2800" b="0">
                <a:solidFill>
                  <a:srgbClr val="FF0000"/>
                </a:solidFill>
                <a:latin typeface="黑体" panose="02010609060101010101" charset="-122"/>
                <a:ea typeface="黑体" panose="02010609060101010101" charset="-122"/>
                <a:cs typeface="黑体" panose="02010609060101010101" charset="-122"/>
              </a:rPr>
              <a:t>分。</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569595" y="528320"/>
            <a:ext cx="7950835" cy="6123940"/>
          </a:xfrm>
          <a:prstGeom prst="rect">
            <a:avLst/>
          </a:prstGeom>
          <a:noFill/>
          <a:ln w="9525">
            <a:noFill/>
          </a:ln>
        </p:spPr>
        <p:txBody>
          <a:bodyPr wrap="square">
            <a:spAutoFit/>
          </a:bodyPr>
          <a:p>
            <a:pPr indent="0"/>
            <a:r>
              <a:rPr lang="en-US" sz="2800" b="1">
                <a:latin typeface="黑体" panose="02010609060101010101" charset="-122"/>
                <a:ea typeface="黑体" panose="02010609060101010101" charset="-122"/>
                <a:cs typeface="黑体" panose="02010609060101010101" charset="-122"/>
              </a:rPr>
              <a:t>8</a:t>
            </a:r>
            <a:r>
              <a:rPr lang="zh-CN" sz="2800" b="1">
                <a:latin typeface="黑体" panose="02010609060101010101" charset="-122"/>
                <a:ea typeface="黑体" panose="02010609060101010101" charset="-122"/>
                <a:cs typeface="黑体" panose="02010609060101010101" charset="-122"/>
              </a:rPr>
              <a:t>、危险区域人员现场管理</a:t>
            </a:r>
            <a:r>
              <a:rPr lang="en-US" sz="2800" b="0">
                <a:latin typeface="黑体" panose="02010609060101010101" charset="-122"/>
                <a:ea typeface="黑体" panose="02010609060101010101" charset="-122"/>
                <a:cs typeface="黑体" panose="02010609060101010101" charset="-122"/>
              </a:rPr>
              <a:t>a</a:t>
            </a:r>
            <a:r>
              <a:rPr lang="zh-CN" sz="2800" b="0">
                <a:latin typeface="黑体" panose="02010609060101010101" charset="-122"/>
                <a:ea typeface="黑体" panose="02010609060101010101" charset="-122"/>
                <a:cs typeface="黑体" panose="02010609060101010101" charset="-122"/>
              </a:rPr>
              <a:t>）危险区域入口处未设置告知牌，每发现一处扣 </a:t>
            </a:r>
            <a:r>
              <a:rPr lang="en-US" sz="2800" b="0">
                <a:latin typeface="黑体" panose="02010609060101010101" charset="-122"/>
                <a:ea typeface="黑体" panose="02010609060101010101" charset="-122"/>
                <a:cs typeface="黑体" panose="02010609060101010101" charset="-122"/>
              </a:rPr>
              <a:t>10 </a:t>
            </a:r>
            <a:r>
              <a:rPr lang="zh-CN" sz="2800" b="0">
                <a:latin typeface="黑体" panose="02010609060101010101" charset="-122"/>
                <a:ea typeface="黑体" panose="02010609060101010101" charset="-122"/>
                <a:cs typeface="黑体" panose="02010609060101010101" charset="-122"/>
              </a:rPr>
              <a:t>分；表</a:t>
            </a:r>
            <a:r>
              <a:rPr lang="en-US" sz="2800" b="0">
                <a:latin typeface="黑体" panose="02010609060101010101" charset="-122"/>
                <a:ea typeface="黑体" panose="02010609060101010101" charset="-122"/>
                <a:cs typeface="黑体" panose="02010609060101010101" charset="-122"/>
              </a:rPr>
              <a:t>20 </a:t>
            </a:r>
            <a:r>
              <a:rPr lang="zh-CN" sz="2800" b="0">
                <a:latin typeface="黑体" panose="02010609060101010101" charset="-122"/>
                <a:ea typeface="黑体" panose="02010609060101010101" charset="-122"/>
                <a:cs typeface="黑体" panose="02010609060101010101" charset="-122"/>
              </a:rPr>
              <a:t>作业现场安全管理</a:t>
            </a:r>
            <a:r>
              <a:rPr lang="en-US" sz="2800" b="0">
                <a:latin typeface="黑体" panose="02010609060101010101" charset="-122"/>
                <a:ea typeface="黑体" panose="02010609060101010101" charset="-122"/>
                <a:cs typeface="黑体" panose="02010609060101010101" charset="-122"/>
              </a:rPr>
              <a:t>2</a:t>
            </a:r>
            <a:r>
              <a:rPr lang="zh-CN" sz="2800" b="0">
                <a:latin typeface="黑体" panose="02010609060101010101" charset="-122"/>
                <a:ea typeface="黑体" panose="02010609060101010101" charset="-122"/>
                <a:cs typeface="黑体" panose="02010609060101010101" charset="-122"/>
              </a:rPr>
              <a:t>、现场定员定量管理</a:t>
            </a:r>
            <a:r>
              <a:rPr lang="en-US" sz="2800" b="0">
                <a:latin typeface="黑体" panose="02010609060101010101" charset="-122"/>
                <a:ea typeface="黑体" panose="02010609060101010101" charset="-122"/>
                <a:cs typeface="黑体" panose="02010609060101010101" charset="-122"/>
              </a:rPr>
              <a:t>a)</a:t>
            </a:r>
            <a:r>
              <a:rPr lang="zh-CN" sz="2800" b="0">
                <a:latin typeface="黑体" panose="02010609060101010101" charset="-122"/>
                <a:ea typeface="黑体" panose="02010609060101010101" charset="-122"/>
                <a:cs typeface="黑体" panose="02010609060101010101" charset="-122"/>
              </a:rPr>
              <a:t>未实施</a:t>
            </a:r>
            <a:r>
              <a:rPr lang="en-US" sz="2800" b="0">
                <a:latin typeface="黑体" panose="02010609060101010101" charset="-122"/>
                <a:ea typeface="黑体" panose="02010609060101010101" charset="-122"/>
                <a:cs typeface="黑体" panose="02010609060101010101" charset="-122"/>
              </a:rPr>
              <a:t>6S</a:t>
            </a:r>
            <a:r>
              <a:rPr lang="zh-CN" sz="2800" b="0">
                <a:latin typeface="黑体" panose="02010609060101010101" charset="-122"/>
                <a:ea typeface="黑体" panose="02010609060101010101" charset="-122"/>
                <a:cs typeface="黑体" panose="02010609060101010101" charset="-122"/>
              </a:rPr>
              <a:t>管理、定置线和现场管理达不到要求的扣</a:t>
            </a:r>
            <a:r>
              <a:rPr lang="en-US" sz="2800" b="0">
                <a:latin typeface="黑体" panose="02010609060101010101" charset="-122"/>
                <a:ea typeface="黑体" panose="02010609060101010101" charset="-122"/>
                <a:cs typeface="黑体" panose="02010609060101010101" charset="-122"/>
              </a:rPr>
              <a:t>10</a:t>
            </a:r>
            <a:r>
              <a:rPr lang="zh-CN" sz="2800" b="0">
                <a:latin typeface="黑体" panose="02010609060101010101" charset="-122"/>
                <a:ea typeface="黑体" panose="02010609060101010101" charset="-122"/>
                <a:cs typeface="黑体" panose="02010609060101010101" charset="-122"/>
              </a:rPr>
              <a:t>分；</a:t>
            </a:r>
            <a:r>
              <a:rPr lang="en-US" sz="2800" b="0">
                <a:solidFill>
                  <a:srgbClr val="FF0000"/>
                </a:solidFill>
                <a:latin typeface="黑体" panose="02010609060101010101" charset="-122"/>
                <a:ea typeface="黑体" panose="02010609060101010101" charset="-122"/>
                <a:cs typeface="黑体" panose="02010609060101010101" charset="-122"/>
              </a:rPr>
              <a:t>b</a:t>
            </a:r>
            <a:r>
              <a:rPr lang="zh-CN" sz="2800" b="0">
                <a:solidFill>
                  <a:srgbClr val="FF0000"/>
                </a:solidFill>
                <a:latin typeface="黑体" panose="02010609060101010101" charset="-122"/>
                <a:ea typeface="黑体" panose="02010609060101010101" charset="-122"/>
                <a:cs typeface="黑体" panose="02010609060101010101" charset="-122"/>
              </a:rPr>
              <a:t>）现场工（库）房或生产工序超员的不得分，工（库）房或生产工序无定员标识每发现一处扣</a:t>
            </a:r>
            <a:r>
              <a:rPr lang="en-US" sz="2800" b="0">
                <a:solidFill>
                  <a:srgbClr val="FF0000"/>
                </a:solidFill>
                <a:latin typeface="黑体" panose="02010609060101010101" charset="-122"/>
                <a:ea typeface="黑体" panose="02010609060101010101" charset="-122"/>
                <a:cs typeface="黑体" panose="02010609060101010101" charset="-122"/>
              </a:rPr>
              <a:t>5</a:t>
            </a:r>
            <a:r>
              <a:rPr lang="zh-CN" sz="2800" b="0">
                <a:solidFill>
                  <a:srgbClr val="FF0000"/>
                </a:solidFill>
                <a:latin typeface="黑体" panose="02010609060101010101" charset="-122"/>
                <a:ea typeface="黑体" panose="02010609060101010101" charset="-122"/>
                <a:cs typeface="黑体" panose="02010609060101010101" charset="-122"/>
              </a:rPr>
              <a:t>分；</a:t>
            </a:r>
            <a:r>
              <a:rPr lang="en-US" sz="2800" b="0">
                <a:solidFill>
                  <a:srgbClr val="FF0000"/>
                </a:solidFill>
                <a:latin typeface="黑体" panose="02010609060101010101" charset="-122"/>
                <a:ea typeface="黑体" panose="02010609060101010101" charset="-122"/>
                <a:cs typeface="黑体" panose="02010609060101010101" charset="-122"/>
              </a:rPr>
              <a:t>c</a:t>
            </a:r>
            <a:r>
              <a:rPr lang="zh-CN" sz="2800" b="0">
                <a:solidFill>
                  <a:srgbClr val="FF0000"/>
                </a:solidFill>
                <a:latin typeface="黑体" panose="02010609060101010101" charset="-122"/>
                <a:ea typeface="黑体" panose="02010609060101010101" charset="-122"/>
                <a:cs typeface="黑体" panose="02010609060101010101" charset="-122"/>
              </a:rPr>
              <a:t>）现场工（库）房或生产工序超量的不得分，工（库）房或生产工序无定量标识每发现一处扣</a:t>
            </a:r>
            <a:r>
              <a:rPr lang="en-US" sz="2800" b="0">
                <a:solidFill>
                  <a:srgbClr val="FF0000"/>
                </a:solidFill>
                <a:latin typeface="黑体" panose="02010609060101010101" charset="-122"/>
                <a:ea typeface="黑体" panose="02010609060101010101" charset="-122"/>
                <a:cs typeface="黑体" panose="02010609060101010101" charset="-122"/>
              </a:rPr>
              <a:t>5</a:t>
            </a:r>
            <a:r>
              <a:rPr lang="zh-CN" sz="2800" b="0">
                <a:solidFill>
                  <a:srgbClr val="FF0000"/>
                </a:solidFill>
                <a:latin typeface="黑体" panose="02010609060101010101" charset="-122"/>
                <a:ea typeface="黑体" panose="02010609060101010101" charset="-122"/>
                <a:cs typeface="黑体" panose="02010609060101010101" charset="-122"/>
              </a:rPr>
              <a:t>分；</a:t>
            </a:r>
            <a:r>
              <a:rPr lang="en-US" sz="2800" b="0">
                <a:solidFill>
                  <a:srgbClr val="FF0000"/>
                </a:solidFill>
                <a:latin typeface="黑体" panose="02010609060101010101" charset="-122"/>
                <a:ea typeface="黑体" panose="02010609060101010101" charset="-122"/>
                <a:cs typeface="黑体" panose="02010609060101010101" charset="-122"/>
              </a:rPr>
              <a:t>d</a:t>
            </a:r>
            <a:r>
              <a:rPr lang="zh-CN" sz="2800" b="0">
                <a:solidFill>
                  <a:srgbClr val="FF0000"/>
                </a:solidFill>
                <a:latin typeface="黑体" panose="02010609060101010101" charset="-122"/>
                <a:ea typeface="黑体" panose="02010609060101010101" charset="-122"/>
                <a:cs typeface="黑体" panose="02010609060101010101" charset="-122"/>
              </a:rPr>
              <a:t>）生产现场允许存放的原材料、包装材料、半成品、成品、待检品、返工品、废品未标示最大允许存量每发现一处扣</a:t>
            </a:r>
            <a:r>
              <a:rPr lang="en-US" sz="2800" b="0">
                <a:solidFill>
                  <a:srgbClr val="FF0000"/>
                </a:solidFill>
                <a:latin typeface="黑体" panose="02010609060101010101" charset="-122"/>
                <a:ea typeface="黑体" panose="02010609060101010101" charset="-122"/>
                <a:cs typeface="黑体" panose="02010609060101010101" charset="-122"/>
              </a:rPr>
              <a:t>5</a:t>
            </a:r>
            <a:r>
              <a:rPr lang="zh-CN" sz="2800" b="0">
                <a:solidFill>
                  <a:srgbClr val="FF0000"/>
                </a:solidFill>
                <a:latin typeface="黑体" panose="02010609060101010101" charset="-122"/>
                <a:ea typeface="黑体" panose="02010609060101010101" charset="-122"/>
                <a:cs typeface="黑体" panose="02010609060101010101" charset="-122"/>
              </a:rPr>
              <a:t>分。</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601345" y="548640"/>
            <a:ext cx="7842885" cy="1383665"/>
          </a:xfrm>
          <a:prstGeom prst="rect">
            <a:avLst/>
          </a:prstGeom>
          <a:noFill/>
          <a:ln w="9525">
            <a:noFill/>
          </a:ln>
        </p:spPr>
        <p:txBody>
          <a:bodyPr wrap="square">
            <a:spAutoFit/>
          </a:bodyPr>
          <a:p>
            <a:pPr indent="0"/>
            <a:r>
              <a:rPr lang="zh-CN" sz="2800" b="1" u="sng">
                <a:latin typeface="黑体" panose="02010609060101010101" charset="-122"/>
                <a:ea typeface="黑体" panose="02010609060101010101" charset="-122"/>
                <a:cs typeface="黑体" panose="02010609060101010101" charset="-122"/>
              </a:rPr>
              <a:t>表</a:t>
            </a:r>
            <a:r>
              <a:rPr lang="en-US" sz="2800" b="1" u="sng">
                <a:latin typeface="黑体" panose="02010609060101010101" charset="-122"/>
                <a:ea typeface="黑体" panose="02010609060101010101" charset="-122"/>
                <a:cs typeface="黑体" panose="02010609060101010101" charset="-122"/>
              </a:rPr>
              <a:t>22 </a:t>
            </a:r>
            <a:r>
              <a:rPr lang="zh-CN" sz="2800" b="1" u="sng">
                <a:latin typeface="黑体" panose="02010609060101010101" charset="-122"/>
                <a:ea typeface="黑体" panose="02010609060101010101" charset="-122"/>
                <a:cs typeface="黑体" panose="02010609060101010101" charset="-122"/>
              </a:rPr>
              <a:t>应急救援</a:t>
            </a:r>
            <a:r>
              <a:rPr lang="en-US" sz="2800" b="0">
                <a:latin typeface="黑体" panose="02010609060101010101" charset="-122"/>
                <a:ea typeface="黑体" panose="02010609060101010101" charset="-122"/>
                <a:cs typeface="黑体" panose="02010609060101010101" charset="-122"/>
              </a:rPr>
              <a:t>4</a:t>
            </a:r>
            <a:r>
              <a:rPr lang="zh-CN" sz="2800" b="0">
                <a:latin typeface="黑体" panose="02010609060101010101" charset="-122"/>
                <a:ea typeface="黑体" panose="02010609060101010101" charset="-122"/>
                <a:cs typeface="黑体" panose="02010609060101010101" charset="-122"/>
              </a:rPr>
              <a:t>、应急设施、装备、物资</a:t>
            </a:r>
            <a:r>
              <a:rPr lang="en-US" sz="2800" b="0">
                <a:latin typeface="黑体" panose="02010609060101010101" charset="-122"/>
                <a:ea typeface="黑体" panose="02010609060101010101" charset="-122"/>
                <a:cs typeface="黑体" panose="02010609060101010101" charset="-122"/>
              </a:rPr>
              <a:t>b</a:t>
            </a:r>
            <a:r>
              <a:rPr lang="zh-CN" sz="2800" b="0">
                <a:latin typeface="黑体" panose="02010609060101010101" charset="-122"/>
                <a:ea typeface="黑体" panose="02010609060101010101" charset="-122"/>
                <a:cs typeface="黑体" panose="02010609060101010101" charset="-122"/>
              </a:rPr>
              <a:t>）</a:t>
            </a:r>
            <a:r>
              <a:rPr lang="zh-CN" sz="2800" b="0">
                <a:solidFill>
                  <a:srgbClr val="FF0000"/>
                </a:solidFill>
                <a:latin typeface="黑体" panose="02010609060101010101" charset="-122"/>
                <a:ea typeface="黑体" panose="02010609060101010101" charset="-122"/>
                <a:cs typeface="黑体" panose="02010609060101010101" charset="-122"/>
              </a:rPr>
              <a:t>无疏散路线、避险场所等应急标识扣</a:t>
            </a:r>
            <a:r>
              <a:rPr lang="en-US" sz="2800" b="0">
                <a:solidFill>
                  <a:srgbClr val="FF0000"/>
                </a:solidFill>
                <a:latin typeface="黑体" panose="02010609060101010101" charset="-122"/>
                <a:ea typeface="黑体" panose="02010609060101010101" charset="-122"/>
                <a:cs typeface="黑体" panose="02010609060101010101" charset="-122"/>
              </a:rPr>
              <a:t>5</a:t>
            </a:r>
            <a:r>
              <a:rPr lang="zh-CN" sz="2800" b="0">
                <a:solidFill>
                  <a:srgbClr val="FF0000"/>
                </a:solidFill>
                <a:latin typeface="黑体" panose="02010609060101010101" charset="-122"/>
                <a:ea typeface="黑体" panose="02010609060101010101" charset="-122"/>
                <a:cs typeface="黑体" panose="02010609060101010101" charset="-122"/>
              </a:rPr>
              <a:t>分</a:t>
            </a:r>
            <a:endParaRPr lang="zh-CN" altLang="en-US" sz="2800">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1278890"/>
            <a:ext cx="5080000" cy="4300220"/>
          </a:xfrm>
          <a:prstGeom prst="rect">
            <a:avLst/>
          </a:prstGeom>
          <a:noFill/>
          <a:ln w="9525">
            <a:noFill/>
          </a:ln>
        </p:spPr>
        <p:txBody>
          <a:bodyPr>
            <a:spAutoFit/>
          </a:bodyPr>
          <a:p>
            <a:pPr indent="0" algn="ctr"/>
            <a:r>
              <a:rPr lang="zh-CN" sz="2400" b="1">
                <a:cs typeface="华文楷体" panose="02010600040101010101" charset="-122"/>
              </a:rPr>
              <a:t>民用爆炸物品生产企业安全生产达标</a:t>
            </a:r>
            <a:r>
              <a:rPr lang="en-US" sz="1050" b="0">
                <a:latin typeface="Times New Roman" panose="02020603050405020304" charset="0"/>
              </a:rPr>
              <a:t> </a:t>
            </a:r>
            <a:r>
              <a:rPr lang="zh-CN" sz="3600" b="1">
                <a:ea typeface="宋体" panose="02010600030101010101" pitchFamily="2" charset="-122"/>
              </a:rPr>
              <a:t>考评定级报告</a:t>
            </a:r>
            <a:r>
              <a:rPr lang="en-US" sz="1050" b="0">
                <a:latin typeface="Times New Roman" panose="02020603050405020304" charset="0"/>
              </a:rPr>
              <a:t>      </a:t>
            </a:r>
            <a:r>
              <a:rPr lang="zh-CN" sz="1600" b="0">
                <a:ea typeface="宋体" panose="02010600030101010101" pitchFamily="2" charset="-122"/>
              </a:rPr>
              <a:t>申请考评企业：</a:t>
            </a:r>
            <a:r>
              <a:rPr lang="en-US" sz="1600" b="0" u="sng">
                <a:latin typeface="Times New Roman" panose="02020603050405020304" charset="0"/>
              </a:rPr>
              <a:t>                            </a:t>
            </a:r>
            <a:r>
              <a:rPr lang="zh-CN" sz="1600" b="0">
                <a:ea typeface="宋体" panose="02010600030101010101" pitchFamily="2" charset="-122"/>
              </a:rPr>
              <a:t>考评单位：</a:t>
            </a:r>
            <a:r>
              <a:rPr lang="en-US" sz="1600" b="0">
                <a:latin typeface="Times New Roman" panose="02020603050405020304" charset="0"/>
              </a:rPr>
              <a:t>  </a:t>
            </a:r>
            <a:r>
              <a:rPr lang="en-US" sz="1600" b="0" u="sng">
                <a:latin typeface="Times New Roman" panose="02020603050405020304" charset="0"/>
              </a:rPr>
              <a:t>                              </a:t>
            </a:r>
            <a:r>
              <a:rPr lang="zh-CN" sz="1600" b="0">
                <a:ea typeface="宋体" panose="02010600030101010101" pitchFamily="2" charset="-122"/>
              </a:rPr>
              <a:t>考评日期：</a:t>
            </a:r>
            <a:r>
              <a:rPr lang="en-US" sz="1600" b="0">
                <a:latin typeface="Times New Roman" panose="02020603050405020304" charset="0"/>
              </a:rPr>
              <a:t>  </a:t>
            </a:r>
            <a:r>
              <a:rPr lang="en-US" sz="1600" b="0" u="sng">
                <a:latin typeface="Times New Roman" panose="02020603050405020304" charset="0"/>
              </a:rPr>
              <a:t>                              </a:t>
            </a:r>
            <a:r>
              <a:rPr lang="en-US" sz="1600" b="0">
                <a:latin typeface="Times New Roman" panose="02020603050405020304" charset="0"/>
              </a:rPr>
              <a:t>  </a:t>
            </a:r>
            <a:r>
              <a:rPr lang="zh-CN" sz="1600" b="0">
                <a:ea typeface="宋体" panose="02010600030101010101" pitchFamily="2" charset="-122"/>
              </a:rPr>
              <a:t>河北省工业和信息化厅年</a:t>
            </a:r>
            <a:r>
              <a:rPr lang="en-US" sz="1600" b="0">
                <a:latin typeface="Times New Roman" panose="02020603050405020304" charset="0"/>
              </a:rPr>
              <a:t>    </a:t>
            </a:r>
            <a:r>
              <a:rPr lang="zh-CN" sz="1600" b="0">
                <a:ea typeface="宋体" panose="02010600030101010101" pitchFamily="2" charset="-122"/>
              </a:rPr>
              <a:t>月</a:t>
            </a:r>
            <a:r>
              <a:rPr lang="en-US" sz="1600" b="0">
                <a:latin typeface="Times New Roman" panose="02020603050405020304" charset="0"/>
              </a:rPr>
              <a:t>    </a:t>
            </a:r>
            <a:r>
              <a:rPr lang="zh-CN" sz="1600" b="0">
                <a:ea typeface="宋体" panose="02010600030101010101" pitchFamily="2" charset="-122"/>
              </a:rPr>
              <a:t>日</a:t>
            </a:r>
            <a:r>
              <a:rPr lang="en-US" sz="1400" b="1">
                <a:latin typeface="Times New Roman" panose="02020603050405020304" charset="0"/>
              </a:rPr>
              <a:t>  </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481328"/>
            <a:ext cx="8229600" cy="5162382"/>
          </a:xfrm>
        </p:spPr>
        <p:txBody>
          <a:bodyPr>
            <a:normAutofit fontScale="92500" lnSpcReduction="10000"/>
          </a:bodyPr>
          <a:lstStyle/>
          <a:p>
            <a:r>
              <a:rPr lang="en-US" altLang="zh-CN" dirty="0" smtClean="0">
                <a:solidFill>
                  <a:srgbClr val="002060"/>
                </a:solidFill>
                <a:latin typeface="黑体" panose="02010609060101010101" charset="-122"/>
                <a:ea typeface="黑体" panose="02010609060101010101" charset="-122"/>
                <a:cs typeface="黑体" panose="02010609060101010101" charset="-122"/>
              </a:rPr>
              <a:t>1</a:t>
            </a:r>
            <a:r>
              <a:rPr lang="zh-CN" altLang="en-US" dirty="0" smtClean="0">
                <a:solidFill>
                  <a:srgbClr val="002060"/>
                </a:solidFill>
                <a:latin typeface="黑体" panose="02010609060101010101" charset="-122"/>
                <a:ea typeface="黑体" panose="02010609060101010101" charset="-122"/>
                <a:cs typeface="黑体" panose="02010609060101010101" charset="-122"/>
              </a:rPr>
              <a:t>、省厅根据全省民爆行业安全生产达标工作开展情况，采取多种形式和方法进行考评。为进一步提升本质化安全生产水平，强化安全管理，把日常监督与安全生产达标相结合，</a:t>
            </a:r>
            <a:r>
              <a:rPr lang="zh-CN" altLang="en-US" dirty="0" smtClean="0">
                <a:solidFill>
                  <a:srgbClr val="FF0000"/>
                </a:solidFill>
                <a:latin typeface="黑体" panose="02010609060101010101" charset="-122"/>
                <a:ea typeface="黑体" panose="02010609060101010101" charset="-122"/>
                <a:cs typeface="黑体" panose="02010609060101010101" charset="-122"/>
              </a:rPr>
              <a:t>省厅将日常督查中发现的隐患（以</a:t>
            </a:r>
            <a:r>
              <a:rPr lang="en-US" dirty="0" smtClean="0">
                <a:solidFill>
                  <a:srgbClr val="FF0000"/>
                </a:solidFill>
                <a:latin typeface="黑体" panose="02010609060101010101" charset="-122"/>
                <a:ea typeface="黑体" panose="02010609060101010101" charset="-122"/>
                <a:cs typeface="黑体" panose="02010609060101010101" charset="-122"/>
              </a:rPr>
              <a:t>“</a:t>
            </a:r>
            <a:r>
              <a:rPr lang="zh-CN" altLang="en-US" dirty="0" smtClean="0">
                <a:solidFill>
                  <a:srgbClr val="FF0000"/>
                </a:solidFill>
                <a:latin typeface="黑体" panose="02010609060101010101" charset="-122"/>
                <a:ea typeface="黑体" panose="02010609060101010101" charset="-122"/>
                <a:cs typeface="黑体" panose="02010609060101010101" charset="-122"/>
              </a:rPr>
              <a:t>河北省民爆行业安全生产督查整改通知书</a:t>
            </a:r>
            <a:r>
              <a:rPr lang="en-US" dirty="0" smtClean="0">
                <a:solidFill>
                  <a:srgbClr val="FF0000"/>
                </a:solidFill>
                <a:latin typeface="黑体" panose="02010609060101010101" charset="-122"/>
                <a:ea typeface="黑体" panose="02010609060101010101" charset="-122"/>
                <a:cs typeface="黑体" panose="02010609060101010101" charset="-122"/>
              </a:rPr>
              <a:t>”</a:t>
            </a:r>
            <a:r>
              <a:rPr lang="zh-CN" altLang="en-US" dirty="0" smtClean="0">
                <a:solidFill>
                  <a:srgbClr val="FF0000"/>
                </a:solidFill>
                <a:latin typeface="黑体" panose="02010609060101010101" charset="-122"/>
                <a:ea typeface="黑体" panose="02010609060101010101" charset="-122"/>
                <a:cs typeface="黑体" panose="02010609060101010101" charset="-122"/>
              </a:rPr>
              <a:t>为准）纳入安全生产达标考评中，按照被检企业次数和发现隐患个数进行平均权重扣分（见细则说明），切实把日常监管与考评相结合，</a:t>
            </a:r>
            <a:r>
              <a:rPr lang="zh-CN" altLang="en-US" dirty="0" smtClean="0">
                <a:solidFill>
                  <a:srgbClr val="002060"/>
                </a:solidFill>
                <a:latin typeface="黑体" panose="02010609060101010101" charset="-122"/>
                <a:ea typeface="黑体" panose="02010609060101010101" charset="-122"/>
                <a:cs typeface="黑体" panose="02010609060101010101" charset="-122"/>
              </a:rPr>
              <a:t>推动企业安全生产达标常态化。</a:t>
            </a:r>
            <a:endParaRPr lang="zh-CN" altLang="en-US" dirty="0" smtClean="0">
              <a:solidFill>
                <a:srgbClr val="002060"/>
              </a:solidFill>
              <a:latin typeface="黑体" panose="02010609060101010101" charset="-122"/>
              <a:ea typeface="黑体" panose="02010609060101010101" charset="-122"/>
              <a:cs typeface="黑体" panose="02010609060101010101" charset="-122"/>
            </a:endParaRPr>
          </a:p>
          <a:p>
            <a:r>
              <a:rPr lang="en-US" altLang="zh-CN" dirty="0" smtClean="0">
                <a:solidFill>
                  <a:srgbClr val="002060"/>
                </a:solidFill>
                <a:latin typeface="黑体" panose="02010609060101010101" charset="-122"/>
                <a:ea typeface="黑体" panose="02010609060101010101" charset="-122"/>
                <a:cs typeface="黑体" panose="02010609060101010101" charset="-122"/>
              </a:rPr>
              <a:t>2</a:t>
            </a:r>
            <a:r>
              <a:rPr lang="zh-CN" altLang="en-US" dirty="0" smtClean="0">
                <a:solidFill>
                  <a:srgbClr val="002060"/>
                </a:solidFill>
                <a:latin typeface="黑体" panose="02010609060101010101" charset="-122"/>
                <a:ea typeface="黑体" panose="02010609060101010101" charset="-122"/>
                <a:cs typeface="黑体" panose="02010609060101010101" charset="-122"/>
              </a:rPr>
              <a:t>、为进一步提高安全生产管理，消除安全生产隐患，在前几年开展标准化工作的基础上进行了修订，修订后的</a:t>
            </a:r>
            <a:r>
              <a:rPr lang="zh-CN" altLang="en-US" dirty="0" smtClean="0">
                <a:solidFill>
                  <a:srgbClr val="FF0000"/>
                </a:solidFill>
                <a:latin typeface="黑体" panose="02010609060101010101" charset="-122"/>
                <a:ea typeface="黑体" panose="02010609060101010101" charset="-122"/>
                <a:cs typeface="黑体" panose="02010609060101010101" charset="-122"/>
              </a:rPr>
              <a:t>细则标准更严、要求更高，将现场管理方面作为重点</a:t>
            </a:r>
            <a:r>
              <a:rPr lang="en-US" dirty="0" smtClean="0">
                <a:solidFill>
                  <a:srgbClr val="FF0000"/>
                </a:solidFill>
                <a:latin typeface="黑体" panose="02010609060101010101" charset="-122"/>
                <a:ea typeface="黑体" panose="02010609060101010101" charset="-122"/>
                <a:cs typeface="黑体" panose="02010609060101010101" charset="-122"/>
              </a:rPr>
              <a:t>,</a:t>
            </a:r>
            <a:r>
              <a:rPr lang="zh-CN" altLang="en-US" dirty="0" smtClean="0">
                <a:solidFill>
                  <a:srgbClr val="FF0000"/>
                </a:solidFill>
                <a:latin typeface="黑体" panose="02010609060101010101" charset="-122"/>
                <a:ea typeface="黑体" panose="02010609060101010101" charset="-122"/>
                <a:cs typeface="黑体" panose="02010609060101010101" charset="-122"/>
              </a:rPr>
              <a:t>在评分方法中增加了否决项</a:t>
            </a:r>
            <a:r>
              <a:rPr lang="zh-CN" altLang="en-US" b="1" dirty="0" smtClean="0">
                <a:solidFill>
                  <a:srgbClr val="002060"/>
                </a:solidFill>
                <a:latin typeface="黑体" panose="02010609060101010101" charset="-122"/>
                <a:ea typeface="黑体" panose="02010609060101010101" charset="-122"/>
                <a:cs typeface="黑体" panose="02010609060101010101" charset="-122"/>
              </a:rPr>
              <a:t>（生产企业十个否决项，销售企业七个否决项），</a:t>
            </a:r>
            <a:r>
              <a:rPr lang="zh-CN" altLang="en-US" dirty="0" smtClean="0">
                <a:solidFill>
                  <a:srgbClr val="FF0000"/>
                </a:solidFill>
                <a:latin typeface="黑体" panose="02010609060101010101" charset="-122"/>
                <a:ea typeface="黑体" panose="02010609060101010101" charset="-122"/>
                <a:cs typeface="黑体" panose="02010609060101010101" charset="-122"/>
              </a:rPr>
              <a:t>加大了扣分权重</a:t>
            </a:r>
            <a:r>
              <a:rPr lang="zh-CN" altLang="en-US" dirty="0" smtClean="0">
                <a:solidFill>
                  <a:srgbClr val="002060"/>
                </a:solidFill>
                <a:latin typeface="黑体" panose="02010609060101010101" charset="-122"/>
                <a:ea typeface="黑体" panose="02010609060101010101" charset="-122"/>
                <a:cs typeface="黑体" panose="02010609060101010101" charset="-122"/>
              </a:rPr>
              <a:t>，推动企业强化现场管理，确保安全。</a:t>
            </a:r>
            <a:endParaRPr lang="zh-CN" altLang="en-US" dirty="0" smtClean="0">
              <a:solidFill>
                <a:srgbClr val="002060"/>
              </a:solidFill>
              <a:latin typeface="黑体" panose="02010609060101010101" charset="-122"/>
              <a:ea typeface="黑体" panose="02010609060101010101" charset="-122"/>
              <a:cs typeface="黑体" panose="02010609060101010101" charset="-122"/>
            </a:endParaRPr>
          </a:p>
          <a:p>
            <a:endParaRPr lang="zh-CN" altLang="en-US" dirty="0">
              <a:latin typeface="黑体" panose="02010609060101010101" charset="-122"/>
              <a:ea typeface="黑体" panose="02010609060101010101" charset="-122"/>
              <a:cs typeface="黑体" panose="02010609060101010101" charset="-122"/>
            </a:endParaRPr>
          </a:p>
        </p:txBody>
      </p:sp>
      <p:sp>
        <p:nvSpPr>
          <p:cNvPr id="2" name="标题 1"/>
          <p:cNvSpPr>
            <a:spLocks noGrp="1"/>
          </p:cNvSpPr>
          <p:nvPr>
            <p:ph type="title"/>
          </p:nvPr>
        </p:nvSpPr>
        <p:spPr/>
        <p:txBody>
          <a:bodyPr>
            <a:normAutofit fontScale="90000"/>
          </a:bodyPr>
          <a:lstStyle/>
          <a:p>
            <a:r>
              <a:rPr lang="en-US" altLang="zh-CN" dirty="0" smtClean="0">
                <a:solidFill>
                  <a:srgbClr val="FF0000"/>
                </a:solidFill>
              </a:rPr>
              <a:t>2020</a:t>
            </a:r>
            <a:r>
              <a:rPr lang="zh-CN" altLang="en-US" dirty="0" smtClean="0">
                <a:solidFill>
                  <a:srgbClr val="FF0000"/>
                </a:solidFill>
              </a:rPr>
              <a:t>年安全生产标准化考评细则特点</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200660"/>
            <a:ext cx="5080000" cy="306705"/>
          </a:xfrm>
          <a:prstGeom prst="rect">
            <a:avLst/>
          </a:prstGeom>
          <a:noFill/>
          <a:ln w="9525">
            <a:noFill/>
          </a:ln>
        </p:spPr>
        <p:txBody>
          <a:bodyPr>
            <a:spAutoFit/>
          </a:bodyPr>
          <a:p>
            <a:pPr indent="0" algn="ctr"/>
            <a:r>
              <a:rPr lang="zh-CN" sz="1400" b="1">
                <a:ea typeface="宋体" panose="02010600030101010101" pitchFamily="2" charset="-122"/>
              </a:rPr>
              <a:t>一、考评报告表</a:t>
            </a:r>
            <a:endParaRPr lang="zh-CN" altLang="en-US"/>
          </a:p>
        </p:txBody>
      </p:sp>
      <p:graphicFrame>
        <p:nvGraphicFramePr>
          <p:cNvPr id="2" name="表格 1"/>
          <p:cNvGraphicFramePr/>
          <p:nvPr/>
        </p:nvGraphicFramePr>
        <p:xfrm>
          <a:off x="2032000" y="106045"/>
          <a:ext cx="5861050" cy="4699000"/>
        </p:xfrm>
        <a:graphic>
          <a:graphicData uri="http://schemas.openxmlformats.org/drawingml/2006/table">
            <a:tbl>
              <a:tblPr firstRow="1" bandRow="1">
                <a:tableStyleId>{5940675A-B579-460E-94D1-54222C63F5DA}</a:tableStyleId>
              </a:tblPr>
              <a:tblGrid>
                <a:gridCol w="463550"/>
                <a:gridCol w="458788"/>
                <a:gridCol w="207962"/>
                <a:gridCol w="592138"/>
                <a:gridCol w="122237"/>
                <a:gridCol w="919163"/>
                <a:gridCol w="1185862"/>
                <a:gridCol w="376238"/>
                <a:gridCol w="331787"/>
                <a:gridCol w="1203325"/>
              </a:tblGrid>
              <a:tr h="342900">
                <a:tc gridSpan="10">
                  <a:txBody>
                    <a:bodyPr/>
                    <a:p>
                      <a:pPr indent="0" algn="ctr">
                        <a:buNone/>
                      </a:pPr>
                      <a:r>
                        <a:rPr lang="en-US" sz="1400" b="0">
                          <a:latin typeface="Times New Roman" panose="02020603050405020304" charset="0"/>
                          <a:cs typeface="Times New Roman" panose="02020603050405020304" charset="0"/>
                        </a:rPr>
                        <a:t>考评组基本情况</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82600">
                <a:tc rowSpan="6">
                  <a:txBody>
                    <a:bodyPr/>
                    <a:p>
                      <a:pPr indent="0" algn="ctr">
                        <a:buNone/>
                      </a:pPr>
                      <a:r>
                        <a:rPr lang="en-US" sz="1400" b="0">
                          <a:latin typeface="Times New Roman" panose="02020603050405020304" charset="0"/>
                          <a:cs typeface="Times New Roman" panose="02020603050405020304" charset="0"/>
                        </a:rPr>
                        <a:t>考评组成员</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400" b="0">
                          <a:latin typeface="Times New Roman" panose="02020603050405020304" charset="0"/>
                          <a:cs typeface="Times New Roman" panose="02020603050405020304" charset="0"/>
                        </a:rPr>
                        <a:t>姓  名</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ctr">
                        <a:buNone/>
                      </a:pPr>
                      <a:r>
                        <a:rPr lang="en-US" sz="1400" b="0">
                          <a:latin typeface="Times New Roman" panose="02020603050405020304" charset="0"/>
                          <a:cs typeface="Times New Roman" panose="02020603050405020304" charset="0"/>
                        </a:rPr>
                        <a:t>单位</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职务/职称</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400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400" b="0">
                          <a:latin typeface="Times New Roman" panose="02020603050405020304" charset="0"/>
                          <a:cs typeface="Times New Roman" panose="02020603050405020304" charset="0"/>
                        </a:rPr>
                        <a:t>组长</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4">
                  <a:txBody>
                    <a:bodyPr/>
                    <a:p>
                      <a:pPr indent="0" algn="ctr">
                        <a:buNone/>
                      </a:pPr>
                      <a:r>
                        <a:rPr lang="en-US" sz="1400" b="0">
                          <a:latin typeface="Times New Roman" panose="02020603050405020304" charset="0"/>
                          <a:cs typeface="Times New Roman" panose="02020603050405020304" charset="0"/>
                        </a:rPr>
                        <a:t>成员</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3">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10">
                  <a:txBody>
                    <a:bodyPr/>
                    <a:p>
                      <a:pPr indent="0" algn="ctr">
                        <a:buNone/>
                      </a:pPr>
                      <a:r>
                        <a:rPr lang="en-US" sz="1400" b="0">
                          <a:latin typeface="Times New Roman" panose="02020603050405020304" charset="0"/>
                          <a:cs typeface="Times New Roman" panose="02020603050405020304" charset="0"/>
                        </a:rPr>
                        <a:t>被考评企业情况</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4000">
                <a:tc gridSpan="3">
                  <a:txBody>
                    <a:bodyPr/>
                    <a:p>
                      <a:pPr indent="0" algn="ctr">
                        <a:buNone/>
                      </a:pPr>
                      <a:r>
                        <a:rPr lang="en-US" sz="1200" b="0">
                          <a:latin typeface="Times New Roman" panose="02020603050405020304" charset="0"/>
                          <a:cs typeface="Times New Roman" panose="02020603050405020304" charset="0"/>
                        </a:rPr>
                        <a:t>企业名称（许可证编号）</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7">
                  <a:txBody>
                    <a:bodyPr/>
                    <a:p>
                      <a:pPr indent="0">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03200">
                <a:tc gridSpan="3">
                  <a:txBody>
                    <a:bodyPr/>
                    <a:p>
                      <a:pPr indent="0" algn="ctr">
                        <a:buNone/>
                      </a:pPr>
                      <a:r>
                        <a:rPr lang="en-US" sz="1200" b="0">
                          <a:latin typeface="Times New Roman" panose="02020603050405020304" charset="0"/>
                          <a:cs typeface="Times New Roman" panose="02020603050405020304" charset="0"/>
                        </a:rPr>
                        <a:t>注册地址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7">
                  <a:txBody>
                    <a:bodyPr/>
                    <a:p>
                      <a:pPr indent="0" algn="ctr">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92100">
                <a:tc gridSpan="4">
                  <a:txBody>
                    <a:bodyPr/>
                    <a:p>
                      <a:pPr indent="0" algn="ctr">
                        <a:buNone/>
                      </a:pPr>
                      <a:r>
                        <a:rPr lang="en-US" sz="1200" b="0">
                          <a:latin typeface="Times New Roman" panose="02020603050405020304" charset="0"/>
                          <a:cs typeface="Times New Roman" panose="02020603050405020304" charset="0"/>
                        </a:rPr>
                        <a:t>许可品种</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200" b="0">
                          <a:latin typeface="Times New Roman" panose="02020603050405020304" charset="0"/>
                          <a:cs typeface="Times New Roman" panose="02020603050405020304" charset="0"/>
                        </a:rPr>
                        <a:t>年生产量</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778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52400">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6">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2">
                  <a:txBody>
                    <a:bodyPr/>
                    <a:p>
                      <a:pPr indent="0" algn="ctr">
                        <a:buNone/>
                      </a:pPr>
                      <a:r>
                        <a:rPr lang="en-US" sz="1400" b="0">
                          <a:latin typeface="Times New Roman" panose="02020603050405020304" charset="0"/>
                          <a:cs typeface="Times New Roman" panose="02020603050405020304" charset="0"/>
                        </a:rPr>
                        <a:t>法定代表人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电 话</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400" b="0">
                          <a:latin typeface="Times New Roman" panose="02020603050405020304" charset="0"/>
                          <a:cs typeface="Times New Roman" panose="02020603050405020304" charset="0"/>
                        </a:rPr>
                        <a:t>手 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66700">
                <a:tc gridSpan="10">
                  <a:txBody>
                    <a:bodyPr/>
                    <a:p>
                      <a:pPr indent="0" algn="ctr">
                        <a:buNone/>
                      </a:pPr>
                      <a:r>
                        <a:rPr lang="en-US" sz="1400" b="0">
                          <a:latin typeface="Times New Roman" panose="02020603050405020304" charset="0"/>
                          <a:cs typeface="Times New Roman" panose="02020603050405020304" charset="0"/>
                        </a:rPr>
                        <a:t>考评意见</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10">
                  <a:txBody>
                    <a:bodyPr/>
                    <a:p>
                      <a:pPr indent="0">
                        <a:buNone/>
                      </a:pPr>
                      <a:r>
                        <a:rPr lang="en-US" sz="1400" b="0">
                          <a:latin typeface="Times New Roman" panose="02020603050405020304" charset="0"/>
                          <a:cs typeface="Times New Roman" panose="02020603050405020304" charset="0"/>
                        </a:rPr>
                        <a:t>考评情况：经考核组考核该企业安全生产标准化为   级企业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825500">
                <a:tc gridSpan="10">
                  <a:txBody>
                    <a:bodyPr/>
                    <a:p>
                      <a:pPr indent="0">
                        <a:buNone/>
                      </a:pPr>
                      <a:r>
                        <a:rPr lang="en-US" sz="1400" b="0">
                          <a:latin typeface="Times New Roman" panose="02020603050405020304" charset="0"/>
                          <a:cs typeface="Times New Roman" panose="02020603050405020304" charset="0"/>
                        </a:rPr>
                        <a:t>考评组长签字： 考评组成员签字： 企业负责人签字：                    (单位盖章)                   年    月    日</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r>
            </a:tbl>
          </a:graphicData>
        </a:graphic>
      </p:graphicFrame>
      <p:sp>
        <p:nvSpPr>
          <p:cNvPr id="3" name="文本框 2"/>
          <p:cNvSpPr txBox="1"/>
          <p:nvPr/>
        </p:nvSpPr>
        <p:spPr>
          <a:xfrm>
            <a:off x="2032000" y="6598285"/>
            <a:ext cx="5080000" cy="460375"/>
          </a:xfrm>
          <a:prstGeom prst="rect">
            <a:avLst/>
          </a:prstGeom>
          <a:noFill/>
          <a:ln w="9525">
            <a:noFill/>
          </a:ln>
        </p:spPr>
        <p:txBody>
          <a:bodyPr>
            <a:spAutoFit/>
          </a:bodyPr>
          <a:p>
            <a:pPr indent="0"/>
            <a:r>
              <a:rPr lang="zh-CN" sz="1200" b="0">
                <a:ea typeface="宋体" panose="02010600030101010101" pitchFamily="2" charset="-122"/>
              </a:rPr>
              <a:t>注：许可证编号包括生产许可证编号和安全生产许可证编号。</a:t>
            </a:r>
            <a:endParaRPr lang="zh-CN" alt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611822"/>
            <a:ext cx="5080000" cy="306705"/>
          </a:xfrm>
          <a:prstGeom prst="rect">
            <a:avLst/>
          </a:prstGeom>
          <a:noFill/>
          <a:ln w="9525">
            <a:noFill/>
          </a:ln>
        </p:spPr>
        <p:txBody>
          <a:bodyPr>
            <a:spAutoFit/>
          </a:bodyPr>
          <a:p>
            <a:pPr indent="0" algn="ctr"/>
            <a:r>
              <a:rPr lang="zh-CN" sz="1400" b="1">
                <a:ea typeface="宋体" panose="02010600030101010101" pitchFamily="2" charset="-122"/>
              </a:rPr>
              <a:t>二、考评意见</a:t>
            </a:r>
            <a:endParaRPr lang="zh-CN" altLang="en-US"/>
          </a:p>
        </p:txBody>
      </p:sp>
      <p:graphicFrame>
        <p:nvGraphicFramePr>
          <p:cNvPr id="2" name="表格 1"/>
          <p:cNvGraphicFramePr/>
          <p:nvPr/>
        </p:nvGraphicFramePr>
        <p:xfrm>
          <a:off x="2032000" y="1410652"/>
          <a:ext cx="5735955" cy="4420870"/>
        </p:xfrm>
        <a:graphic>
          <a:graphicData uri="http://schemas.openxmlformats.org/drawingml/2006/table">
            <a:tbl>
              <a:tblPr firstRow="1" bandRow="1">
                <a:tableStyleId>{5940675A-B579-460E-94D1-54222C63F5DA}</a:tableStyleId>
              </a:tblPr>
              <a:tblGrid>
                <a:gridCol w="5735638"/>
              </a:tblGrid>
              <a:tr h="4420870">
                <a:tc>
                  <a:txBody>
                    <a:bodyPr/>
                    <a:p>
                      <a:pPr indent="0">
                        <a:buNone/>
                      </a:pPr>
                      <a:r>
                        <a:rPr lang="en-US" sz="1400" b="0" u="sng">
                          <a:latin typeface="Times New Roman" panose="02020603050405020304" charset="0"/>
                          <a:cs typeface="Times New Roman" panose="02020603050405020304" charset="0"/>
                        </a:rPr>
                        <a:t> </a:t>
                      </a:r>
                      <a:endParaRPr lang="en-US" altLang="en-US" sz="1400" b="0" u="sng">
                        <a:latin typeface="Times New Roman" panose="02020603050405020304" charset="0"/>
                        <a:ea typeface="Times New Roman" panose="02020603050405020304" charset="0"/>
                        <a:cs typeface="Times New Roman" panose="02020603050405020304" charset="0"/>
                      </a:endParaRPr>
                    </a:p>
                  </a:txBody>
                  <a:tcPr marL="0" marR="0" marT="0" marB="0" vert="horz" anchor="t">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2032000" y="5679123"/>
            <a:ext cx="5080000" cy="1014730"/>
          </a:xfrm>
          <a:prstGeom prst="rect">
            <a:avLst/>
          </a:prstGeom>
          <a:noFill/>
          <a:ln w="9525">
            <a:noFill/>
          </a:ln>
        </p:spPr>
        <p:txBody>
          <a:bodyPr>
            <a:spAutoFit/>
          </a:bodyPr>
          <a:p>
            <a:pPr marL="457200" indent="-457200"/>
            <a:r>
              <a:rPr lang="zh-CN" sz="1200" b="0">
                <a:ea typeface="宋体" panose="02010600030101010101" pitchFamily="2" charset="-122"/>
              </a:rPr>
              <a:t>备注：</a:t>
            </a:r>
            <a:r>
              <a:rPr lang="en-US" sz="1200" b="0">
                <a:latin typeface="Times New Roman" panose="02020603050405020304" charset="0"/>
              </a:rPr>
              <a:t>1</a:t>
            </a:r>
            <a:r>
              <a:rPr lang="zh-CN" sz="1200" b="0">
                <a:ea typeface="宋体" panose="02010600030101010101" pitchFamily="2" charset="-122"/>
              </a:rPr>
              <a:t>、考评意见应包括被考评企业，及其所属生产点获得安全生产许可生产线（地面站）情况汇总，考评结果以及被考评企业在安全生产达标方面存在的主要问题等。</a:t>
            </a:r>
            <a:r>
              <a:rPr lang="en-US" sz="1200" b="0">
                <a:latin typeface="Times New Roman" panose="02020603050405020304" charset="0"/>
              </a:rPr>
              <a:t>      2</a:t>
            </a:r>
            <a:r>
              <a:rPr lang="zh-CN" sz="1200" b="0">
                <a:ea typeface="宋体" panose="02010600030101010101" pitchFamily="2" charset="-122"/>
              </a:rPr>
              <a:t>、后附被考评企业考核评分表。</a:t>
            </a:r>
            <a:endParaRPr lang="zh-CN" alt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1494473"/>
            <a:ext cx="5080000" cy="3869055"/>
          </a:xfrm>
          <a:prstGeom prst="rect">
            <a:avLst/>
          </a:prstGeom>
          <a:noFill/>
          <a:ln w="9525">
            <a:noFill/>
          </a:ln>
        </p:spPr>
        <p:txBody>
          <a:bodyPr>
            <a:spAutoFit/>
          </a:bodyPr>
          <a:p>
            <a:pPr indent="0" algn="ctr"/>
            <a:r>
              <a:rPr lang="zh-CN" sz="2400" b="1">
                <a:cs typeface="华文楷体" panose="02010600040101010101" charset="-122"/>
              </a:rPr>
              <a:t>民用爆炸物品销售企业安全生产达标</a:t>
            </a:r>
            <a:r>
              <a:rPr lang="en-US" sz="1050" b="0">
                <a:latin typeface="Times New Roman" panose="02020603050405020304" charset="0"/>
              </a:rPr>
              <a:t> </a:t>
            </a:r>
            <a:r>
              <a:rPr lang="zh-CN" sz="3600" b="1">
                <a:ea typeface="宋体" panose="02010600030101010101" pitchFamily="2" charset="-122"/>
              </a:rPr>
              <a:t>考评定级报告</a:t>
            </a:r>
            <a:r>
              <a:rPr lang="en-US" sz="1050" b="0">
                <a:latin typeface="Times New Roman" panose="02020603050405020304" charset="0"/>
              </a:rPr>
              <a:t>      </a:t>
            </a:r>
            <a:r>
              <a:rPr lang="zh-CN" sz="1600" b="0">
                <a:ea typeface="宋体" panose="02010600030101010101" pitchFamily="2" charset="-122"/>
              </a:rPr>
              <a:t>申请考评企业：</a:t>
            </a:r>
            <a:r>
              <a:rPr lang="en-US" sz="1600" b="0" u="sng">
                <a:latin typeface="Times New Roman" panose="02020603050405020304" charset="0"/>
              </a:rPr>
              <a:t>                            </a:t>
            </a:r>
            <a:r>
              <a:rPr lang="zh-CN" sz="1600" b="0">
                <a:ea typeface="宋体" panose="02010600030101010101" pitchFamily="2" charset="-122"/>
              </a:rPr>
              <a:t>考评单位：</a:t>
            </a:r>
            <a:r>
              <a:rPr lang="en-US" sz="1600" b="0">
                <a:latin typeface="Times New Roman" panose="02020603050405020304" charset="0"/>
              </a:rPr>
              <a:t>    </a:t>
            </a:r>
            <a:r>
              <a:rPr lang="en-US" sz="1600" b="0" u="sng">
                <a:latin typeface="Times New Roman" panose="02020603050405020304" charset="0"/>
              </a:rPr>
              <a:t>                            </a:t>
            </a:r>
            <a:r>
              <a:rPr lang="zh-CN" sz="1600" b="0">
                <a:ea typeface="宋体" panose="02010600030101010101" pitchFamily="2" charset="-122"/>
              </a:rPr>
              <a:t>考评日期：</a:t>
            </a:r>
            <a:r>
              <a:rPr lang="en-US" sz="1600" b="0">
                <a:latin typeface="Times New Roman" panose="02020603050405020304" charset="0"/>
              </a:rPr>
              <a:t>    </a:t>
            </a:r>
            <a:r>
              <a:rPr lang="en-US" sz="1600" b="0" u="sng">
                <a:latin typeface="Times New Roman" panose="02020603050405020304" charset="0"/>
              </a:rPr>
              <a:t>                            </a:t>
            </a:r>
            <a:r>
              <a:rPr lang="en-US" sz="1600" b="0">
                <a:latin typeface="Times New Roman" panose="02020603050405020304" charset="0"/>
              </a:rPr>
              <a:t>  </a:t>
            </a:r>
            <a:r>
              <a:rPr lang="zh-CN" sz="1600" b="0">
                <a:ea typeface="宋体" panose="02010600030101010101" pitchFamily="2" charset="-122"/>
              </a:rPr>
              <a:t>河北省工业和信息化厅年</a:t>
            </a:r>
            <a:r>
              <a:rPr lang="en-US" sz="1600" b="0">
                <a:latin typeface="Times New Roman" panose="02020603050405020304" charset="0"/>
              </a:rPr>
              <a:t>    </a:t>
            </a:r>
            <a:r>
              <a:rPr lang="zh-CN" sz="1600" b="0">
                <a:ea typeface="宋体" panose="02010600030101010101" pitchFamily="2" charset="-122"/>
              </a:rPr>
              <a:t>月</a:t>
            </a:r>
            <a:r>
              <a:rPr lang="en-US" sz="1600" b="0">
                <a:latin typeface="Times New Roman" panose="02020603050405020304" charset="0"/>
              </a:rPr>
              <a:t>    </a:t>
            </a:r>
            <a:r>
              <a:rPr lang="zh-CN" sz="1600" b="0">
                <a:ea typeface="宋体" panose="02010600030101010101" pitchFamily="2" charset="-122"/>
              </a:rPr>
              <a:t>日</a:t>
            </a:r>
            <a:endParaRPr lang="zh-CN" alt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704532"/>
            <a:ext cx="5080000" cy="306705"/>
          </a:xfrm>
          <a:prstGeom prst="rect">
            <a:avLst/>
          </a:prstGeom>
          <a:noFill/>
          <a:ln w="9525">
            <a:noFill/>
          </a:ln>
        </p:spPr>
        <p:txBody>
          <a:bodyPr>
            <a:spAutoFit/>
          </a:bodyPr>
          <a:p>
            <a:pPr indent="0" algn="ctr"/>
            <a:r>
              <a:rPr lang="zh-CN" sz="1400" b="1">
                <a:ea typeface="宋体" panose="02010600030101010101" pitchFamily="2" charset="-122"/>
              </a:rPr>
              <a:t>一、考评报告表</a:t>
            </a:r>
            <a:endParaRPr lang="zh-CN" altLang="en-US"/>
          </a:p>
        </p:txBody>
      </p:sp>
      <p:graphicFrame>
        <p:nvGraphicFramePr>
          <p:cNvPr id="2" name="表格 1"/>
          <p:cNvGraphicFramePr/>
          <p:nvPr>
            <p:custDataLst>
              <p:tags r:id="rId2"/>
            </p:custDataLst>
          </p:nvPr>
        </p:nvGraphicFramePr>
        <p:xfrm>
          <a:off x="2032000" y="1011237"/>
          <a:ext cx="5861050" cy="5943600"/>
        </p:xfrm>
        <a:graphic>
          <a:graphicData uri="http://schemas.openxmlformats.org/drawingml/2006/table">
            <a:tbl>
              <a:tblPr firstRow="1" bandRow="1">
                <a:tableStyleId>{5940675A-B579-460E-94D1-54222C63F5DA}</a:tableStyleId>
              </a:tblPr>
              <a:tblGrid>
                <a:gridCol w="463550"/>
                <a:gridCol w="458788"/>
                <a:gridCol w="141287"/>
                <a:gridCol w="781050"/>
                <a:gridCol w="53975"/>
                <a:gridCol w="865188"/>
                <a:gridCol w="1185862"/>
                <a:gridCol w="238125"/>
                <a:gridCol w="192088"/>
                <a:gridCol w="276225"/>
                <a:gridCol w="1204912"/>
              </a:tblGrid>
              <a:tr h="342900">
                <a:tc gridSpan="11">
                  <a:txBody>
                    <a:bodyPr/>
                    <a:p>
                      <a:pPr indent="0" algn="ctr">
                        <a:buNone/>
                      </a:pPr>
                      <a:r>
                        <a:rPr lang="en-US" sz="1400" b="0">
                          <a:latin typeface="Times New Roman" panose="02020603050405020304" charset="0"/>
                          <a:cs typeface="Times New Roman" panose="02020603050405020304" charset="0"/>
                        </a:rPr>
                        <a:t>考评组基本情况</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82600">
                <a:tc rowSpan="6">
                  <a:txBody>
                    <a:bodyPr/>
                    <a:p>
                      <a:pPr indent="0" algn="ctr">
                        <a:buNone/>
                      </a:pPr>
                      <a:r>
                        <a:rPr lang="en-US" sz="1400" b="0">
                          <a:latin typeface="Times New Roman" panose="02020603050405020304" charset="0"/>
                          <a:cs typeface="Times New Roman" panose="02020603050405020304" charset="0"/>
                        </a:rPr>
                        <a:t>考评组成员</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400" b="0">
                          <a:latin typeface="Times New Roman" panose="02020603050405020304" charset="0"/>
                          <a:cs typeface="Times New Roman" panose="02020603050405020304" charset="0"/>
                        </a:rPr>
                        <a:t>姓  名</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单位</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ctr">
                        <a:buNone/>
                      </a:pPr>
                      <a:r>
                        <a:rPr lang="en-US" sz="1400" b="0">
                          <a:latin typeface="Times New Roman" panose="02020603050405020304" charset="0"/>
                          <a:cs typeface="Times New Roman" panose="02020603050405020304" charset="0"/>
                        </a:rPr>
                        <a:t>职务/职称</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400" b="0">
                          <a:latin typeface="Times New Roman" panose="02020603050405020304" charset="0"/>
                          <a:cs typeface="Times New Roman" panose="02020603050405020304" charset="0"/>
                        </a:rPr>
                        <a:t>组长</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4">
                  <a:txBody>
                    <a:bodyPr/>
                    <a:p>
                      <a:pPr indent="0" algn="ctr">
                        <a:buNone/>
                      </a:pPr>
                      <a:r>
                        <a:rPr lang="en-US" sz="1400" b="0">
                          <a:latin typeface="Times New Roman" panose="02020603050405020304" charset="0"/>
                          <a:cs typeface="Times New Roman" panose="02020603050405020304" charset="0"/>
                        </a:rPr>
                        <a:t>成员</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vMerge="1">
                  <a:tcP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gridSpan="2">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11">
                  <a:txBody>
                    <a:bodyPr/>
                    <a:p>
                      <a:pPr indent="0" algn="ctr">
                        <a:buNone/>
                      </a:pPr>
                      <a:r>
                        <a:rPr lang="en-US" sz="1400" b="0">
                          <a:latin typeface="Times New Roman" panose="02020603050405020304" charset="0"/>
                          <a:cs typeface="Times New Roman" panose="02020603050405020304" charset="0"/>
                        </a:rPr>
                        <a:t>被考评企业情况</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19100">
                <a:tc gridSpan="3">
                  <a:txBody>
                    <a:bodyPr/>
                    <a:p>
                      <a:pPr indent="0" algn="ctr">
                        <a:buNone/>
                      </a:pPr>
                      <a:r>
                        <a:rPr lang="en-US" sz="1200" b="0">
                          <a:latin typeface="Times New Roman" panose="02020603050405020304" charset="0"/>
                          <a:cs typeface="Times New Roman" panose="02020603050405020304" charset="0"/>
                        </a:rPr>
                        <a:t>企业名称（许可证编号）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8">
                  <a:txBody>
                    <a:bodyPr/>
                    <a:p>
                      <a:pPr indent="0" algn="ctr">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54000">
                <a:tc gridSpan="3">
                  <a:txBody>
                    <a:bodyPr/>
                    <a:p>
                      <a:pPr indent="0" algn="ctr">
                        <a:buNone/>
                      </a:pPr>
                      <a:r>
                        <a:rPr lang="en-US" sz="1200" b="0">
                          <a:latin typeface="Times New Roman" panose="02020603050405020304" charset="0"/>
                          <a:cs typeface="Times New Roman" panose="02020603050405020304" charset="0"/>
                        </a:rPr>
                        <a:t>注册地址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8">
                  <a:txBody>
                    <a:bodyPr/>
                    <a:p>
                      <a:pPr indent="0" algn="ctr">
                        <a:buNone/>
                      </a:pPr>
                      <a:r>
                        <a:rPr lang="en-US" sz="1200" b="0">
                          <a:latin typeface="Times New Roman" panose="02020603050405020304" charset="0"/>
                          <a:cs typeface="Times New Roman" panose="02020603050405020304" charset="0"/>
                        </a:rPr>
                        <a:t> </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5">
                  <a:txBody>
                    <a:bodyPr/>
                    <a:p>
                      <a:pPr indent="0" algn="ctr">
                        <a:buNone/>
                      </a:pPr>
                      <a:r>
                        <a:rPr lang="en-US" sz="1200" b="0">
                          <a:latin typeface="Times New Roman" panose="02020603050405020304" charset="0"/>
                          <a:cs typeface="Times New Roman" panose="02020603050405020304" charset="0"/>
                        </a:rPr>
                        <a:t>储存仓库名称</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200" b="0">
                          <a:latin typeface="Times New Roman" panose="02020603050405020304" charset="0"/>
                          <a:cs typeface="Times New Roman" panose="02020603050405020304" charset="0"/>
                        </a:rPr>
                        <a:t>核定数量</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200" b="0">
                          <a:latin typeface="Times New Roman" panose="02020603050405020304" charset="0"/>
                          <a:cs typeface="Times New Roman" panose="02020603050405020304" charset="0"/>
                        </a:rPr>
                        <a:t>仓库地址</a:t>
                      </a:r>
                      <a:endParaRPr lang="en-US" altLang="en-US" sz="12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159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778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77800">
                <a:tc gridSpan="5">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2">
                  <a:txBody>
                    <a:bodyPr/>
                    <a:p>
                      <a:pPr indent="0" algn="ctr">
                        <a:buNone/>
                      </a:pPr>
                      <a:r>
                        <a:rPr lang="en-US" sz="1400" b="0">
                          <a:latin typeface="Times New Roman" panose="02020603050405020304" charset="0"/>
                          <a:cs typeface="Times New Roman" panose="02020603050405020304" charset="0"/>
                        </a:rPr>
                        <a:t>法定代表人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电 话</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400" b="0">
                          <a:latin typeface="Times New Roman" panose="02020603050405020304" charset="0"/>
                          <a:cs typeface="Times New Roman" panose="02020603050405020304" charset="0"/>
                        </a:rPr>
                        <a:t>手 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0200">
                <a:tc gridSpan="11">
                  <a:txBody>
                    <a:bodyPr/>
                    <a:p>
                      <a:pPr indent="0" algn="ctr">
                        <a:buNone/>
                      </a:pPr>
                      <a:r>
                        <a:rPr lang="en-US" sz="1400" b="0">
                          <a:latin typeface="Times New Roman" panose="02020603050405020304" charset="0"/>
                          <a:cs typeface="Times New Roman" panose="02020603050405020304" charset="0"/>
                        </a:rPr>
                        <a:t>考评意见</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42900">
                <a:tc gridSpan="11">
                  <a:txBody>
                    <a:bodyPr/>
                    <a:p>
                      <a:pPr indent="0">
                        <a:buNone/>
                      </a:pPr>
                      <a:r>
                        <a:rPr lang="en-US" sz="1400" b="0">
                          <a:latin typeface="Times New Roman" panose="02020603050405020304" charset="0"/>
                          <a:cs typeface="Times New Roman" panose="02020603050405020304" charset="0"/>
                        </a:rPr>
                        <a:t>考评情况：经考核组考核该企业安全生产达标为   级企业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11">
                  <a:txBody>
                    <a:bodyPr/>
                    <a:p>
                      <a:pPr indent="0">
                        <a:buNone/>
                      </a:pPr>
                      <a:r>
                        <a:rPr lang="en-US" sz="1400" b="0">
                          <a:latin typeface="Times New Roman" panose="02020603050405020304" charset="0"/>
                          <a:cs typeface="Times New Roman" panose="02020603050405020304" charset="0"/>
                        </a:rPr>
                        <a:t>考评组长签字： 考评组成员签字： 企业负责人签字：                    (单位盖章)                   年    月    日</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c hMerge="1">
                  <a:tcPr>
                    <a:lnR w="1905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tcPr>
                </a:tc>
              </a:tr>
            </a:tbl>
          </a:graphicData>
        </a:graphic>
      </p:graphicFrame>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201930"/>
            <a:ext cx="5080000" cy="306705"/>
          </a:xfrm>
          <a:prstGeom prst="rect">
            <a:avLst/>
          </a:prstGeom>
          <a:noFill/>
          <a:ln w="9525">
            <a:noFill/>
          </a:ln>
        </p:spPr>
        <p:txBody>
          <a:bodyPr>
            <a:spAutoFit/>
          </a:bodyPr>
          <a:p>
            <a:pPr indent="0" algn="ctr"/>
            <a:r>
              <a:rPr lang="zh-CN" sz="1400" b="1">
                <a:ea typeface="宋体" panose="02010600030101010101" pitchFamily="2" charset="-122"/>
              </a:rPr>
              <a:t>二、考评意见</a:t>
            </a:r>
            <a:endParaRPr lang="zh-CN" altLang="en-US"/>
          </a:p>
        </p:txBody>
      </p:sp>
      <p:graphicFrame>
        <p:nvGraphicFramePr>
          <p:cNvPr id="2" name="表格 1"/>
          <p:cNvGraphicFramePr/>
          <p:nvPr/>
        </p:nvGraphicFramePr>
        <p:xfrm>
          <a:off x="2032000" y="748665"/>
          <a:ext cx="5735955" cy="4519930"/>
        </p:xfrm>
        <a:graphic>
          <a:graphicData uri="http://schemas.openxmlformats.org/drawingml/2006/table">
            <a:tbl>
              <a:tblPr firstRow="1" bandRow="1">
                <a:tableStyleId>{5940675A-B579-460E-94D1-54222C63F5DA}</a:tableStyleId>
              </a:tblPr>
              <a:tblGrid>
                <a:gridCol w="5735638"/>
              </a:tblGrid>
              <a:tr h="4519930">
                <a:tc>
                  <a:txBody>
                    <a:bodyPr/>
                    <a:p>
                      <a:pPr indent="0">
                        <a:buNone/>
                      </a:pPr>
                      <a:r>
                        <a:rPr lang="en-US" sz="1400" b="0" u="sng">
                          <a:latin typeface="Times New Roman" panose="02020603050405020304" charset="0"/>
                          <a:cs typeface="Times New Roman" panose="02020603050405020304" charset="0"/>
                        </a:rPr>
                        <a:t>   </a:t>
                      </a:r>
                      <a:endParaRPr lang="en-US" altLang="en-US" sz="1400" b="0" u="sng">
                        <a:latin typeface="Times New Roman" panose="02020603050405020304" charset="0"/>
                        <a:ea typeface="Times New Roman" panose="02020603050405020304" charset="0"/>
                        <a:cs typeface="Times New Roman" panose="02020603050405020304" charset="0"/>
                      </a:endParaRPr>
                    </a:p>
                  </a:txBody>
                  <a:tcPr marL="0" marR="0" marT="0" marB="0" vert="horz" anchor="t">
                    <a:lnL w="19050" cap="flat" cmpd="sng">
                      <a:solidFill>
                        <a:srgbClr val="080000"/>
                      </a:solidFill>
                      <a:prstDash val="solid"/>
                      <a:headEnd type="none" w="med" len="med"/>
                      <a:tailEnd type="none" w="med" len="med"/>
                    </a:lnL>
                    <a:lnR w="19050" cap="flat" cmpd="sng">
                      <a:solidFill>
                        <a:srgbClr val="080000"/>
                      </a:solidFill>
                      <a:prstDash val="solid"/>
                      <a:headEnd type="none" w="med" len="med"/>
                      <a:tailEnd type="none" w="med" len="med"/>
                    </a:lnR>
                    <a:lnT w="19050" cap="flat" cmpd="sng">
                      <a:solidFill>
                        <a:srgbClr val="080000"/>
                      </a:solidFill>
                      <a:prstDash val="solid"/>
                      <a:headEnd type="none" w="med" len="med"/>
                      <a:tailEnd type="none" w="med" len="med"/>
                    </a:lnT>
                    <a:lnB w="1905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2032000" y="5345430"/>
            <a:ext cx="5003800" cy="829945"/>
          </a:xfrm>
          <a:prstGeom prst="rect">
            <a:avLst/>
          </a:prstGeom>
          <a:noFill/>
          <a:ln w="9525">
            <a:noFill/>
          </a:ln>
        </p:spPr>
        <p:txBody>
          <a:bodyPr wrap="square">
            <a:spAutoFit/>
          </a:bodyPr>
          <a:p>
            <a:pPr marL="457200" indent="-457200"/>
            <a:r>
              <a:rPr lang="zh-CN" sz="1200" b="0">
                <a:ea typeface="宋体" panose="02010600030101010101" pitchFamily="2" charset="-122"/>
              </a:rPr>
              <a:t>备注：</a:t>
            </a:r>
            <a:r>
              <a:rPr lang="en-US" sz="1200" b="0">
                <a:latin typeface="Times New Roman" panose="02020603050405020304" charset="0"/>
              </a:rPr>
              <a:t>1.</a:t>
            </a:r>
            <a:r>
              <a:rPr lang="zh-CN" sz="1200" b="0">
                <a:ea typeface="宋体" panose="02010600030101010101" pitchFamily="2" charset="-122"/>
              </a:rPr>
              <a:t>考评意见应包括被考评企业、所属分公司情况汇总，考评结果以及被考评企业在安全生产达标方面存在的主要问题等。</a:t>
            </a:r>
            <a:r>
              <a:rPr lang="en-US" sz="1200" b="0">
                <a:latin typeface="Times New Roman" panose="02020603050405020304" charset="0"/>
              </a:rPr>
              <a:t>      2.</a:t>
            </a:r>
            <a:r>
              <a:rPr lang="zh-CN" sz="1200" b="0">
                <a:ea typeface="宋体" panose="02010600030101010101" pitchFamily="2" charset="-122"/>
              </a:rPr>
              <a:t>后附被考评企业考核评分表。</a:t>
            </a:r>
            <a:endParaRPr lang="zh-CN" alt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105410"/>
            <a:ext cx="5080000" cy="6647180"/>
          </a:xfrm>
          <a:prstGeom prst="rect">
            <a:avLst/>
          </a:prstGeom>
          <a:noFill/>
          <a:ln w="9525">
            <a:noFill/>
          </a:ln>
        </p:spPr>
        <p:txBody>
          <a:bodyPr>
            <a:spAutoFit/>
          </a:bodyPr>
          <a:p>
            <a:pPr indent="0" algn="ctr"/>
            <a:r>
              <a:rPr lang="zh-CN" sz="2200" b="1">
                <a:ea typeface="楷体_GB2312" panose="02010609030101010101" charset="-122"/>
              </a:rPr>
              <a:t>民用爆炸物品企业安全生产达标管理</a:t>
            </a:r>
            <a:r>
              <a:rPr lang="en-US" sz="1600" b="0">
                <a:latin typeface="Times New Roman" panose="02020603050405020304" charset="0"/>
              </a:rPr>
              <a:t> </a:t>
            </a:r>
            <a:r>
              <a:rPr lang="zh-CN" sz="3600" b="1">
                <a:ea typeface="宋体" panose="02010600030101010101" pitchFamily="2" charset="-122"/>
              </a:rPr>
              <a:t>自</a:t>
            </a:r>
            <a:r>
              <a:rPr lang="en-US" sz="3600" b="1">
                <a:latin typeface="Times New Roman" panose="02020603050405020304" charset="0"/>
              </a:rPr>
              <a:t> </a:t>
            </a:r>
            <a:r>
              <a:rPr lang="zh-CN" sz="3600" b="1">
                <a:ea typeface="宋体" panose="02010600030101010101" pitchFamily="2" charset="-122"/>
              </a:rPr>
              <a:t>评</a:t>
            </a:r>
            <a:r>
              <a:rPr lang="en-US" sz="3600" b="1">
                <a:latin typeface="Times New Roman" panose="02020603050405020304" charset="0"/>
              </a:rPr>
              <a:t> </a:t>
            </a:r>
            <a:r>
              <a:rPr lang="zh-CN" sz="3600" b="1">
                <a:ea typeface="宋体" panose="02010600030101010101" pitchFamily="2" charset="-122"/>
              </a:rPr>
              <a:t>报</a:t>
            </a:r>
            <a:r>
              <a:rPr lang="en-US" sz="3600" b="1">
                <a:latin typeface="Times New Roman" panose="02020603050405020304" charset="0"/>
              </a:rPr>
              <a:t> </a:t>
            </a:r>
            <a:r>
              <a:rPr lang="zh-CN" sz="3600" b="1">
                <a:ea typeface="宋体" panose="02010600030101010101" pitchFamily="2" charset="-122"/>
              </a:rPr>
              <a:t>告</a:t>
            </a:r>
            <a:r>
              <a:rPr lang="en-US" sz="3600" b="1">
                <a:latin typeface="Times New Roman" panose="02020603050405020304" charset="0"/>
              </a:rPr>
              <a:t> </a:t>
            </a:r>
            <a:r>
              <a:rPr lang="en-US" sz="1600" b="0">
                <a:latin typeface="Times New Roman" panose="02020603050405020304" charset="0"/>
              </a:rPr>
              <a:t>        </a:t>
            </a:r>
            <a:r>
              <a:rPr lang="zh-CN" sz="1600" b="0">
                <a:ea typeface="宋体" panose="02010600030101010101" pitchFamily="2" charset="-122"/>
              </a:rPr>
              <a:t>企业名称：</a:t>
            </a:r>
            <a:r>
              <a:rPr lang="en-US" sz="1600" b="0" u="sng">
                <a:latin typeface="Times New Roman" panose="02020603050405020304" charset="0"/>
              </a:rPr>
              <a:t>                              </a:t>
            </a:r>
            <a:r>
              <a:rPr lang="zh-CN" sz="1200" b="0">
                <a:ea typeface="楷体_GB2312" panose="02010609030101010101" charset="-122"/>
              </a:rPr>
              <a:t>（盖</a:t>
            </a:r>
            <a:r>
              <a:rPr lang="en-US" sz="1200" b="0">
                <a:latin typeface="Times New Roman" panose="02020603050405020304" charset="0"/>
                <a:ea typeface="楷体_GB2312" panose="02010609030101010101" charset="-122"/>
              </a:rPr>
              <a:t>  </a:t>
            </a:r>
            <a:r>
              <a:rPr lang="zh-CN" sz="1200" b="0">
                <a:ea typeface="楷体_GB2312" panose="02010609030101010101" charset="-122"/>
              </a:rPr>
              <a:t>章）</a:t>
            </a:r>
            <a:r>
              <a:rPr lang="zh-CN" sz="1600" b="0">
                <a:ea typeface="宋体" panose="02010600030101010101" pitchFamily="2" charset="-122"/>
              </a:rPr>
              <a:t>原有等级：</a:t>
            </a:r>
            <a:r>
              <a:rPr lang="en-US" sz="1600" b="0" u="sng">
                <a:latin typeface="Times New Roman" panose="02020603050405020304" charset="0"/>
              </a:rPr>
              <a:t>   □A</a:t>
            </a:r>
            <a:r>
              <a:rPr lang="zh-CN" sz="1600" b="0" u="sng">
                <a:ea typeface="宋体" panose="02010600030101010101" pitchFamily="2" charset="-122"/>
              </a:rPr>
              <a:t>级 </a:t>
            </a:r>
            <a:r>
              <a:rPr lang="en-US" sz="1600" b="0" u="sng">
                <a:latin typeface="Times New Roman" panose="02020603050405020304" charset="0"/>
              </a:rPr>
              <a:t>□B</a:t>
            </a:r>
            <a:r>
              <a:rPr lang="zh-CN" sz="1600" b="0" u="sng">
                <a:ea typeface="宋体" panose="02010600030101010101" pitchFamily="2" charset="-122"/>
              </a:rPr>
              <a:t>级 </a:t>
            </a:r>
            <a:r>
              <a:rPr lang="en-US" sz="1600" b="0" u="sng">
                <a:latin typeface="Times New Roman" panose="02020603050405020304" charset="0"/>
              </a:rPr>
              <a:t>□C</a:t>
            </a:r>
            <a:r>
              <a:rPr lang="zh-CN" sz="1600" b="0" u="sng">
                <a:ea typeface="宋体" panose="02010600030101010101" pitchFamily="2" charset="-122"/>
              </a:rPr>
              <a:t>级 </a:t>
            </a:r>
            <a:r>
              <a:rPr lang="en-US" sz="1600" b="0" u="sng">
                <a:latin typeface="Times New Roman" panose="02020603050405020304" charset="0"/>
              </a:rPr>
              <a:t>□D</a:t>
            </a:r>
            <a:r>
              <a:rPr lang="zh-CN" sz="1600" b="0" u="sng">
                <a:ea typeface="宋体" panose="02010600030101010101" pitchFamily="2" charset="-122"/>
              </a:rPr>
              <a:t>级</a:t>
            </a:r>
            <a:r>
              <a:rPr lang="en-US" sz="1600" b="0" u="sng">
                <a:latin typeface="Times New Roman" panose="02020603050405020304" charset="0"/>
              </a:rPr>
              <a:t>  </a:t>
            </a:r>
            <a:r>
              <a:rPr lang="zh-CN" sz="1600" b="0">
                <a:ea typeface="宋体" panose="02010600030101010101" pitchFamily="2" charset="-122"/>
              </a:rPr>
              <a:t>评审等级：</a:t>
            </a:r>
            <a:r>
              <a:rPr lang="en-US" sz="1600" b="0" u="sng">
                <a:latin typeface="Times New Roman" panose="02020603050405020304" charset="0"/>
              </a:rPr>
              <a:t>   □</a:t>
            </a:r>
            <a:r>
              <a:rPr lang="zh-CN" sz="1600" b="0" u="sng">
                <a:ea typeface="宋体" panose="02010600030101010101" pitchFamily="2" charset="-122"/>
              </a:rPr>
              <a:t>一级</a:t>
            </a:r>
            <a:r>
              <a:rPr lang="en-US" sz="1600" b="0" u="sng">
                <a:latin typeface="Times New Roman" panose="02020603050405020304" charset="0"/>
              </a:rPr>
              <a:t> □</a:t>
            </a:r>
            <a:r>
              <a:rPr lang="zh-CN" sz="1600" b="0" u="sng">
                <a:ea typeface="宋体" panose="02010600030101010101" pitchFamily="2" charset="-122"/>
              </a:rPr>
              <a:t>二级</a:t>
            </a:r>
            <a:r>
              <a:rPr lang="en-US" sz="1600" b="0" u="sng">
                <a:latin typeface="Times New Roman" panose="02020603050405020304" charset="0"/>
              </a:rPr>
              <a:t> □</a:t>
            </a:r>
            <a:r>
              <a:rPr lang="zh-CN" sz="1600" b="0" u="sng">
                <a:ea typeface="宋体" panose="02010600030101010101" pitchFamily="2" charset="-122"/>
              </a:rPr>
              <a:t>三级</a:t>
            </a:r>
            <a:r>
              <a:rPr lang="en-US" sz="1600" b="0" u="sng">
                <a:latin typeface="Times New Roman" panose="02020603050405020304" charset="0"/>
              </a:rPr>
              <a:t>       </a:t>
            </a:r>
            <a:r>
              <a:rPr lang="zh-CN" sz="1600" b="0">
                <a:ea typeface="宋体" panose="02010600030101010101" pitchFamily="2" charset="-122"/>
              </a:rPr>
              <a:t>评审日期：</a:t>
            </a:r>
            <a:r>
              <a:rPr lang="en-US" sz="1600" b="0" u="sng">
                <a:latin typeface="Times New Roman" panose="02020603050405020304" charset="0"/>
              </a:rPr>
              <a:t>    </a:t>
            </a:r>
            <a:r>
              <a:rPr lang="zh-CN" sz="1600" b="0" u="sng">
                <a:ea typeface="宋体" panose="02010600030101010101" pitchFamily="2" charset="-122"/>
              </a:rPr>
              <a:t>年</a:t>
            </a:r>
            <a:r>
              <a:rPr lang="en-US" sz="1600" b="0" u="sng">
                <a:latin typeface="Times New Roman" panose="02020603050405020304" charset="0"/>
              </a:rPr>
              <a:t>  </a:t>
            </a:r>
            <a:r>
              <a:rPr lang="zh-CN" sz="1600" b="0" u="sng">
                <a:ea typeface="宋体" panose="02010600030101010101" pitchFamily="2" charset="-122"/>
              </a:rPr>
              <a:t>月</a:t>
            </a:r>
            <a:r>
              <a:rPr lang="en-US" sz="1600" b="0" u="sng">
                <a:latin typeface="Times New Roman" panose="02020603050405020304" charset="0"/>
              </a:rPr>
              <a:t>  </a:t>
            </a:r>
            <a:r>
              <a:rPr lang="zh-CN" sz="1600" b="0" u="sng">
                <a:ea typeface="宋体" panose="02010600030101010101" pitchFamily="2" charset="-122"/>
              </a:rPr>
              <a:t>日至</a:t>
            </a:r>
            <a:r>
              <a:rPr lang="en-US" sz="1600" b="0" u="sng">
                <a:latin typeface="Times New Roman" panose="02020603050405020304" charset="0"/>
              </a:rPr>
              <a:t>    </a:t>
            </a:r>
            <a:r>
              <a:rPr lang="zh-CN" sz="1600" b="0" u="sng">
                <a:ea typeface="宋体" panose="02010600030101010101" pitchFamily="2" charset="-122"/>
              </a:rPr>
              <a:t>年</a:t>
            </a:r>
            <a:r>
              <a:rPr lang="en-US" sz="1600" b="0" u="sng">
                <a:latin typeface="Times New Roman" panose="02020603050405020304" charset="0"/>
              </a:rPr>
              <a:t>  </a:t>
            </a:r>
            <a:r>
              <a:rPr lang="zh-CN" sz="1600" b="0" u="sng">
                <a:ea typeface="宋体" panose="02010600030101010101" pitchFamily="2" charset="-122"/>
              </a:rPr>
              <a:t>月</a:t>
            </a:r>
            <a:r>
              <a:rPr lang="en-US" sz="1600" b="0" u="sng">
                <a:latin typeface="Times New Roman" panose="02020603050405020304" charset="0"/>
              </a:rPr>
              <a:t>  </a:t>
            </a:r>
            <a:r>
              <a:rPr lang="zh-CN" sz="1600" b="0" u="sng">
                <a:ea typeface="宋体" panose="02010600030101010101" pitchFamily="2" charset="-122"/>
              </a:rPr>
              <a:t>日</a:t>
            </a:r>
            <a:r>
              <a:rPr lang="en-US" sz="1600" b="0">
                <a:latin typeface="Times New Roman" panose="02020603050405020304" charset="0"/>
              </a:rPr>
              <a:t>     </a:t>
            </a:r>
            <a:r>
              <a:rPr lang="en-US" sz="1600" b="1">
                <a:latin typeface="Times New Roman" panose="02020603050405020304" charset="0"/>
              </a:rPr>
              <a:t>	 </a:t>
            </a:r>
            <a:endParaRPr lang="zh-CN" alt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100" name="文本框 99"/>
          <p:cNvSpPr txBox="1"/>
          <p:nvPr/>
        </p:nvSpPr>
        <p:spPr>
          <a:xfrm>
            <a:off x="2032000" y="13335"/>
            <a:ext cx="5080000" cy="337185"/>
          </a:xfrm>
          <a:prstGeom prst="rect">
            <a:avLst/>
          </a:prstGeom>
          <a:noFill/>
          <a:ln w="9525">
            <a:noFill/>
          </a:ln>
        </p:spPr>
        <p:txBody>
          <a:bodyPr>
            <a:spAutoFit/>
          </a:bodyPr>
          <a:p>
            <a:pPr indent="0" algn="ctr"/>
            <a:r>
              <a:rPr lang="zh-CN" sz="1600" b="1">
                <a:ea typeface="宋体" panose="02010600030101010101" pitchFamily="2" charset="-122"/>
              </a:rPr>
              <a:t>一、自评报告表</a:t>
            </a:r>
            <a:endParaRPr lang="zh-CN" altLang="en-US"/>
          </a:p>
        </p:txBody>
      </p:sp>
      <p:graphicFrame>
        <p:nvGraphicFramePr>
          <p:cNvPr id="2" name="表格 1"/>
          <p:cNvGraphicFramePr/>
          <p:nvPr/>
        </p:nvGraphicFramePr>
        <p:xfrm>
          <a:off x="2032000" y="350520"/>
          <a:ext cx="5765800" cy="2717800"/>
        </p:xfrm>
        <a:graphic>
          <a:graphicData uri="http://schemas.openxmlformats.org/drawingml/2006/table">
            <a:tbl>
              <a:tblPr firstRow="1" bandRow="1">
                <a:tableStyleId>{5940675A-B579-460E-94D1-54222C63F5DA}</a:tableStyleId>
              </a:tblPr>
              <a:tblGrid>
                <a:gridCol w="454025"/>
                <a:gridCol w="574675"/>
                <a:gridCol w="876300"/>
                <a:gridCol w="812800"/>
                <a:gridCol w="1057275"/>
                <a:gridCol w="806450"/>
                <a:gridCol w="1184275"/>
              </a:tblGrid>
              <a:tr h="0">
                <a:tc gridSpan="7">
                  <a:txBody>
                    <a:bodyPr/>
                    <a:p>
                      <a:pPr indent="0" algn="ctr">
                        <a:buNone/>
                      </a:pPr>
                      <a:r>
                        <a:rPr lang="en-US" sz="1400" b="0">
                          <a:latin typeface="Times New Roman" panose="02020603050405020304" charset="0"/>
                          <a:cs typeface="Times New Roman" panose="02020603050405020304" charset="0"/>
                        </a:rPr>
                        <a:t>企业基本情况</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2">
                  <a:txBody>
                    <a:bodyPr/>
                    <a:p>
                      <a:pPr indent="0" algn="ctr">
                        <a:buNone/>
                      </a:pPr>
                      <a:r>
                        <a:rPr lang="en-US" sz="1400" b="0">
                          <a:latin typeface="Times New Roman" panose="02020603050405020304" charset="0"/>
                          <a:cs typeface="Times New Roman" panose="02020603050405020304" charset="0"/>
                        </a:rPr>
                        <a:t>企业名称</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2">
                  <a:txBody>
                    <a:bodyPr/>
                    <a:p>
                      <a:pPr indent="0" algn="ctr">
                        <a:buNone/>
                      </a:pPr>
                      <a:r>
                        <a:rPr lang="en-US" sz="1400" b="0">
                          <a:latin typeface="Times New Roman" panose="02020603050405020304" charset="0"/>
                          <a:cs typeface="Times New Roman" panose="02020603050405020304" charset="0"/>
                        </a:rPr>
                        <a:t>地    址</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2">
                  <a:txBody>
                    <a:bodyPr/>
                    <a:p>
                      <a:pPr indent="0" algn="ctr">
                        <a:buNone/>
                      </a:pPr>
                      <a:r>
                        <a:rPr lang="en-US" sz="1400" b="0">
                          <a:latin typeface="Times New Roman" panose="02020603050405020304" charset="0"/>
                          <a:cs typeface="Times New Roman" panose="02020603050405020304" charset="0"/>
                        </a:rPr>
                        <a:t>许可证编号</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5">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gridSpan="2">
                  <a:txBody>
                    <a:bodyPr/>
                    <a:p>
                      <a:pPr indent="0" algn="ctr">
                        <a:buNone/>
                      </a:pPr>
                      <a:r>
                        <a:rPr lang="en-US" sz="1400" b="0">
                          <a:latin typeface="Times New Roman" panose="02020603050405020304" charset="0"/>
                          <a:cs typeface="Times New Roman" panose="02020603050405020304" charset="0"/>
                        </a:rPr>
                        <a:t>法定代表人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电  话</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手  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rowSpan="2" gridSpan="2">
                  <a:txBody>
                    <a:bodyPr/>
                    <a:p>
                      <a:pPr indent="0" algn="ctr">
                        <a:buNone/>
                      </a:pPr>
                      <a:r>
                        <a:rPr lang="en-US" sz="1400" b="0">
                          <a:latin typeface="Times New Roman" panose="02020603050405020304" charset="0"/>
                          <a:cs typeface="Times New Roman" panose="02020603050405020304" charset="0"/>
                        </a:rPr>
                        <a:t>分管安全生产达标负责人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tcPr>
                </a:tc>
                <a:tc rowSpan="2">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电  话</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传  真</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gridSpan="2">
                  <a:tcPr>
                    <a:lnL w="12700" cap="flat" cmpd="sng">
                      <a:solidFill>
                        <a:srgbClr val="080000"/>
                      </a:solidFill>
                      <a:prstDash val="solid"/>
                      <a:headEnd type="none" w="med" len="med"/>
                      <a:tailEnd type="none" w="med" len="med"/>
                    </a:lnL>
                    <a:lnB w="12700" cap="flat" cmpd="sng">
                      <a:solidFill>
                        <a:srgbClr val="080000"/>
                      </a:solidFill>
                      <a:prstDash val="solid"/>
                      <a:headEnd type="none" w="med" len="med"/>
                      <a:tailEnd type="none" w="med" len="med"/>
                    </a:lnB>
                  </a:tcPr>
                </a:tc>
                <a:tc vMerge="1" hMerge="1">
                  <a:tcPr>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手  机</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电子信箱</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7">
                  <a:txBody>
                    <a:bodyPr/>
                    <a:p>
                      <a:pPr indent="0" algn="ctr">
                        <a:buNone/>
                      </a:pPr>
                      <a:r>
                        <a:rPr lang="en-US" sz="1400" b="0">
                          <a:latin typeface="Times New Roman" panose="02020603050405020304" charset="0"/>
                          <a:cs typeface="Times New Roman" panose="02020603050405020304" charset="0"/>
                        </a:rPr>
                        <a:t>自评等级：□一级  □二级  □三级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0">
                <a:tc rowSpan="6">
                  <a:txBody>
                    <a:bodyPr/>
                    <a:p>
                      <a:pPr indent="0" algn="ctr">
                        <a:buNone/>
                      </a:pPr>
                      <a:r>
                        <a:rPr lang="en-US" sz="1400" b="0">
                          <a:latin typeface="Times New Roman" panose="02020603050405020304" charset="0"/>
                          <a:cs typeface="Times New Roman" panose="02020603050405020304" charset="0"/>
                        </a:rPr>
                        <a:t>评审小组成员</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姓  名</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400" b="0">
                          <a:latin typeface="Times New Roman" panose="02020603050405020304" charset="0"/>
                          <a:cs typeface="Times New Roman" panose="02020603050405020304" charset="0"/>
                        </a:rPr>
                        <a:t>单位/职务/职称</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400" b="0">
                          <a:latin typeface="Times New Roman" panose="02020603050405020304" charset="0"/>
                          <a:cs typeface="Times New Roman" panose="02020603050405020304" charset="0"/>
                        </a:rPr>
                        <a:t>电  话</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400" b="0">
                          <a:latin typeface="Times New Roman" panose="02020603050405020304" charset="0"/>
                          <a:cs typeface="Times New Roman" panose="02020603050405020304" charset="0"/>
                        </a:rPr>
                        <a:t>备  注</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ctr">
                        <a:buNone/>
                      </a:pPr>
                      <a:r>
                        <a:rPr lang="en-US" sz="1400" b="0">
                          <a:latin typeface="Times New Roman" panose="02020603050405020304" charset="0"/>
                          <a:cs typeface="Times New Roman" panose="02020603050405020304" charset="0"/>
                        </a:rPr>
                        <a:t>组长</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rowSpan="4">
                  <a:txBody>
                    <a:bodyPr/>
                    <a:p>
                      <a:pPr indent="0" algn="ctr">
                        <a:buNone/>
                      </a:pPr>
                      <a:r>
                        <a:rPr lang="en-US" sz="1400" b="0">
                          <a:latin typeface="Times New Roman" panose="02020603050405020304" charset="0"/>
                          <a:cs typeface="Times New Roman" panose="02020603050405020304" charset="0"/>
                        </a:rPr>
                        <a:t>成员</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dist">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400" b="0">
                          <a:latin typeface="Times New Roman" panose="02020603050405020304" charset="0"/>
                          <a:cs typeface="Times New Roman" panose="02020603050405020304" charset="0"/>
                        </a:rPr>
                        <a:t> </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17800">
                <a:tc gridSpan="7">
                  <a:txBody>
                    <a:bodyPr/>
                    <a:p>
                      <a:pPr indent="0">
                        <a:buNone/>
                      </a:pPr>
                      <a:r>
                        <a:rPr lang="en-US" sz="1400" b="0">
                          <a:latin typeface="Times New Roman" panose="02020603050405020304" charset="0"/>
                          <a:cs typeface="Times New Roman" panose="02020603050405020304" charset="0"/>
                        </a:rPr>
                        <a:t>自评结论：          法定代表人签字：                        (单位盖章)                                                   年    月    日</a:t>
                      </a:r>
                      <a:endParaRPr lang="en-US" altLang="en-US" sz="1400" b="0">
                        <a:latin typeface="Times New Roman" panose="02020603050405020304" charset="0"/>
                        <a:ea typeface="Times New Roman" panose="02020603050405020304" charset="0"/>
                        <a:cs typeface="Times New Roman" panose="02020603050405020304" charset="0"/>
                      </a:endParaRPr>
                    </a:p>
                  </a:txBody>
                  <a:tcPr marL="0" marR="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
        <p:nvSpPr>
          <p:cNvPr id="3" name="文本框 2"/>
          <p:cNvSpPr txBox="1"/>
          <p:nvPr/>
        </p:nvSpPr>
        <p:spPr>
          <a:xfrm>
            <a:off x="2032000" y="6268720"/>
            <a:ext cx="5080000" cy="575945"/>
          </a:xfrm>
          <a:prstGeom prst="rect">
            <a:avLst/>
          </a:prstGeom>
          <a:noFill/>
          <a:ln w="9525">
            <a:noFill/>
          </a:ln>
        </p:spPr>
        <p:txBody>
          <a:bodyPr>
            <a:spAutoFit/>
          </a:bodyPr>
          <a:p>
            <a:pPr indent="0"/>
            <a:r>
              <a:rPr lang="en-US" sz="1050" b="0">
                <a:latin typeface="Times New Roman" panose="02020603050405020304" charset="0"/>
              </a:rPr>
              <a:t>  </a:t>
            </a:r>
            <a:endParaRPr lang="zh-CN" alt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pPr algn="ctr"/>
            <a:endParaRPr lang="zh-CN" altLang="en-US" sz="6000"/>
          </a:p>
          <a:p>
            <a:pPr algn="ctr"/>
            <a:endParaRPr lang="zh-CN" altLang="en-US" sz="6000"/>
          </a:p>
          <a:p>
            <a:pPr algn="ctr"/>
            <a:r>
              <a:rPr lang="zh-CN" altLang="en-US" sz="6000">
                <a:solidFill>
                  <a:srgbClr val="FF0000"/>
                </a:solidFill>
              </a:rPr>
              <a:t>谢谢大家</a:t>
            </a:r>
            <a:endParaRPr lang="zh-CN" altLang="en-US" sz="6000">
              <a:solidFill>
                <a:srgbClr val="FF0000"/>
              </a:solidFill>
            </a:endParaRPr>
          </a:p>
        </p:txBody>
      </p:sp>
      <p:sp>
        <p:nvSpPr>
          <p:cNvPr id="3" name="标题 2"/>
          <p:cNvSpPr>
            <a:spLocks noGrp="1"/>
          </p:cNvSpPr>
          <p:nvPr>
            <p:ph type="title"/>
          </p:nvPr>
        </p:nvSpPr>
        <p:spPr/>
        <p:txBody>
          <a:bodyPr/>
          <a:lstStyle/>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en-US" altLang="zh-CN">
                <a:solidFill>
                  <a:srgbClr val="FF0000"/>
                </a:solidFill>
              </a:rPr>
              <a:t>1</a:t>
            </a:r>
            <a:r>
              <a:rPr lang="zh-CN" altLang="en-US">
                <a:solidFill>
                  <a:srgbClr val="FF0000"/>
                </a:solidFill>
              </a:rPr>
              <a:t>、新、改、扩建设项目审批、工程设计、安全设施设计审查、试生产、项目验收不符合管理规定要求的，取消考评；</a:t>
            </a:r>
            <a:endParaRPr lang="zh-CN" altLang="en-US">
              <a:solidFill>
                <a:srgbClr val="FF0000"/>
              </a:solidFill>
            </a:endParaRPr>
          </a:p>
          <a:p>
            <a:r>
              <a:rPr lang="en-US" altLang="zh-CN">
                <a:solidFill>
                  <a:srgbClr val="FF0000"/>
                </a:solidFill>
              </a:rPr>
              <a:t>2</a:t>
            </a:r>
            <a:r>
              <a:rPr lang="zh-CN" altLang="en-US">
                <a:solidFill>
                  <a:srgbClr val="FF0000"/>
                </a:solidFill>
              </a:rPr>
              <a:t>、生产线采用的工艺技术及装备未通过科技成果鉴定或有淘汰及限制的生产工艺技术及装备的取消考评；</a:t>
            </a:r>
            <a:endParaRPr lang="zh-CN" altLang="en-US">
              <a:solidFill>
                <a:srgbClr val="FF0000"/>
              </a:solidFill>
            </a:endParaRPr>
          </a:p>
          <a:p>
            <a:r>
              <a:rPr lang="en-US" altLang="zh-CN">
                <a:solidFill>
                  <a:srgbClr val="FF0000"/>
                </a:solidFill>
              </a:rPr>
              <a:t>3</a:t>
            </a:r>
            <a:r>
              <a:rPr lang="zh-CN" altLang="en-US">
                <a:solidFill>
                  <a:srgbClr val="FF0000"/>
                </a:solidFill>
              </a:rPr>
              <a:t>、在用的储存设备的安全条件每发现一项不符合相关标准的强制性条文的取消考评；</a:t>
            </a:r>
            <a:endParaRPr lang="zh-CN" altLang="en-US">
              <a:solidFill>
                <a:srgbClr val="FF0000"/>
              </a:solidFill>
            </a:endParaRPr>
          </a:p>
          <a:p>
            <a:r>
              <a:rPr lang="en-US" altLang="zh-CN">
                <a:solidFill>
                  <a:srgbClr val="FF0000"/>
                </a:solidFill>
              </a:rPr>
              <a:t>4</a:t>
            </a:r>
            <a:r>
              <a:rPr lang="zh-CN" altLang="en-US">
                <a:solidFill>
                  <a:srgbClr val="FF0000"/>
                </a:solidFill>
              </a:rPr>
              <a:t>、每发现一台0、Ⅰ、Ⅱ专用生产设备不符合目录管理规定的取消考评；</a:t>
            </a:r>
            <a:endParaRPr lang="zh-CN" altLang="en-US">
              <a:solidFill>
                <a:srgbClr val="FF0000"/>
              </a:solidFill>
            </a:endParaRPr>
          </a:p>
        </p:txBody>
      </p:sp>
      <p:sp>
        <p:nvSpPr>
          <p:cNvPr id="3" name="标题 2"/>
          <p:cNvSpPr>
            <a:spLocks noGrp="1"/>
          </p:cNvSpPr>
          <p:nvPr>
            <p:ph type="title"/>
          </p:nvPr>
        </p:nvSpPr>
        <p:spPr/>
        <p:txBody>
          <a:bodyPr/>
          <a:p>
            <a:pPr algn="ctr"/>
            <a:r>
              <a:rPr lang="zh-CN" altLang="en-US">
                <a:solidFill>
                  <a:srgbClr val="FF0000"/>
                </a:solidFill>
              </a:rPr>
              <a:t>生产企业十个考核否决项</a:t>
            </a:r>
            <a:endParaRPr lang="zh-CN" altLang="en-US">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en-US" altLang="zh-CN">
                <a:solidFill>
                  <a:srgbClr val="FF0000"/>
                </a:solidFill>
              </a:rPr>
              <a:t>5</a:t>
            </a:r>
            <a:r>
              <a:rPr lang="zh-CN" altLang="en-US">
                <a:solidFill>
                  <a:srgbClr val="FF0000"/>
                </a:solidFill>
              </a:rPr>
              <a:t>、未进行安全生产风险管控的取消考评</a:t>
            </a:r>
            <a:endParaRPr lang="zh-CN" altLang="en-US">
              <a:solidFill>
                <a:srgbClr val="FF0000"/>
              </a:solidFill>
            </a:endParaRPr>
          </a:p>
          <a:p>
            <a:r>
              <a:rPr lang="en-US" altLang="zh-CN">
                <a:solidFill>
                  <a:srgbClr val="FF0000"/>
                </a:solidFill>
              </a:rPr>
              <a:t>6</a:t>
            </a:r>
            <a:r>
              <a:rPr lang="zh-CN" altLang="en-US">
                <a:solidFill>
                  <a:srgbClr val="FF0000"/>
                </a:solidFill>
              </a:rPr>
              <a:t>、发现人员携带烟火、携带或使用移动通讯工具取消考评；</a:t>
            </a:r>
            <a:endParaRPr lang="zh-CN" altLang="en-US">
              <a:solidFill>
                <a:srgbClr val="FF0000"/>
              </a:solidFill>
            </a:endParaRPr>
          </a:p>
          <a:p>
            <a:r>
              <a:rPr lang="en-US" altLang="zh-CN">
                <a:solidFill>
                  <a:srgbClr val="FF0000"/>
                </a:solidFill>
              </a:rPr>
              <a:t>7</a:t>
            </a:r>
            <a:r>
              <a:rPr lang="zh-CN" altLang="en-US">
                <a:solidFill>
                  <a:srgbClr val="FF0000"/>
                </a:solidFill>
              </a:rPr>
              <a:t>、在生产线上在线处理返工品取消考评</a:t>
            </a:r>
            <a:endParaRPr lang="zh-CN" altLang="en-US">
              <a:solidFill>
                <a:srgbClr val="FF0000"/>
              </a:solidFill>
            </a:endParaRPr>
          </a:p>
          <a:p>
            <a:r>
              <a:rPr lang="en-US" altLang="zh-CN">
                <a:solidFill>
                  <a:srgbClr val="FF0000"/>
                </a:solidFill>
              </a:rPr>
              <a:t>8</a:t>
            </a:r>
            <a:r>
              <a:rPr lang="zh-CN" altLang="en-US">
                <a:solidFill>
                  <a:srgbClr val="FF0000"/>
                </a:solidFill>
              </a:rPr>
              <a:t>、发现严重违章操作的取消考评</a:t>
            </a:r>
            <a:endParaRPr lang="zh-CN" altLang="en-US">
              <a:solidFill>
                <a:srgbClr val="FF0000"/>
              </a:solidFill>
            </a:endParaRPr>
          </a:p>
          <a:p>
            <a:r>
              <a:rPr lang="en-US" altLang="zh-CN">
                <a:solidFill>
                  <a:srgbClr val="FF0000"/>
                </a:solidFill>
              </a:rPr>
              <a:t>9</a:t>
            </a:r>
            <a:r>
              <a:rPr lang="zh-CN" altLang="en-US">
                <a:solidFill>
                  <a:srgbClr val="FF0000"/>
                </a:solidFill>
              </a:rPr>
              <a:t>、录像回放，发现严重违章的取消考评。</a:t>
            </a:r>
            <a:endParaRPr lang="zh-CN" altLang="en-US">
              <a:solidFill>
                <a:srgbClr val="FF0000"/>
              </a:solidFill>
            </a:endParaRPr>
          </a:p>
          <a:p>
            <a:r>
              <a:rPr lang="en-US" altLang="zh-CN">
                <a:solidFill>
                  <a:srgbClr val="FF0000"/>
                </a:solidFill>
              </a:rPr>
              <a:t>10</a:t>
            </a:r>
            <a:r>
              <a:rPr lang="zh-CN" altLang="en-US">
                <a:solidFill>
                  <a:srgbClr val="FF0000"/>
                </a:solidFill>
              </a:rPr>
              <a:t>、本年度内发生重大火灾、爆炸，以及重大财产损失或人身伤害等事故，根据情节轻重不得分或取消考评。</a:t>
            </a:r>
            <a:endParaRPr lang="zh-CN" altLang="en-US">
              <a:solidFill>
                <a:srgbClr val="FF0000"/>
              </a:solidFill>
            </a:endParaRPr>
          </a:p>
        </p:txBody>
      </p:sp>
      <p:sp>
        <p:nvSpPr>
          <p:cNvPr id="3" name="标题 2"/>
          <p:cNvSpPr>
            <a:spLocks noGrp="1"/>
          </p:cNvSpPr>
          <p:nvPr>
            <p:ph type="title"/>
          </p:nvPr>
        </p:nvSpPr>
        <p:spPr/>
        <p:txBody>
          <a:bodyPr>
            <a:normAutofit/>
          </a:bodyPr>
          <a:p>
            <a:pPr algn="ctr"/>
            <a:r>
              <a:rPr lang="zh-CN" altLang="en-US">
                <a:solidFill>
                  <a:srgbClr val="FF0000"/>
                </a:solidFill>
                <a:sym typeface="+mn-ea"/>
              </a:rPr>
              <a:t>生产企业十个考核否决项</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en-US" altLang="zh-CN">
                <a:solidFill>
                  <a:srgbClr val="FF0000"/>
                </a:solidFill>
              </a:rPr>
              <a:t>1</a:t>
            </a:r>
            <a:r>
              <a:rPr lang="zh-CN" altLang="en-US">
                <a:solidFill>
                  <a:srgbClr val="FF0000"/>
                </a:solidFill>
              </a:rPr>
              <a:t>、新、改、扩建设项目审批、工程设计、安全设施设计审查、项目验收不符合要求的取消考评；</a:t>
            </a:r>
            <a:endParaRPr lang="zh-CN" altLang="en-US">
              <a:solidFill>
                <a:srgbClr val="FF0000"/>
              </a:solidFill>
            </a:endParaRPr>
          </a:p>
          <a:p>
            <a:r>
              <a:rPr lang="en-US" altLang="zh-CN">
                <a:solidFill>
                  <a:srgbClr val="FF0000"/>
                </a:solidFill>
              </a:rPr>
              <a:t>2</a:t>
            </a:r>
            <a:r>
              <a:rPr lang="zh-CN" altLang="en-US">
                <a:solidFill>
                  <a:srgbClr val="FF0000"/>
                </a:solidFill>
              </a:rPr>
              <a:t>、在用的储存设备的安全条件每发现一项不符合相关标准的强制性条文的取消考评；</a:t>
            </a:r>
            <a:endParaRPr lang="zh-CN" altLang="en-US">
              <a:solidFill>
                <a:srgbClr val="FF0000"/>
              </a:solidFill>
            </a:endParaRPr>
          </a:p>
          <a:p>
            <a:r>
              <a:rPr lang="zh-CN" altLang="en-US">
                <a:solidFill>
                  <a:srgbClr val="FF0000"/>
                </a:solidFill>
              </a:rPr>
              <a:t> </a:t>
            </a:r>
            <a:r>
              <a:rPr lang="en-US" altLang="zh-CN">
                <a:solidFill>
                  <a:srgbClr val="FF0000"/>
                </a:solidFill>
              </a:rPr>
              <a:t>3</a:t>
            </a:r>
            <a:r>
              <a:rPr lang="zh-CN" altLang="en-US">
                <a:solidFill>
                  <a:srgbClr val="FF0000"/>
                </a:solidFill>
              </a:rPr>
              <a:t>、未进行安全生产风险管控的取消考评，</a:t>
            </a:r>
            <a:endParaRPr lang="zh-CN" altLang="en-US">
              <a:solidFill>
                <a:srgbClr val="FF0000"/>
              </a:solidFill>
            </a:endParaRPr>
          </a:p>
          <a:p>
            <a:r>
              <a:rPr lang="en-US" altLang="zh-CN">
                <a:solidFill>
                  <a:srgbClr val="FF0000"/>
                </a:solidFill>
              </a:rPr>
              <a:t>4</a:t>
            </a:r>
            <a:r>
              <a:rPr lang="zh-CN" altLang="en-US">
                <a:solidFill>
                  <a:srgbClr val="FF0000"/>
                </a:solidFill>
              </a:rPr>
              <a:t>、无流向登记制度、产品流向不符合要求、无产品流向登记台账取消考评。</a:t>
            </a:r>
            <a:endParaRPr lang="zh-CN" altLang="en-US">
              <a:solidFill>
                <a:srgbClr val="FF0000"/>
              </a:solidFill>
            </a:endParaRPr>
          </a:p>
          <a:p>
            <a:r>
              <a:rPr lang="en-US" altLang="zh-CN">
                <a:solidFill>
                  <a:srgbClr val="FF0000"/>
                </a:solidFill>
              </a:rPr>
              <a:t>5</a:t>
            </a:r>
            <a:r>
              <a:rPr lang="zh-CN" altLang="en-US">
                <a:solidFill>
                  <a:srgbClr val="FF0000"/>
                </a:solidFill>
              </a:rPr>
              <a:t>、发现人员携带烟火、携带或使用移动通讯工具取消考评；</a:t>
            </a:r>
            <a:endParaRPr lang="zh-CN" altLang="en-US">
              <a:solidFill>
                <a:srgbClr val="FF0000"/>
              </a:solidFill>
            </a:endParaRPr>
          </a:p>
        </p:txBody>
      </p:sp>
      <p:sp>
        <p:nvSpPr>
          <p:cNvPr id="3" name="标题 2"/>
          <p:cNvSpPr>
            <a:spLocks noGrp="1"/>
          </p:cNvSpPr>
          <p:nvPr>
            <p:ph type="title"/>
          </p:nvPr>
        </p:nvSpPr>
        <p:spPr/>
        <p:txBody>
          <a:bodyPr/>
          <a:p>
            <a:pPr algn="ctr"/>
            <a:r>
              <a:rPr lang="zh-CN" altLang="en-US">
                <a:solidFill>
                  <a:srgbClr val="FF0000"/>
                </a:solidFill>
              </a:rPr>
              <a:t>销售企业七个考核否决项</a:t>
            </a:r>
            <a:endParaRPr lang="zh-CN" altLang="en-US">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en-US" altLang="zh-CN">
                <a:solidFill>
                  <a:srgbClr val="FF0000"/>
                </a:solidFill>
              </a:rPr>
              <a:t>6</a:t>
            </a:r>
            <a:r>
              <a:rPr lang="zh-CN" altLang="en-US">
                <a:solidFill>
                  <a:srgbClr val="FF0000"/>
                </a:solidFill>
              </a:rPr>
              <a:t>、发现严重违章操作的取消考评。</a:t>
            </a:r>
            <a:endParaRPr lang="zh-CN" altLang="en-US">
              <a:solidFill>
                <a:srgbClr val="FF0000"/>
              </a:solidFill>
            </a:endParaRPr>
          </a:p>
          <a:p>
            <a:r>
              <a:rPr lang="en-US" altLang="zh-CN">
                <a:solidFill>
                  <a:srgbClr val="FF0000"/>
                </a:solidFill>
              </a:rPr>
              <a:t>7</a:t>
            </a:r>
            <a:r>
              <a:rPr lang="zh-CN" altLang="en-US">
                <a:solidFill>
                  <a:srgbClr val="FF0000"/>
                </a:solidFill>
              </a:rPr>
              <a:t>、本年度内发生重大火灾、爆炸，以及重大财产损失或人身伤害等事故，根据情节轻重不得分或取消考评。</a:t>
            </a:r>
            <a:endParaRPr lang="zh-CN" altLang="en-US">
              <a:solidFill>
                <a:srgbClr val="FF0000"/>
              </a:solidFill>
            </a:endParaRPr>
          </a:p>
        </p:txBody>
      </p:sp>
      <p:sp>
        <p:nvSpPr>
          <p:cNvPr id="3" name="标题 2"/>
          <p:cNvSpPr>
            <a:spLocks noGrp="1"/>
          </p:cNvSpPr>
          <p:nvPr>
            <p:ph type="title"/>
          </p:nvPr>
        </p:nvSpPr>
        <p:spPr/>
        <p:txBody>
          <a:bodyPr>
            <a:normAutofit/>
          </a:bodyPr>
          <a:p>
            <a:pPr algn="ctr"/>
            <a:r>
              <a:rPr lang="zh-CN" altLang="en-US">
                <a:solidFill>
                  <a:srgbClr val="FF0000"/>
                </a:solidFill>
                <a:sym typeface="+mn-ea"/>
              </a:rPr>
              <a:t>销售企业七个考核否决项</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162382"/>
          </a:xfrm>
        </p:spPr>
        <p:txBody>
          <a:bodyPr>
            <a:normAutofit lnSpcReduction="10000"/>
          </a:bodyPr>
          <a:lstStyle/>
          <a:p>
            <a:r>
              <a:rPr lang="zh-CN" altLang="en-US" sz="3600" dirty="0" smtClean="0">
                <a:solidFill>
                  <a:srgbClr val="FF0000"/>
                </a:solidFill>
              </a:rPr>
              <a:t>表</a:t>
            </a:r>
            <a:r>
              <a:rPr lang="en-US" sz="3600" dirty="0" smtClean="0">
                <a:solidFill>
                  <a:srgbClr val="FF0000"/>
                </a:solidFill>
              </a:rPr>
              <a:t>2 </a:t>
            </a:r>
            <a:r>
              <a:rPr lang="zh-CN" altLang="en-US" sz="3600" dirty="0" smtClean="0">
                <a:solidFill>
                  <a:srgbClr val="FF0000"/>
                </a:solidFill>
              </a:rPr>
              <a:t>安全目标与达标（</a:t>
            </a:r>
            <a:r>
              <a:rPr lang="en-US" altLang="zh-CN" sz="3600" dirty="0" smtClean="0">
                <a:solidFill>
                  <a:srgbClr val="FF0000"/>
                </a:solidFill>
              </a:rPr>
              <a:t>60</a:t>
            </a:r>
            <a:r>
              <a:rPr lang="zh-CN" altLang="en-US" sz="3600" dirty="0" smtClean="0">
                <a:solidFill>
                  <a:srgbClr val="FF0000"/>
                </a:solidFill>
              </a:rPr>
              <a:t>分）</a:t>
            </a:r>
            <a:endParaRPr lang="en-US" altLang="zh-CN" b="1" dirty="0" smtClean="0"/>
          </a:p>
          <a:p>
            <a:r>
              <a:rPr lang="en-US" altLang="zh-CN" dirty="0" smtClean="0">
                <a:solidFill>
                  <a:srgbClr val="FF0000"/>
                </a:solidFill>
              </a:rPr>
              <a:t>1</a:t>
            </a:r>
            <a:r>
              <a:rPr lang="zh-CN" altLang="en-US" dirty="0" smtClean="0">
                <a:solidFill>
                  <a:srgbClr val="FF0000"/>
                </a:solidFill>
              </a:rPr>
              <a:t>、年度安全生产目标</a:t>
            </a:r>
            <a:r>
              <a:rPr lang="en-US" altLang="zh-CN" dirty="0" smtClean="0">
                <a:solidFill>
                  <a:srgbClr val="FF0000"/>
                </a:solidFill>
              </a:rPr>
              <a:t>(10</a:t>
            </a:r>
            <a:r>
              <a:rPr lang="zh-CN" altLang="en-US" dirty="0" smtClean="0">
                <a:solidFill>
                  <a:srgbClr val="FF0000"/>
                </a:solidFill>
              </a:rPr>
              <a:t>分</a:t>
            </a:r>
            <a:r>
              <a:rPr lang="en-US" altLang="zh-CN" dirty="0" smtClean="0">
                <a:solidFill>
                  <a:srgbClr val="FF0000"/>
                </a:solidFill>
              </a:rPr>
              <a:t>):</a:t>
            </a:r>
            <a:endParaRPr lang="en-US" altLang="zh-CN" dirty="0" smtClean="0"/>
          </a:p>
          <a:p>
            <a:r>
              <a:rPr lang="en-US" dirty="0" smtClean="0"/>
              <a:t>a</a:t>
            </a:r>
            <a:r>
              <a:rPr lang="zh-CN" altLang="en-US" dirty="0" smtClean="0"/>
              <a:t>）制定本年度安全生产目标、指标和考核办法，</a:t>
            </a:r>
            <a:r>
              <a:rPr lang="zh-CN" altLang="en-US" dirty="0" smtClean="0">
                <a:solidFill>
                  <a:srgbClr val="FF0000"/>
                </a:solidFill>
              </a:rPr>
              <a:t>形成文件下发至各部门，</a:t>
            </a:r>
            <a:r>
              <a:rPr lang="zh-CN" altLang="en-US" dirty="0" smtClean="0"/>
              <a:t>并报上级公司； 无安全生产目标、指标和考核办法</a:t>
            </a:r>
            <a:r>
              <a:rPr lang="zh-CN" altLang="en-US" dirty="0" smtClean="0">
                <a:solidFill>
                  <a:srgbClr val="FF0000"/>
                </a:solidFill>
              </a:rPr>
              <a:t>扣</a:t>
            </a:r>
            <a:r>
              <a:rPr lang="en-US" dirty="0" smtClean="0">
                <a:solidFill>
                  <a:srgbClr val="FF0000"/>
                </a:solidFill>
              </a:rPr>
              <a:t>10</a:t>
            </a:r>
            <a:r>
              <a:rPr lang="zh-CN" altLang="en-US" dirty="0" smtClean="0">
                <a:solidFill>
                  <a:srgbClr val="FF0000"/>
                </a:solidFill>
              </a:rPr>
              <a:t>分</a:t>
            </a:r>
            <a:r>
              <a:rPr lang="zh-CN" altLang="en-US" dirty="0" smtClean="0"/>
              <a:t>，未以正式文件下发</a:t>
            </a:r>
            <a:r>
              <a:rPr lang="zh-CN" altLang="en-US" dirty="0" smtClean="0">
                <a:solidFill>
                  <a:srgbClr val="FF0000"/>
                </a:solidFill>
              </a:rPr>
              <a:t>扣</a:t>
            </a:r>
            <a:r>
              <a:rPr lang="en-US" dirty="0" smtClean="0">
                <a:solidFill>
                  <a:srgbClr val="FF0000"/>
                </a:solidFill>
              </a:rPr>
              <a:t>5</a:t>
            </a:r>
            <a:r>
              <a:rPr lang="zh-CN" altLang="en-US" dirty="0" smtClean="0">
                <a:solidFill>
                  <a:srgbClr val="FF0000"/>
                </a:solidFill>
              </a:rPr>
              <a:t>分</a:t>
            </a:r>
            <a:r>
              <a:rPr lang="zh-CN" altLang="en-US" dirty="0" smtClean="0"/>
              <a:t>，分公司未上报总公司扣</a:t>
            </a:r>
            <a:r>
              <a:rPr lang="en-US" dirty="0" smtClean="0"/>
              <a:t>3</a:t>
            </a:r>
            <a:r>
              <a:rPr lang="zh-CN" altLang="en-US" dirty="0" smtClean="0"/>
              <a:t>分。</a:t>
            </a:r>
            <a:r>
              <a:rPr lang="en-US" dirty="0" smtClean="0"/>
              <a:t>                  </a:t>
            </a:r>
            <a:endParaRPr lang="zh-CN" altLang="en-US" dirty="0" smtClean="0"/>
          </a:p>
          <a:p>
            <a:r>
              <a:rPr lang="en-US" dirty="0" smtClean="0"/>
              <a:t> b</a:t>
            </a:r>
            <a:r>
              <a:rPr lang="zh-CN" altLang="en-US" dirty="0" smtClean="0"/>
              <a:t>）各管理部门、生产车间（库区）应根据企业安全生产目标、指标和考核细则，</a:t>
            </a:r>
            <a:r>
              <a:rPr lang="zh-CN" altLang="en-US" dirty="0" smtClean="0">
                <a:solidFill>
                  <a:srgbClr val="FF0000"/>
                </a:solidFill>
              </a:rPr>
              <a:t>结合本单位实际分解安全生产目标、指标和考核细则</a:t>
            </a:r>
            <a:r>
              <a:rPr lang="zh-CN" altLang="en-US" dirty="0" smtClean="0"/>
              <a:t>，确保企业安全目标实现。</a:t>
            </a:r>
            <a:r>
              <a:rPr lang="zh-CN" altLang="en-US" dirty="0" smtClean="0">
                <a:solidFill>
                  <a:srgbClr val="FF0000"/>
                </a:solidFill>
              </a:rPr>
              <a:t>未分解扣</a:t>
            </a:r>
            <a:r>
              <a:rPr lang="en-US" dirty="0" smtClean="0">
                <a:solidFill>
                  <a:srgbClr val="FF0000"/>
                </a:solidFill>
              </a:rPr>
              <a:t>5</a:t>
            </a:r>
            <a:r>
              <a:rPr lang="zh-CN" altLang="en-US" dirty="0" smtClean="0">
                <a:solidFill>
                  <a:srgbClr val="FF0000"/>
                </a:solidFill>
              </a:rPr>
              <a:t>分</a:t>
            </a:r>
            <a:r>
              <a:rPr lang="zh-CN" altLang="en-US" dirty="0" smtClean="0"/>
              <a:t>。</a:t>
            </a:r>
            <a:endParaRPr lang="zh-CN" altLang="en-US" dirty="0">
              <a:latin typeface="华文仿宋" panose="02010600040101010101" pitchFamily="2" charset="-122"/>
              <a:ea typeface="华文仿宋" panose="02010600040101010101" pitchFamily="2" charset="-122"/>
            </a:endParaRPr>
          </a:p>
        </p:txBody>
      </p:sp>
      <p:sp>
        <p:nvSpPr>
          <p:cNvPr id="3" name="标题 2"/>
          <p:cNvSpPr>
            <a:spLocks noGrp="1"/>
          </p:cNvSpPr>
          <p:nvPr>
            <p:ph type="title"/>
          </p:nvPr>
        </p:nvSpPr>
        <p:spPr>
          <a:xfrm>
            <a:off x="500034" y="142852"/>
            <a:ext cx="8158162" cy="1000148"/>
          </a:xfrm>
        </p:spPr>
        <p:txBody>
          <a:bodyPr>
            <a:normAutofit fontScale="90000"/>
          </a:bodyPr>
          <a:lstStyle/>
          <a:p>
            <a:pPr algn="ctr"/>
            <a:br>
              <a:rPr lang="en-US" altLang="zh-CN" dirty="0" smtClean="0"/>
            </a:br>
            <a:r>
              <a:rPr lang="zh-CN" altLang="en-US" dirty="0" smtClean="0">
                <a:solidFill>
                  <a:srgbClr val="FF0000"/>
                </a:solidFill>
              </a:rPr>
              <a:t>民用爆炸物品企业安全生产达标</a:t>
            </a:r>
            <a:br>
              <a:rPr lang="zh-CN" altLang="en-US" dirty="0" smtClean="0">
                <a:solidFill>
                  <a:srgbClr val="FF0000"/>
                </a:solidFill>
              </a:rPr>
            </a:br>
            <a:r>
              <a:rPr lang="zh-CN" altLang="en-US" dirty="0" smtClean="0">
                <a:solidFill>
                  <a:srgbClr val="FF0000"/>
                </a:solidFill>
              </a:rPr>
              <a:t>实施细则</a:t>
            </a:r>
            <a:br>
              <a:rPr lang="zh-CN" altLang="en-US" dirty="0" smtClean="0"/>
            </a:b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500834"/>
          </a:xfrm>
        </p:spPr>
        <p:txBody>
          <a:bodyPr>
            <a:normAutofit/>
          </a:bodyPr>
          <a:lstStyle/>
          <a:p>
            <a:r>
              <a:rPr lang="en-US" altLang="zh-CN" sz="3200" dirty="0" smtClean="0">
                <a:solidFill>
                  <a:srgbClr val="FF0000"/>
                </a:solidFill>
              </a:rPr>
              <a:t>2</a:t>
            </a:r>
            <a:r>
              <a:rPr lang="zh-CN" altLang="en-US" sz="3200" dirty="0" smtClean="0">
                <a:solidFill>
                  <a:srgbClr val="FF0000"/>
                </a:solidFill>
              </a:rPr>
              <a:t>、目标考核（</a:t>
            </a:r>
            <a:r>
              <a:rPr lang="en-US" altLang="zh-CN" sz="3200" dirty="0" smtClean="0">
                <a:solidFill>
                  <a:srgbClr val="FF0000"/>
                </a:solidFill>
              </a:rPr>
              <a:t>10</a:t>
            </a:r>
            <a:r>
              <a:rPr lang="zh-CN" altLang="en-US" sz="3200" dirty="0" smtClean="0">
                <a:solidFill>
                  <a:srgbClr val="FF0000"/>
                </a:solidFill>
              </a:rPr>
              <a:t>分）</a:t>
            </a:r>
            <a:endParaRPr lang="en-US" altLang="zh-CN" sz="3200" dirty="0" smtClean="0">
              <a:solidFill>
                <a:srgbClr val="FF0000"/>
              </a:solidFill>
            </a:endParaRPr>
          </a:p>
          <a:p>
            <a:r>
              <a:rPr lang="zh-CN" altLang="en-US" sz="3200" dirty="0" smtClean="0"/>
              <a:t>抽查生产场点的四个管理部门（含生产车间）、本年度内目标考核：</a:t>
            </a:r>
            <a:endParaRPr lang="zh-CN" altLang="en-US" sz="3200" dirty="0" smtClean="0"/>
          </a:p>
          <a:p>
            <a:r>
              <a:rPr lang="en-US" sz="3200" dirty="0" smtClean="0"/>
              <a:t>a</a:t>
            </a:r>
            <a:r>
              <a:rPr lang="zh-CN" altLang="en-US" sz="3200" dirty="0" smtClean="0"/>
              <a:t>）</a:t>
            </a:r>
            <a:r>
              <a:rPr lang="zh-CN" altLang="en-US" sz="3200" dirty="0" smtClean="0">
                <a:solidFill>
                  <a:srgbClr val="FF0000"/>
                </a:solidFill>
              </a:rPr>
              <a:t>每缺少一次安全目标完成情况考核扣</a:t>
            </a:r>
            <a:r>
              <a:rPr lang="en-US" sz="3200" dirty="0" smtClean="0">
                <a:solidFill>
                  <a:srgbClr val="FF0000"/>
                </a:solidFill>
              </a:rPr>
              <a:t>5</a:t>
            </a:r>
            <a:r>
              <a:rPr lang="zh-CN" altLang="en-US" sz="3200" dirty="0" smtClean="0">
                <a:solidFill>
                  <a:srgbClr val="FF0000"/>
                </a:solidFill>
              </a:rPr>
              <a:t>分，每缺一次考核记录扣</a:t>
            </a:r>
            <a:r>
              <a:rPr lang="en-US" sz="3200" dirty="0" smtClean="0">
                <a:solidFill>
                  <a:srgbClr val="FF0000"/>
                </a:solidFill>
              </a:rPr>
              <a:t>5</a:t>
            </a:r>
            <a:r>
              <a:rPr lang="zh-CN" altLang="en-US" sz="3200" dirty="0" smtClean="0">
                <a:solidFill>
                  <a:srgbClr val="FF0000"/>
                </a:solidFill>
              </a:rPr>
              <a:t>分；</a:t>
            </a:r>
            <a:endParaRPr lang="zh-CN" altLang="en-US" sz="3200" dirty="0" smtClean="0">
              <a:solidFill>
                <a:srgbClr val="FF0000"/>
              </a:solidFill>
            </a:endParaRPr>
          </a:p>
          <a:p>
            <a:r>
              <a:rPr lang="en-US" sz="3200" dirty="0" smtClean="0"/>
              <a:t>b</a:t>
            </a:r>
            <a:r>
              <a:rPr lang="zh-CN" altLang="en-US" sz="3200" dirty="0" smtClean="0"/>
              <a:t>）未按期对生产车间目标完成情况进行考核或无考核记录每缺一次扣</a:t>
            </a:r>
            <a:r>
              <a:rPr lang="en-US" sz="3200" dirty="0" smtClean="0"/>
              <a:t>5</a:t>
            </a:r>
            <a:r>
              <a:rPr lang="zh-CN" altLang="en-US" sz="3200" dirty="0" smtClean="0"/>
              <a:t>分；</a:t>
            </a:r>
            <a:endParaRPr lang="zh-CN" altLang="en-US" sz="3200" dirty="0" smtClean="0"/>
          </a:p>
          <a:p>
            <a:r>
              <a:rPr lang="en-US" sz="3200" dirty="0" smtClean="0"/>
              <a:t>c</a:t>
            </a:r>
            <a:r>
              <a:rPr lang="zh-CN" altLang="en-US" sz="3200" dirty="0" smtClean="0"/>
              <a:t>）一年内未定期对安全目标、指标进行适宜性评审的</a:t>
            </a:r>
            <a:r>
              <a:rPr lang="zh-CN" altLang="en-US" sz="3200" dirty="0" smtClean="0">
                <a:solidFill>
                  <a:srgbClr val="FF0000"/>
                </a:solidFill>
              </a:rPr>
              <a:t>扣</a:t>
            </a:r>
            <a:r>
              <a:rPr lang="en-US" sz="3200" dirty="0" smtClean="0">
                <a:solidFill>
                  <a:srgbClr val="FF0000"/>
                </a:solidFill>
              </a:rPr>
              <a:t>5</a:t>
            </a:r>
            <a:r>
              <a:rPr lang="zh-CN" altLang="en-US" sz="3200" dirty="0" smtClean="0">
                <a:solidFill>
                  <a:srgbClr val="FF0000"/>
                </a:solidFill>
              </a:rPr>
              <a:t>分</a:t>
            </a:r>
            <a:r>
              <a:rPr lang="zh-CN" altLang="en-US" sz="3200" dirty="0" smtClean="0"/>
              <a:t>，未对不适宜的安全目标、指标进行更新的扣</a:t>
            </a:r>
            <a:r>
              <a:rPr lang="en-US" sz="3200" dirty="0" smtClean="0"/>
              <a:t>2</a:t>
            </a:r>
            <a:r>
              <a:rPr lang="zh-CN" altLang="en-US" sz="3200" dirty="0" smtClean="0"/>
              <a:t>分。</a:t>
            </a:r>
            <a:endParaRPr lang="zh-CN" alt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normAutofit lnSpcReduction="10000"/>
          </a:bodyPr>
          <a:lstStyle/>
          <a:p>
            <a:r>
              <a:rPr lang="en-US" altLang="zh-CN" dirty="0" smtClean="0">
                <a:solidFill>
                  <a:srgbClr val="FF0000"/>
                </a:solidFill>
              </a:rPr>
              <a:t>3</a:t>
            </a:r>
            <a:r>
              <a:rPr lang="zh-CN" altLang="en-US" dirty="0" smtClean="0">
                <a:solidFill>
                  <a:srgbClr val="FF0000"/>
                </a:solidFill>
              </a:rPr>
              <a:t>、岗位达标（</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抽查四个不同岗位的达标标准：</a:t>
            </a:r>
            <a:endParaRPr lang="zh-CN" altLang="en-US" dirty="0" smtClean="0"/>
          </a:p>
          <a:p>
            <a:r>
              <a:rPr lang="zh-CN" altLang="en-US" dirty="0" smtClean="0"/>
              <a:t>每缺少一个岗位达标的扣</a:t>
            </a:r>
            <a:r>
              <a:rPr lang="en-US" dirty="0" smtClean="0"/>
              <a:t>5</a:t>
            </a:r>
            <a:r>
              <a:rPr lang="zh-CN" altLang="en-US" dirty="0" smtClean="0"/>
              <a:t>分，有岗位达标标准但存在内容不全</a:t>
            </a:r>
            <a:r>
              <a:rPr lang="zh-CN" altLang="en-US" dirty="0" smtClean="0">
                <a:gradFill>
                  <a:gsLst>
                    <a:gs pos="0">
                      <a:srgbClr val="012D86"/>
                    </a:gs>
                    <a:gs pos="100000">
                      <a:srgbClr val="0E2557"/>
                    </a:gs>
                  </a:gsLst>
                  <a:lin scaled="0"/>
                </a:gradFill>
                <a:latin typeface="华文仿宋" panose="02010600040101010101" pitchFamily="2" charset="-122"/>
                <a:ea typeface="华文仿宋" panose="02010600040101010101" pitchFamily="2" charset="-122"/>
              </a:rPr>
              <a:t>（内容至少包括：岗位安全目标、任职条件、职责与任务、应执行的安全管理制度与操作规程、危险有害因素分布与风险控制措施、应急处置措施、行为安全、装备护品、作业现场安全、岗位管理、事故报告等内容。）</a:t>
            </a:r>
            <a:r>
              <a:rPr lang="zh-CN" altLang="en-US" dirty="0" smtClean="0">
                <a:gradFill>
                  <a:gsLst>
                    <a:gs pos="0">
                      <a:srgbClr val="012D86"/>
                    </a:gs>
                    <a:gs pos="100000">
                      <a:srgbClr val="0E2557"/>
                    </a:gs>
                  </a:gsLst>
                  <a:lin scaled="0"/>
                </a:gradFill>
              </a:rPr>
              <a:t>、针对性差等问题每发现一处扣</a:t>
            </a:r>
            <a:r>
              <a:rPr lang="en-US" dirty="0" smtClean="0">
                <a:gradFill>
                  <a:gsLst>
                    <a:gs pos="0">
                      <a:srgbClr val="012D86"/>
                    </a:gs>
                    <a:gs pos="100000">
                      <a:srgbClr val="0E2557"/>
                    </a:gs>
                  </a:gsLst>
                  <a:lin scaled="0"/>
                </a:gradFill>
              </a:rPr>
              <a:t>3</a:t>
            </a:r>
            <a:r>
              <a:rPr lang="zh-CN" altLang="en-US" dirty="0" smtClean="0">
                <a:gradFill>
                  <a:gsLst>
                    <a:gs pos="0">
                      <a:srgbClr val="012D86"/>
                    </a:gs>
                    <a:gs pos="100000">
                      <a:srgbClr val="0E2557"/>
                    </a:gs>
                  </a:gsLst>
                  <a:lin scaled="0"/>
                </a:gradFill>
              </a:rPr>
              <a:t>分；</a:t>
            </a:r>
            <a:r>
              <a:rPr lang="zh-CN" altLang="en-US" dirty="0" smtClean="0">
                <a:gradFill>
                  <a:gsLst>
                    <a:gs pos="0">
                      <a:srgbClr val="012D86"/>
                    </a:gs>
                    <a:gs pos="100000">
                      <a:srgbClr val="0E2557"/>
                    </a:gs>
                  </a:gsLst>
                  <a:lin scaled="0"/>
                </a:gradFill>
                <a:latin typeface="华文仿宋" panose="02010600040101010101" pitchFamily="2" charset="-122"/>
                <a:ea typeface="华文仿宋" panose="02010600040101010101" pitchFamily="2" charset="-122"/>
              </a:rPr>
              <a:t>（</a:t>
            </a:r>
            <a:r>
              <a:rPr lang="en-US" altLang="zh-CN" dirty="0" smtClean="0">
                <a:gradFill>
                  <a:gsLst>
                    <a:gs pos="0">
                      <a:srgbClr val="012D86"/>
                    </a:gs>
                    <a:gs pos="100000">
                      <a:srgbClr val="0E2557"/>
                    </a:gs>
                  </a:gsLst>
                  <a:lin scaled="0"/>
                </a:gradFill>
                <a:latin typeface="华文仿宋" panose="02010600040101010101" pitchFamily="2" charset="-122"/>
                <a:ea typeface="华文仿宋" panose="02010600040101010101" pitchFamily="2" charset="-122"/>
              </a:rPr>
              <a:t>2019</a:t>
            </a:r>
            <a:r>
              <a:rPr lang="zh-CN" altLang="en-US" dirty="0" smtClean="0">
                <a:gradFill>
                  <a:gsLst>
                    <a:gs pos="0">
                      <a:srgbClr val="012D86"/>
                    </a:gs>
                    <a:gs pos="100000">
                      <a:srgbClr val="0E2557"/>
                    </a:gs>
                  </a:gsLst>
                  <a:lin scaled="0"/>
                </a:gradFill>
                <a:latin typeface="华文仿宋" panose="02010600040101010101" pitchFamily="2" charset="-122"/>
                <a:ea typeface="华文仿宋" panose="02010600040101010101" pitchFamily="2" charset="-122"/>
              </a:rPr>
              <a:t>年标准化考核发现唐山国友做的不错）</a:t>
            </a:r>
            <a:endParaRPr lang="zh-CN" altLang="en-US" dirty="0" smtClean="0">
              <a:gradFill>
                <a:gsLst>
                  <a:gs pos="0">
                    <a:srgbClr val="012D86"/>
                  </a:gs>
                  <a:gs pos="100000">
                    <a:srgbClr val="0E2557"/>
                  </a:gs>
                </a:gsLst>
                <a:lin scaled="0"/>
              </a:gradFill>
              <a:latin typeface="华文仿宋" panose="02010600040101010101" pitchFamily="2" charset="-122"/>
              <a:ea typeface="华文仿宋" panose="02010600040101010101" pitchFamily="2" charset="-122"/>
            </a:endParaRPr>
          </a:p>
          <a:p>
            <a:r>
              <a:rPr lang="zh-CN" altLang="en-US" dirty="0" smtClean="0"/>
              <a:t>每年至少对各岗位达标情况进行一次考核，未考核的不得分，考核内容不全一项次扣</a:t>
            </a:r>
            <a:r>
              <a:rPr lang="en-US" dirty="0" smtClean="0"/>
              <a:t>2</a:t>
            </a:r>
            <a:r>
              <a:rPr lang="zh-CN" altLang="en-US" dirty="0" smtClean="0"/>
              <a:t>分。现场考核抽查</a:t>
            </a:r>
            <a:r>
              <a:rPr lang="en-US" dirty="0" smtClean="0"/>
              <a:t>3</a:t>
            </a:r>
            <a:r>
              <a:rPr lang="zh-CN" altLang="en-US" dirty="0" smtClean="0"/>
              <a:t>名操作人员对岗位达标标准的熟悉情况，发现一人次不合格扣</a:t>
            </a:r>
            <a:r>
              <a:rPr lang="en-US" dirty="0" smtClean="0"/>
              <a:t>10</a:t>
            </a:r>
            <a:r>
              <a:rPr lang="zh-CN" altLang="en-US" dirty="0" smtClean="0"/>
              <a:t>分。</a:t>
            </a:r>
            <a:r>
              <a:rPr lang="zh-CN" altLang="en-US" dirty="0" smtClean="0">
                <a:solidFill>
                  <a:srgbClr val="002060"/>
                </a:solidFill>
                <a:latin typeface="华文仿宋" panose="02010600040101010101" pitchFamily="2" charset="-122"/>
                <a:ea typeface="华文仿宋" panose="02010600040101010101" pitchFamily="2" charset="-122"/>
              </a:rPr>
              <a:t>（唐山国友表中有考核大家可以参照）</a:t>
            </a:r>
            <a:endParaRPr lang="zh-CN" altLang="en-US" dirty="0" smtClean="0">
              <a:solidFill>
                <a:srgbClr val="002060"/>
              </a:solidFill>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072230"/>
          </a:xfrm>
        </p:spPr>
        <p:txBody>
          <a:bodyPr/>
          <a:lstStyle/>
          <a:p>
            <a:r>
              <a:rPr lang="en-US" altLang="zh-CN" dirty="0" smtClean="0">
                <a:solidFill>
                  <a:srgbClr val="FF0000"/>
                </a:solidFill>
              </a:rPr>
              <a:t>4</a:t>
            </a:r>
            <a:r>
              <a:rPr lang="zh-CN" altLang="en-US" dirty="0" smtClean="0">
                <a:solidFill>
                  <a:srgbClr val="FF0000"/>
                </a:solidFill>
              </a:rPr>
              <a:t>、企业达标（</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）未制定安全生产达标管理实施细则扣</a:t>
            </a:r>
            <a:r>
              <a:rPr lang="en-US" dirty="0" smtClean="0"/>
              <a:t>10</a:t>
            </a:r>
            <a:r>
              <a:rPr lang="zh-CN" altLang="en-US" dirty="0" smtClean="0"/>
              <a:t>分，细则内容与本标准要求不符扣</a:t>
            </a:r>
            <a:r>
              <a:rPr lang="en-US" dirty="0" smtClean="0"/>
              <a:t>5</a:t>
            </a:r>
            <a:r>
              <a:rPr lang="zh-CN" altLang="en-US" dirty="0" smtClean="0"/>
              <a:t>分；</a:t>
            </a:r>
            <a:endParaRPr lang="zh-CN" altLang="en-US" dirty="0" smtClean="0"/>
          </a:p>
          <a:p>
            <a:r>
              <a:rPr lang="en-US" dirty="0" smtClean="0"/>
              <a:t>b</a:t>
            </a:r>
            <a:r>
              <a:rPr lang="zh-CN" altLang="en-US" dirty="0" smtClean="0"/>
              <a:t>）检查民爆企业下发的</a:t>
            </a:r>
            <a:r>
              <a:rPr lang="en-US" dirty="0" smtClean="0"/>
              <a:t>“</a:t>
            </a:r>
            <a:r>
              <a:rPr lang="zh-CN" altLang="en-US" dirty="0" smtClean="0"/>
              <a:t>五统一</a:t>
            </a:r>
            <a:r>
              <a:rPr lang="en-US" dirty="0" smtClean="0"/>
              <a:t>”</a:t>
            </a:r>
            <a:r>
              <a:rPr lang="zh-CN" altLang="en-US" dirty="0" smtClean="0">
                <a:solidFill>
                  <a:srgbClr val="002060"/>
                </a:solidFill>
                <a:latin typeface="华文仿宋" panose="02010600040101010101" pitchFamily="2" charset="-122"/>
                <a:ea typeface="华文仿宋" panose="02010600040101010101" pitchFamily="2" charset="-122"/>
              </a:rPr>
              <a:t>（五统一：统一管理、统一标准、统一制度、统一培训、统一考核）</a:t>
            </a:r>
            <a:r>
              <a:rPr lang="zh-CN" altLang="en-US" dirty="0" smtClean="0"/>
              <a:t>文件，无文件或未下发到各生产场点的扣</a:t>
            </a:r>
            <a:r>
              <a:rPr lang="en-US" dirty="0" smtClean="0"/>
              <a:t>10</a:t>
            </a:r>
            <a:r>
              <a:rPr lang="zh-CN" altLang="en-US" dirty="0" smtClean="0"/>
              <a:t>分，生产场点未按照</a:t>
            </a:r>
            <a:r>
              <a:rPr lang="en-US" dirty="0" smtClean="0"/>
              <a:t>“</a:t>
            </a:r>
            <a:r>
              <a:rPr lang="zh-CN" altLang="en-US" dirty="0" smtClean="0"/>
              <a:t>五统一</a:t>
            </a:r>
            <a:r>
              <a:rPr lang="en-US" dirty="0" smtClean="0"/>
              <a:t>”</a:t>
            </a:r>
            <a:r>
              <a:rPr lang="zh-CN" altLang="en-US" dirty="0" smtClean="0"/>
              <a:t>要求开展安全生产达标管理工作的每缺一项扣</a:t>
            </a:r>
            <a:r>
              <a:rPr lang="en-US" dirty="0" smtClean="0"/>
              <a:t>5</a:t>
            </a:r>
            <a:r>
              <a:rPr lang="zh-CN" altLang="en-US" dirty="0" smtClean="0"/>
              <a:t>分。</a:t>
            </a:r>
            <a:r>
              <a:rPr lang="zh-CN" altLang="en-US" dirty="0" smtClean="0">
                <a:solidFill>
                  <a:srgbClr val="002060"/>
                </a:solidFill>
                <a:latin typeface="华文仿宋" panose="02010600040101010101" pitchFamily="2" charset="-122"/>
                <a:ea typeface="华文仿宋" panose="02010600040101010101" pitchFamily="2" charset="-122"/>
              </a:rPr>
              <a:t>（集团有分公司，是不是实行了五统一）</a:t>
            </a:r>
            <a:endParaRPr lang="zh-CN" altLang="en-US" dirty="0" smtClean="0">
              <a:solidFill>
                <a:srgbClr val="002060"/>
              </a:solidFill>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zh-CN" altLang="en-US"/>
              <a:t>河北省工业和信息化厅</a:t>
            </a:r>
            <a:endParaRPr lang="zh-CN" altLang="en-US"/>
          </a:p>
          <a:p>
            <a:r>
              <a:rPr lang="zh-CN" altLang="en-US"/>
              <a:t>关于印发《2020年度河北省民爆行业安全生产</a:t>
            </a:r>
            <a:endParaRPr lang="zh-CN" altLang="en-US"/>
          </a:p>
          <a:p>
            <a:r>
              <a:rPr lang="zh-CN" altLang="en-US"/>
              <a:t>达标实施方案》的通知</a:t>
            </a:r>
            <a:endParaRPr lang="zh-CN" altLang="en-US"/>
          </a:p>
        </p:txBody>
      </p:sp>
      <p:sp>
        <p:nvSpPr>
          <p:cNvPr id="3" name="标题 2"/>
          <p:cNvSpPr>
            <a:spLocks noGrp="1"/>
          </p:cNvSpPr>
          <p:nvPr>
            <p:ph type="title"/>
          </p:nvPr>
        </p:nvSpPr>
        <p:spPr/>
        <p:txBody>
          <a:bodyPr/>
          <a:p>
            <a:pPr algn="ctr"/>
            <a:r>
              <a:rPr lang="zh-CN" altLang="en-US">
                <a:solidFill>
                  <a:srgbClr val="FF0000"/>
                </a:solidFill>
              </a:rPr>
              <a:t>考评依据</a:t>
            </a:r>
            <a:endParaRPr lang="zh-CN" altLang="en-US">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286544"/>
          </a:xfrm>
        </p:spPr>
        <p:txBody>
          <a:bodyPr/>
          <a:lstStyle/>
          <a:p>
            <a:r>
              <a:rPr lang="zh-CN" altLang="en-US" sz="3200" dirty="0" smtClean="0">
                <a:solidFill>
                  <a:srgbClr val="FF0000"/>
                </a:solidFill>
              </a:rPr>
              <a:t>表</a:t>
            </a:r>
            <a:r>
              <a:rPr lang="en-US" sz="3200" dirty="0" smtClean="0">
                <a:solidFill>
                  <a:srgbClr val="FF0000"/>
                </a:solidFill>
              </a:rPr>
              <a:t>3</a:t>
            </a:r>
            <a:r>
              <a:rPr lang="zh-CN" altLang="en-US" sz="3200" dirty="0" smtClean="0">
                <a:solidFill>
                  <a:srgbClr val="FF0000"/>
                </a:solidFill>
              </a:rPr>
              <a:t>安全生产管理机构和安全生产管理人员（</a:t>
            </a:r>
            <a:r>
              <a:rPr lang="en-US" altLang="zh-CN" sz="3200" dirty="0" smtClean="0">
                <a:solidFill>
                  <a:srgbClr val="FF0000"/>
                </a:solidFill>
              </a:rPr>
              <a:t>40</a:t>
            </a:r>
            <a:r>
              <a:rPr lang="zh-CN" altLang="en-US" sz="3200" dirty="0" smtClean="0">
                <a:solidFill>
                  <a:srgbClr val="FF0000"/>
                </a:solidFill>
              </a:rPr>
              <a:t>分）</a:t>
            </a:r>
            <a:endParaRPr lang="en-US" altLang="zh-CN" sz="3200" dirty="0" smtClean="0">
              <a:solidFill>
                <a:srgbClr val="00B050"/>
              </a:solidFill>
            </a:endParaRPr>
          </a:p>
          <a:p>
            <a:r>
              <a:rPr lang="en-US" altLang="zh-CN" sz="3200" dirty="0" smtClean="0">
                <a:solidFill>
                  <a:srgbClr val="FF0000"/>
                </a:solidFill>
              </a:rPr>
              <a:t>1</a:t>
            </a:r>
            <a:r>
              <a:rPr lang="zh-CN" altLang="en-US" sz="3200" dirty="0" smtClean="0">
                <a:solidFill>
                  <a:srgbClr val="FF0000"/>
                </a:solidFill>
              </a:rPr>
              <a:t>、安全生产管理机构设置（</a:t>
            </a:r>
            <a:r>
              <a:rPr lang="en-US" altLang="zh-CN" sz="3200" dirty="0" smtClean="0">
                <a:solidFill>
                  <a:srgbClr val="FF0000"/>
                </a:solidFill>
              </a:rPr>
              <a:t>10</a:t>
            </a:r>
            <a:r>
              <a:rPr lang="zh-CN" altLang="en-US" sz="3200" dirty="0" smtClean="0">
                <a:solidFill>
                  <a:srgbClr val="FF0000"/>
                </a:solidFill>
              </a:rPr>
              <a:t>分）</a:t>
            </a:r>
            <a:endParaRPr lang="en-US" altLang="zh-CN" sz="3200" dirty="0" smtClean="0">
              <a:solidFill>
                <a:srgbClr val="FF0000"/>
              </a:solidFill>
            </a:endParaRPr>
          </a:p>
          <a:p>
            <a:r>
              <a:rPr lang="zh-CN" altLang="en-US" sz="3200" dirty="0" smtClean="0"/>
              <a:t>未设置安全管理机构的不得分，未以正式文件下发扣</a:t>
            </a:r>
            <a:r>
              <a:rPr lang="en-US" sz="3200" dirty="0" smtClean="0"/>
              <a:t>5</a:t>
            </a:r>
            <a:r>
              <a:rPr lang="zh-CN" altLang="en-US" sz="3200" dirty="0" smtClean="0"/>
              <a:t>分，机构发生变化未及时调整扣</a:t>
            </a:r>
            <a:r>
              <a:rPr lang="en-US" sz="3200" dirty="0" smtClean="0"/>
              <a:t>3</a:t>
            </a:r>
            <a:r>
              <a:rPr lang="zh-CN" altLang="en-US" sz="3200" dirty="0" smtClean="0"/>
              <a:t>分。</a:t>
            </a:r>
            <a:r>
              <a:rPr lang="en-US" altLang="zh-CN" sz="3200" dirty="0" smtClean="0">
                <a:solidFill>
                  <a:srgbClr val="002060"/>
                </a:solidFill>
                <a:latin typeface="华文仿宋" panose="02010600040101010101" pitchFamily="2" charset="-122"/>
                <a:ea typeface="华文仿宋" panose="02010600040101010101" pitchFamily="2" charset="-122"/>
              </a:rPr>
              <a:t>《</a:t>
            </a:r>
            <a:r>
              <a:rPr lang="zh-CN" altLang="en-US" sz="3200" dirty="0" smtClean="0">
                <a:solidFill>
                  <a:srgbClr val="002060"/>
                </a:solidFill>
                <a:latin typeface="华文仿宋" panose="02010600040101010101" pitchFamily="2" charset="-122"/>
                <a:ea typeface="华文仿宋" panose="02010600040101010101" pitchFamily="2" charset="-122"/>
              </a:rPr>
              <a:t>安全生产法</a:t>
            </a:r>
            <a:r>
              <a:rPr lang="en-US" altLang="zh-CN" sz="3200" dirty="0" smtClean="0">
                <a:solidFill>
                  <a:srgbClr val="002060"/>
                </a:solidFill>
                <a:latin typeface="华文仿宋" panose="02010600040101010101" pitchFamily="2" charset="-122"/>
                <a:ea typeface="华文仿宋" panose="02010600040101010101" pitchFamily="2" charset="-122"/>
              </a:rPr>
              <a:t>》</a:t>
            </a:r>
            <a:r>
              <a:rPr lang="zh-CN" altLang="en-US" sz="3200" dirty="0" smtClean="0">
                <a:solidFill>
                  <a:srgbClr val="002060"/>
                </a:solidFill>
                <a:latin typeface="华文仿宋" panose="02010600040101010101" pitchFamily="2" charset="-122"/>
                <a:ea typeface="华文仿宋" panose="02010600040101010101" pitchFamily="2" charset="-122"/>
              </a:rPr>
              <a:t>第二十一条</a:t>
            </a:r>
            <a:r>
              <a:rPr lang="en-US" sz="3200" dirty="0" smtClean="0">
                <a:solidFill>
                  <a:srgbClr val="002060"/>
                </a:solidFill>
                <a:latin typeface="华文仿宋" panose="02010600040101010101" pitchFamily="2" charset="-122"/>
                <a:ea typeface="华文仿宋" panose="02010600040101010101" pitchFamily="2" charset="-122"/>
              </a:rPr>
              <a:t>  </a:t>
            </a:r>
            <a:r>
              <a:rPr lang="zh-CN" altLang="en-US" sz="3200" dirty="0" smtClean="0">
                <a:solidFill>
                  <a:srgbClr val="002060"/>
                </a:solidFill>
                <a:latin typeface="华文仿宋" panose="02010600040101010101" pitchFamily="2" charset="-122"/>
                <a:ea typeface="华文仿宋" panose="02010600040101010101" pitchFamily="2" charset="-122"/>
              </a:rPr>
              <a:t>矿山、金属冶炼、建筑施工、道路运输单位和</a:t>
            </a:r>
            <a:r>
              <a:rPr lang="zh-CN" altLang="en-US" sz="3200" u="sng" dirty="0" smtClean="0">
                <a:solidFill>
                  <a:srgbClr val="002060"/>
                </a:solidFill>
                <a:latin typeface="华文仿宋" panose="02010600040101010101" pitchFamily="2" charset="-122"/>
                <a:ea typeface="华文仿宋" panose="02010600040101010101" pitchFamily="2" charset="-122"/>
              </a:rPr>
              <a:t>危险物品的生产、经营、储存单位</a:t>
            </a:r>
            <a:r>
              <a:rPr lang="zh-CN" altLang="en-US" sz="3200" dirty="0" smtClean="0">
                <a:solidFill>
                  <a:srgbClr val="002060"/>
                </a:solidFill>
                <a:latin typeface="华文仿宋" panose="02010600040101010101" pitchFamily="2" charset="-122"/>
                <a:ea typeface="华文仿宋" panose="02010600040101010101" pitchFamily="2" charset="-122"/>
              </a:rPr>
              <a:t>，应当设置安全生产管理机构或者配备专职安全生产管理人员。</a:t>
            </a:r>
            <a:endParaRPr lang="zh-CN" altLang="en-US" sz="3200" dirty="0" smtClean="0">
              <a:solidFill>
                <a:srgbClr val="00B050"/>
              </a:solidFill>
              <a:latin typeface="华文仿宋" panose="02010600040101010101" pitchFamily="2" charset="-122"/>
              <a:ea typeface="华文仿宋" panose="02010600040101010101" pitchFamily="2" charset="-122"/>
            </a:endParaRPr>
          </a:p>
          <a:p>
            <a:endParaRPr lang="zh-CN" altLang="en-US" sz="3200"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357982"/>
          </a:xfrm>
        </p:spPr>
        <p:txBody>
          <a:bodyPr>
            <a:normAutofit lnSpcReduction="10000"/>
          </a:bodyPr>
          <a:lstStyle/>
          <a:p>
            <a:r>
              <a:rPr lang="en-US" altLang="zh-CN" dirty="0" smtClean="0">
                <a:solidFill>
                  <a:srgbClr val="FF0000"/>
                </a:solidFill>
              </a:rPr>
              <a:t>2</a:t>
            </a:r>
            <a:r>
              <a:rPr lang="zh-CN" altLang="en-US" dirty="0" smtClean="0">
                <a:solidFill>
                  <a:srgbClr val="FF0000"/>
                </a:solidFill>
              </a:rPr>
              <a:t>、安全生产管理人员配备（</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en-US" dirty="0" smtClean="0"/>
              <a:t>a</a:t>
            </a:r>
            <a:r>
              <a:rPr lang="zh-CN" altLang="en-US" dirty="0" smtClean="0"/>
              <a:t>）未按要求配备专职安全员的不得分，未形成文件的扣</a:t>
            </a:r>
            <a:r>
              <a:rPr lang="en-US" dirty="0" smtClean="0"/>
              <a:t>4</a:t>
            </a:r>
            <a:r>
              <a:rPr lang="zh-CN" altLang="en-US" dirty="0" smtClean="0"/>
              <a:t>分，职责不清或工作职能脱节的每发现一人次扣</a:t>
            </a:r>
            <a:r>
              <a:rPr lang="en-US" dirty="0" smtClean="0"/>
              <a:t>2</a:t>
            </a:r>
            <a:r>
              <a:rPr lang="zh-CN" altLang="en-US" dirty="0" smtClean="0"/>
              <a:t>分，配备数量不能满足安全管理要求的扣</a:t>
            </a:r>
            <a:r>
              <a:rPr lang="en-US" dirty="0" smtClean="0"/>
              <a:t>4</a:t>
            </a:r>
            <a:r>
              <a:rPr lang="zh-CN" altLang="en-US" dirty="0" smtClean="0"/>
              <a:t>分；</a:t>
            </a:r>
            <a:endParaRPr lang="zh-CN" altLang="en-US" dirty="0" smtClean="0"/>
          </a:p>
          <a:p>
            <a:r>
              <a:rPr lang="en-US" dirty="0" smtClean="0"/>
              <a:t>b</a:t>
            </a:r>
            <a:r>
              <a:rPr lang="zh-CN" altLang="en-US" dirty="0" smtClean="0"/>
              <a:t>）抽查生产车间和库区专职安全员各一人，未配备扣</a:t>
            </a:r>
            <a:r>
              <a:rPr lang="en-US" dirty="0" smtClean="0"/>
              <a:t>10</a:t>
            </a:r>
            <a:r>
              <a:rPr lang="zh-CN" altLang="en-US" dirty="0" smtClean="0"/>
              <a:t>分，职责不清或与工作职能脱节扣</a:t>
            </a:r>
            <a:r>
              <a:rPr lang="en-US" dirty="0" smtClean="0"/>
              <a:t>4</a:t>
            </a:r>
            <a:r>
              <a:rPr lang="zh-CN" altLang="en-US" dirty="0" smtClean="0"/>
              <a:t>分；</a:t>
            </a:r>
            <a:endParaRPr lang="zh-CN" altLang="en-US" dirty="0" smtClean="0"/>
          </a:p>
          <a:p>
            <a:r>
              <a:rPr lang="en-US" dirty="0" smtClean="0"/>
              <a:t>c</a:t>
            </a:r>
            <a:r>
              <a:rPr lang="zh-CN" altLang="en-US" dirty="0" smtClean="0"/>
              <a:t>）抽查四个生产班组，每发现一个班组未配备专职或兼职安全员的扣</a:t>
            </a:r>
            <a:r>
              <a:rPr lang="en-US" dirty="0" smtClean="0"/>
              <a:t>3</a:t>
            </a:r>
            <a:r>
              <a:rPr lang="zh-CN" altLang="en-US" dirty="0" smtClean="0"/>
              <a:t>分；职责不清或与工作职能脱节的每发现一人次扣</a:t>
            </a:r>
            <a:r>
              <a:rPr lang="en-US" dirty="0" smtClean="0"/>
              <a:t>3</a:t>
            </a:r>
            <a:r>
              <a:rPr lang="zh-CN" altLang="en-US" dirty="0" smtClean="0"/>
              <a:t>分；</a:t>
            </a:r>
            <a:endParaRPr lang="zh-CN" altLang="en-US" dirty="0" smtClean="0"/>
          </a:p>
          <a:p>
            <a:r>
              <a:rPr lang="en-US" dirty="0" smtClean="0"/>
              <a:t>d</a:t>
            </a:r>
            <a:r>
              <a:rPr lang="zh-CN" altLang="en-US" dirty="0" smtClean="0"/>
              <a:t>）未按要求配备注册安全工程师扣</a:t>
            </a:r>
            <a:r>
              <a:rPr lang="en-US" dirty="0" smtClean="0"/>
              <a:t>5</a:t>
            </a:r>
            <a:r>
              <a:rPr lang="zh-CN" altLang="en-US" dirty="0" smtClean="0"/>
              <a:t>分。</a:t>
            </a:r>
            <a:r>
              <a:rPr lang="en-US" altLang="zh-CN" b="1" dirty="0" smtClean="0">
                <a:solidFill>
                  <a:srgbClr val="002060"/>
                </a:solidFill>
                <a:latin typeface="华文仿宋" panose="02010600040101010101" pitchFamily="2" charset="-122"/>
                <a:ea typeface="华文仿宋" panose="02010600040101010101" pitchFamily="2" charset="-122"/>
              </a:rPr>
              <a:t>《</a:t>
            </a:r>
            <a:r>
              <a:rPr lang="zh-CN" altLang="en-US" b="1" dirty="0" smtClean="0">
                <a:solidFill>
                  <a:srgbClr val="002060"/>
                </a:solidFill>
                <a:latin typeface="华文仿宋" panose="02010600040101010101" pitchFamily="2" charset="-122"/>
                <a:ea typeface="华文仿宋" panose="02010600040101010101" pitchFamily="2" charset="-122"/>
              </a:rPr>
              <a:t>安全生产法</a:t>
            </a:r>
            <a:r>
              <a:rPr lang="en-US" altLang="zh-CN" b="1" dirty="0" smtClean="0">
                <a:solidFill>
                  <a:srgbClr val="002060"/>
                </a:solidFill>
                <a:latin typeface="华文仿宋" panose="02010600040101010101" pitchFamily="2" charset="-122"/>
                <a:ea typeface="华文仿宋" panose="02010600040101010101" pitchFamily="2" charset="-122"/>
              </a:rPr>
              <a:t>》</a:t>
            </a:r>
            <a:r>
              <a:rPr lang="zh-CN" altLang="en-US" b="1" dirty="0" smtClean="0">
                <a:solidFill>
                  <a:srgbClr val="002060"/>
                </a:solidFill>
                <a:latin typeface="华文仿宋" panose="02010600040101010101" pitchFamily="2" charset="-122"/>
                <a:ea typeface="华文仿宋" panose="02010600040101010101" pitchFamily="2" charset="-122"/>
              </a:rPr>
              <a:t>第二十四条第三款规定：危险物品的生产、储存单位以及矿山、金属冶炼单位应当有注册安全工程师从事安全生产管理工作。</a:t>
            </a:r>
            <a:r>
              <a:rPr lang="zh-CN" altLang="en-US" b="1" u="sng" dirty="0" smtClean="0">
                <a:solidFill>
                  <a:srgbClr val="002060"/>
                </a:solidFill>
                <a:latin typeface="华文仿宋" panose="02010600040101010101" pitchFamily="2" charset="-122"/>
                <a:ea typeface="华文仿宋" panose="02010600040101010101" pitchFamily="2" charset="-122"/>
              </a:rPr>
              <a:t>（安全生产法九十四条对未配备注册安全工程师</a:t>
            </a:r>
            <a:r>
              <a:rPr lang="en-US" altLang="zh-CN" b="1" u="sng" dirty="0" smtClean="0">
                <a:solidFill>
                  <a:srgbClr val="002060"/>
                </a:solidFill>
                <a:latin typeface="华文仿宋" panose="02010600040101010101" pitchFamily="2" charset="-122"/>
                <a:ea typeface="华文仿宋" panose="02010600040101010101" pitchFamily="2" charset="-122"/>
              </a:rPr>
              <a:t>5</a:t>
            </a:r>
            <a:r>
              <a:rPr lang="zh-CN" altLang="en-US" b="1" u="sng" dirty="0" smtClean="0">
                <a:solidFill>
                  <a:srgbClr val="002060"/>
                </a:solidFill>
                <a:latin typeface="华文仿宋" panose="02010600040101010101" pitchFamily="2" charset="-122"/>
                <a:ea typeface="华文仿宋" panose="02010600040101010101" pitchFamily="2" charset="-122"/>
              </a:rPr>
              <a:t>万元以下罚款，逾期未改正的罚款五万元至十万以下罚款）</a:t>
            </a:r>
            <a:endParaRPr lang="en-US" altLang="zh-CN" b="1" u="sng" dirty="0" smtClean="0">
              <a:solidFill>
                <a:srgbClr val="002060"/>
              </a:solidFill>
              <a:latin typeface="华文仿宋" panose="02010600040101010101" pitchFamily="2" charset="-122"/>
              <a:ea typeface="华文仿宋" panose="02010600040101010101" pitchFamily="2" charset="-122"/>
            </a:endParaRPr>
          </a:p>
          <a:p>
            <a:endParaRPr lang="en-US" altLang="zh-CN" b="1" u="sng" dirty="0" smtClean="0">
              <a:solidFill>
                <a:srgbClr val="002060"/>
              </a:solidFill>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normAutofit lnSpcReduction="10000"/>
          </a:bodyPr>
          <a:lstStyle/>
          <a:p>
            <a:r>
              <a:rPr lang="en-US" altLang="zh-CN" sz="3200" dirty="0" smtClean="0">
                <a:solidFill>
                  <a:srgbClr val="FF0000"/>
                </a:solidFill>
              </a:rPr>
              <a:t>3</a:t>
            </a:r>
            <a:r>
              <a:rPr lang="zh-CN" altLang="en-US" sz="3200" dirty="0" smtClean="0">
                <a:solidFill>
                  <a:srgbClr val="FF0000"/>
                </a:solidFill>
              </a:rPr>
              <a:t>、人员资格（</a:t>
            </a:r>
            <a:r>
              <a:rPr lang="en-US" altLang="zh-CN" sz="3200" dirty="0" smtClean="0">
                <a:solidFill>
                  <a:srgbClr val="FF0000"/>
                </a:solidFill>
              </a:rPr>
              <a:t>5</a:t>
            </a:r>
            <a:r>
              <a:rPr lang="zh-CN" altLang="en-US" sz="3200" dirty="0" smtClean="0">
                <a:solidFill>
                  <a:srgbClr val="FF0000"/>
                </a:solidFill>
              </a:rPr>
              <a:t>分）</a:t>
            </a:r>
            <a:endParaRPr lang="en-US" altLang="zh-CN" sz="3200" dirty="0" smtClean="0">
              <a:solidFill>
                <a:srgbClr val="FF0000"/>
              </a:solidFill>
            </a:endParaRPr>
          </a:p>
          <a:p>
            <a:r>
              <a:rPr lang="en-US" sz="2800" dirty="0" smtClean="0"/>
              <a:t>a</a:t>
            </a:r>
            <a:r>
              <a:rPr lang="zh-CN" altLang="en-US" sz="2800" dirty="0" smtClean="0"/>
              <a:t>）主要负责人未经培训合格扣</a:t>
            </a:r>
            <a:r>
              <a:rPr lang="en-US" sz="2800" dirty="0" smtClean="0"/>
              <a:t>5</a:t>
            </a:r>
            <a:r>
              <a:rPr lang="zh-CN" altLang="en-US" sz="2800" dirty="0" smtClean="0"/>
              <a:t>分，安全生产管理人员每发现一人未经培训合格扣</a:t>
            </a:r>
            <a:r>
              <a:rPr lang="en-US" sz="2800" dirty="0" smtClean="0"/>
              <a:t>3</a:t>
            </a:r>
            <a:r>
              <a:rPr lang="zh-CN" altLang="en-US" sz="2800" dirty="0" smtClean="0"/>
              <a:t>分；</a:t>
            </a:r>
            <a:endParaRPr lang="en-US" altLang="zh-CN" sz="2800" dirty="0" smtClean="0"/>
          </a:p>
          <a:p>
            <a:r>
              <a:rPr lang="en-US" sz="2800" dirty="0" smtClean="0"/>
              <a:t>b</a:t>
            </a:r>
            <a:r>
              <a:rPr lang="zh-CN" altLang="en-US" sz="2800" dirty="0" smtClean="0"/>
              <a:t>）生产企业安全生产负责人及安全生产管理机构负责人，应具有相关专业本科及以上学历或具有中级及以上技术职称或具有注册安全工程师资格，且从事民爆及相关专业工作五年以上；</a:t>
            </a:r>
            <a:r>
              <a:rPr lang="zh-CN" altLang="en-US" sz="2800" dirty="0" smtClean="0">
                <a:solidFill>
                  <a:srgbClr val="FF0000"/>
                </a:solidFill>
              </a:rPr>
              <a:t>安全生产负责人及安全生产管理机构负责人资格不符合要求各扣</a:t>
            </a:r>
            <a:r>
              <a:rPr lang="en-US" sz="2800" dirty="0" smtClean="0">
                <a:solidFill>
                  <a:srgbClr val="FF0000"/>
                </a:solidFill>
              </a:rPr>
              <a:t>5</a:t>
            </a:r>
            <a:r>
              <a:rPr lang="zh-CN" altLang="en-US" sz="2800" dirty="0" smtClean="0">
                <a:solidFill>
                  <a:srgbClr val="FF0000"/>
                </a:solidFill>
              </a:rPr>
              <a:t>分；</a:t>
            </a:r>
            <a:endParaRPr lang="zh-CN" altLang="en-US" sz="2800" dirty="0" smtClean="0">
              <a:solidFill>
                <a:srgbClr val="FF0000"/>
              </a:solidFill>
            </a:endParaRPr>
          </a:p>
          <a:p>
            <a:r>
              <a:rPr lang="zh-CN" altLang="en-US" sz="2800" u="sng" dirty="0" smtClean="0">
                <a:solidFill>
                  <a:srgbClr val="002060"/>
                </a:solidFill>
                <a:latin typeface="华文仿宋" panose="02010600040101010101" pitchFamily="2" charset="-122"/>
                <a:ea typeface="华文仿宋" panose="02010600040101010101" pitchFamily="2" charset="-122"/>
              </a:rPr>
              <a:t>相关专业：生产许可证申请审批表中要求，具有矿山工程、火工、土木建筑、电子信息工程、机械、化工、安全工程、计量、标准化和质量、计算机、环境保护等与民爆行业相关的初级及以上专业技术职称或相关专业大专及以上学历。</a:t>
            </a:r>
            <a:endParaRPr lang="zh-CN" altLang="en-US" sz="2800" u="sng" dirty="0" smtClean="0">
              <a:solidFill>
                <a:srgbClr val="002060"/>
              </a:solidFill>
              <a:latin typeface="华文仿宋" panose="02010600040101010101" pitchFamily="2" charset="-122"/>
              <a:ea typeface="华文仿宋" panose="02010600040101010101" pitchFamily="2" charset="-122"/>
            </a:endParaRPr>
          </a:p>
          <a:p>
            <a:endParaRPr lang="zh-CN" altLang="en-US" sz="2800" dirty="0" smtClean="0">
              <a:solidFill>
                <a:srgbClr val="002060"/>
              </a:solidFill>
            </a:endParaRPr>
          </a:p>
          <a:p>
            <a:endParaRPr lang="zh-CN" altLang="en-US" sz="2800" dirty="0" smtClean="0">
              <a:solidFill>
                <a:srgbClr val="00206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072230"/>
          </a:xfrm>
        </p:spPr>
        <p:txBody>
          <a:bodyPr/>
          <a:lstStyle/>
          <a:p>
            <a:r>
              <a:rPr lang="en-US" sz="2400" dirty="0" smtClean="0"/>
              <a:t>c</a:t>
            </a:r>
            <a:r>
              <a:rPr lang="zh-CN" altLang="en-US" sz="2400" dirty="0" smtClean="0"/>
              <a:t>）专职安全员应具有安全工程专业本科以上学历；或具有民爆及相关专业中专以上学历，且从事民爆及相关专业工作五年以上；或具有相关专业大专以上学历或具有注册安全工程师资格，且从事民爆及相关专业工作三年以上；</a:t>
            </a:r>
            <a:r>
              <a:rPr lang="zh-CN" altLang="en-US" sz="2400" dirty="0" smtClean="0">
                <a:solidFill>
                  <a:srgbClr val="FF0000"/>
                </a:solidFill>
              </a:rPr>
              <a:t>抽查三名专职安全员及相关档案资料，资格不符合要求每发现一人扣</a:t>
            </a:r>
            <a:r>
              <a:rPr lang="en-US" sz="2400" dirty="0" smtClean="0">
                <a:solidFill>
                  <a:srgbClr val="FF0000"/>
                </a:solidFill>
              </a:rPr>
              <a:t>2</a:t>
            </a:r>
            <a:r>
              <a:rPr lang="zh-CN" altLang="en-US" sz="2400" dirty="0" smtClean="0">
                <a:solidFill>
                  <a:srgbClr val="FF0000"/>
                </a:solidFill>
              </a:rPr>
              <a:t>分；</a:t>
            </a:r>
            <a:endParaRPr lang="zh-CN" altLang="en-US" sz="2400" dirty="0" smtClean="0">
              <a:solidFill>
                <a:srgbClr val="FF0000"/>
              </a:solidFill>
            </a:endParaRPr>
          </a:p>
          <a:p>
            <a:pPr>
              <a:buNone/>
            </a:pPr>
            <a:r>
              <a:rPr lang="zh-CN" altLang="en-US" sz="2400" dirty="0" smtClean="0"/>
              <a:t>  </a:t>
            </a:r>
            <a:r>
              <a:rPr lang="en-US" sz="2400" dirty="0" smtClean="0"/>
              <a:t>d</a:t>
            </a:r>
            <a:r>
              <a:rPr lang="zh-CN" altLang="en-US" sz="2400" dirty="0" smtClean="0"/>
              <a:t>）兼职安全员应从事民爆相关工作三年以上。</a:t>
            </a:r>
            <a:r>
              <a:rPr lang="zh-CN" altLang="en-US" sz="2400" dirty="0" smtClean="0">
                <a:solidFill>
                  <a:srgbClr val="FF0000"/>
                </a:solidFill>
              </a:rPr>
              <a:t>抽查两名兼职安全员，资格不符合要求的每发现一人扣</a:t>
            </a:r>
            <a:r>
              <a:rPr lang="en-US" sz="2400" dirty="0" smtClean="0">
                <a:solidFill>
                  <a:srgbClr val="FF0000"/>
                </a:solidFill>
              </a:rPr>
              <a:t>2</a:t>
            </a:r>
            <a:r>
              <a:rPr lang="zh-CN" altLang="en-US" sz="2400" dirty="0" smtClean="0">
                <a:solidFill>
                  <a:srgbClr val="FF0000"/>
                </a:solidFill>
              </a:rPr>
              <a:t>分。</a:t>
            </a:r>
            <a:endParaRPr lang="en-US" altLang="zh-CN" sz="2400" dirty="0" smtClean="0">
              <a:solidFill>
                <a:srgbClr val="FF0000"/>
              </a:solidFill>
            </a:endParaRPr>
          </a:p>
          <a:p>
            <a:r>
              <a:rPr lang="en-US" altLang="zh-CN" dirty="0" smtClean="0">
                <a:solidFill>
                  <a:srgbClr val="FF0000"/>
                </a:solidFill>
              </a:rPr>
              <a:t>4</a:t>
            </a:r>
            <a:r>
              <a:rPr lang="zh-CN" altLang="en-US" dirty="0" smtClean="0">
                <a:solidFill>
                  <a:srgbClr val="FF0000"/>
                </a:solidFill>
              </a:rPr>
              <a:t>、机构和人员管理（</a:t>
            </a:r>
            <a:r>
              <a:rPr lang="en-US" altLang="zh-CN" dirty="0" smtClean="0">
                <a:solidFill>
                  <a:srgbClr val="FF0000"/>
                </a:solidFill>
              </a:rPr>
              <a:t>5</a:t>
            </a:r>
            <a:r>
              <a:rPr lang="zh-CN" altLang="en-US" dirty="0" smtClean="0">
                <a:solidFill>
                  <a:srgbClr val="FF0000"/>
                </a:solidFill>
              </a:rPr>
              <a:t>分）</a:t>
            </a:r>
            <a:endParaRPr lang="en-US" altLang="zh-CN" dirty="0" smtClean="0">
              <a:solidFill>
                <a:srgbClr val="FF0000"/>
              </a:solidFill>
            </a:endParaRPr>
          </a:p>
          <a:p>
            <a:r>
              <a:rPr lang="zh-CN" altLang="en-US" dirty="0" smtClean="0"/>
              <a:t>按</a:t>
            </a:r>
            <a:r>
              <a:rPr lang="en-US" altLang="zh-CN" dirty="0" smtClean="0"/>
              <a:t>《</a:t>
            </a:r>
            <a:r>
              <a:rPr lang="zh-CN" altLang="en-US" dirty="0" smtClean="0"/>
              <a:t>中华人民共和国安全生产法</a:t>
            </a:r>
            <a:r>
              <a:rPr lang="en-US" altLang="zh-CN" dirty="0" smtClean="0"/>
              <a:t>》</a:t>
            </a:r>
            <a:r>
              <a:rPr lang="zh-CN" altLang="en-US" dirty="0" smtClean="0"/>
              <a:t>第二十二条、第二十三条并结合现场考评情况，检查安全生产管理机构和安全生产管理人员履行职责情况，每发现一项未执行的扣</a:t>
            </a:r>
            <a:r>
              <a:rPr lang="en-US" dirty="0" smtClean="0"/>
              <a:t>5</a:t>
            </a:r>
            <a:r>
              <a:rPr lang="zh-CN" altLang="en-US" dirty="0" smtClean="0"/>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文本框 1"/>
          <p:cNvSpPr txBox="1"/>
          <p:nvPr/>
        </p:nvSpPr>
        <p:spPr>
          <a:xfrm>
            <a:off x="1101090" y="335915"/>
            <a:ext cx="6941185" cy="6800850"/>
          </a:xfrm>
          <a:prstGeom prst="rect">
            <a:avLst/>
          </a:prstGeom>
          <a:noFill/>
        </p:spPr>
        <p:txBody>
          <a:bodyPr wrap="square" rtlCol="0" anchor="t">
            <a:spAutoFit/>
          </a:bodyPr>
          <a:p>
            <a:r>
              <a:rPr lang="zh-CN" altLang="en-US" sz="2000">
                <a:solidFill>
                  <a:srgbClr val="002060"/>
                </a:solidFill>
                <a:sym typeface="+mn-ea"/>
              </a:rPr>
              <a:t>第二十二条 生产经营单位的安全生产管理机构以及安全生产管理人员履行下列职责:</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(一)组织或者参与拟订本单位安全生产规章制度、操作规程和生产安全事故应急救援预案;</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(二)组织或者参与本单位安全生产教育和培训，如实记录安全生产教育和培训情况;</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(三)督促落实本单位重大危险源的安全管理措施;</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(四)组织或者参与本单位应急救援演练;</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(五)检查本单位的安全生产状况，及时排查生产安全事故隐患，提出改进安全生产管理的建议;</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(六)制止和纠正违章指挥、强令冒险作业、违反操作规程的行为;</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sym typeface="+mn-ea"/>
              </a:rPr>
              <a:t>(七)督促落实本单位安全生产整改措施。</a:t>
            </a:r>
            <a:endParaRPr lang="zh-CN" altLang="en-US" sz="2000">
              <a:solidFill>
                <a:srgbClr val="002060"/>
              </a:solidFill>
            </a:endParaRPr>
          </a:p>
          <a:p>
            <a:endParaRPr lang="zh-CN" altLang="en-US">
              <a:solidFill>
                <a:srgbClr val="92D050"/>
              </a:solidFill>
            </a:endParaRPr>
          </a:p>
          <a:p>
            <a:endParaRPr lang="zh-CN" altLang="en-US">
              <a:solidFill>
                <a:srgbClr val="92D05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文本框 1"/>
          <p:cNvSpPr txBox="1"/>
          <p:nvPr/>
        </p:nvSpPr>
        <p:spPr>
          <a:xfrm>
            <a:off x="1049655" y="1076325"/>
            <a:ext cx="7434580" cy="4061460"/>
          </a:xfrm>
          <a:prstGeom prst="rect">
            <a:avLst/>
          </a:prstGeom>
          <a:noFill/>
        </p:spPr>
        <p:txBody>
          <a:bodyPr wrap="square" rtlCol="0" anchor="t">
            <a:spAutoFit/>
          </a:bodyPr>
          <a:p>
            <a:endParaRPr lang="zh-CN" altLang="en-US"/>
          </a:p>
          <a:p>
            <a:r>
              <a:rPr lang="zh-CN" altLang="en-US" sz="2000">
                <a:solidFill>
                  <a:srgbClr val="002060"/>
                </a:solidFill>
                <a:sym typeface="+mn-ea"/>
              </a:rPr>
              <a:t>第二十三条 生产经营单位的安全生产管理机构以及安全生产管理人员应当恪尽职守，依法履行职责。</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rPr>
              <a:t>生产经营单位作出涉及安全生产的经营决策，应当听取安全生产管理机构以及安全生产管理人员的意见。</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rPr>
              <a:t>生产经营单位不得因安全生产管理人员依法履行职责而降低其工资、福利等待遇或者解除与其订立的劳动合同。</a:t>
            </a:r>
            <a:endParaRPr lang="zh-CN" altLang="en-US" sz="2000">
              <a:solidFill>
                <a:srgbClr val="002060"/>
              </a:solidFill>
            </a:endParaRPr>
          </a:p>
          <a:p>
            <a:endParaRPr lang="zh-CN" altLang="en-US" sz="2000">
              <a:solidFill>
                <a:srgbClr val="002060"/>
              </a:solidFill>
            </a:endParaRPr>
          </a:p>
          <a:p>
            <a:r>
              <a:rPr lang="zh-CN" altLang="en-US" sz="2000">
                <a:solidFill>
                  <a:srgbClr val="002060"/>
                </a:solidFill>
              </a:rPr>
              <a:t>危险物品的生产、储存单位以及矿山、金属冶炼单位的安全生产管理人员的任免，应当告知主管的负有安全生产监督管理职责的部门。</a:t>
            </a:r>
            <a:endParaRPr lang="zh-CN" altLang="en-US" sz="2000">
              <a:solidFill>
                <a:srgbClr val="00206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4" name="标题 2"/>
          <p:cNvSpPr>
            <a:spLocks noGrp="1"/>
          </p:cNvSpPr>
          <p:nvPr>
            <p:ph idx="1"/>
          </p:nvPr>
        </p:nvSpPr>
        <p:spPr>
          <a:xfrm>
            <a:off x="457200" y="357188"/>
            <a:ext cx="8229600" cy="6215062"/>
          </a:xfrm>
        </p:spPr>
        <p:txBody>
          <a:bodyPr/>
          <a:lstStyle/>
          <a:p>
            <a:r>
              <a:rPr lang="en-US" altLang="zh-CN" sz="3200" dirty="0" smtClean="0">
                <a:solidFill>
                  <a:srgbClr val="FF0000"/>
                </a:solidFill>
              </a:rPr>
              <a:t>5</a:t>
            </a:r>
            <a:r>
              <a:rPr lang="zh-CN" altLang="en-US" sz="3200" dirty="0" smtClean="0">
                <a:solidFill>
                  <a:srgbClr val="FF0000"/>
                </a:solidFill>
              </a:rPr>
              <a:t>、人员档案（</a:t>
            </a:r>
            <a:r>
              <a:rPr lang="en-US" altLang="zh-CN" sz="3200" dirty="0" smtClean="0">
                <a:solidFill>
                  <a:srgbClr val="FF0000"/>
                </a:solidFill>
              </a:rPr>
              <a:t>10</a:t>
            </a:r>
            <a:r>
              <a:rPr lang="zh-CN" altLang="en-US" sz="3200" dirty="0" smtClean="0">
                <a:solidFill>
                  <a:srgbClr val="FF0000"/>
                </a:solidFill>
              </a:rPr>
              <a:t>分）</a:t>
            </a:r>
            <a:endParaRPr lang="en-US" altLang="zh-CN" sz="3200" dirty="0" smtClean="0">
              <a:solidFill>
                <a:srgbClr val="FF0000"/>
              </a:solidFill>
            </a:endParaRPr>
          </a:p>
          <a:p>
            <a:pPr lvl="0"/>
            <a:r>
              <a:rPr lang="zh-CN" altLang="en-US" dirty="0" smtClean="0"/>
              <a:t>建立安全管理人员档案，档案应包括工作经历、资格证书、培训证书和主要业绩等；</a:t>
            </a:r>
            <a:r>
              <a:rPr lang="zh-CN" altLang="en-US" dirty="0" smtClean="0">
                <a:solidFill>
                  <a:srgbClr val="FF0000"/>
                </a:solidFill>
              </a:rPr>
              <a:t>未建立安全管理人员档案不得分。抽查两人档案，每发现一人档案内容不全扣</a:t>
            </a:r>
            <a:r>
              <a:rPr lang="en-US" dirty="0" smtClean="0">
                <a:solidFill>
                  <a:srgbClr val="FF0000"/>
                </a:solidFill>
              </a:rPr>
              <a:t>5</a:t>
            </a:r>
            <a:r>
              <a:rPr lang="zh-CN" altLang="en-US" dirty="0" smtClean="0">
                <a:solidFill>
                  <a:srgbClr val="FF0000"/>
                </a:solidFill>
              </a:rPr>
              <a:t>分；</a:t>
            </a:r>
            <a:endParaRPr lang="zh-CN" altLang="en-US" dirty="0" smtClean="0">
              <a:solidFill>
                <a:srgbClr val="FF0000"/>
              </a:solidFill>
            </a:endParaRPr>
          </a:p>
          <a:p>
            <a:r>
              <a:rPr lang="zh-CN" altLang="en-US" dirty="0" smtClean="0"/>
              <a:t>人员发生变化或资格发生变化时应及时变更人员档案。</a:t>
            </a:r>
            <a:r>
              <a:rPr lang="zh-CN" altLang="en-US" dirty="0" smtClean="0">
                <a:solidFill>
                  <a:srgbClr val="FF0000"/>
                </a:solidFill>
              </a:rPr>
              <a:t>人员或资格发生变化未及时变更人员档案扣</a:t>
            </a:r>
            <a:r>
              <a:rPr lang="en-US" dirty="0" smtClean="0">
                <a:solidFill>
                  <a:srgbClr val="FF0000"/>
                </a:solidFill>
              </a:rPr>
              <a:t>5</a:t>
            </a:r>
            <a:r>
              <a:rPr lang="zh-CN" altLang="en-US" dirty="0" smtClean="0">
                <a:solidFill>
                  <a:srgbClr val="FF0000"/>
                </a:solidFill>
              </a:rPr>
              <a:t>分。</a:t>
            </a:r>
            <a:endParaRPr lang="zh-CN" altLang="en-US" dirty="0" smtClean="0">
              <a:solidFill>
                <a:srgbClr val="FF0000"/>
              </a:solidFill>
            </a:endParaRP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285860"/>
            <a:ext cx="8229600" cy="5572140"/>
          </a:xfrm>
        </p:spPr>
        <p:txBody>
          <a:bodyPr>
            <a:normAutofit fontScale="77500" lnSpcReduction="20000"/>
          </a:bodyPr>
          <a:lstStyle/>
          <a:p>
            <a:r>
              <a:rPr lang="en-US" altLang="zh-CN" dirty="0" smtClean="0">
                <a:solidFill>
                  <a:srgbClr val="FF0000"/>
                </a:solidFill>
              </a:rPr>
              <a:t>1</a:t>
            </a:r>
            <a:r>
              <a:rPr lang="zh-CN" altLang="en-US" dirty="0" smtClean="0">
                <a:solidFill>
                  <a:srgbClr val="FF0000"/>
                </a:solidFill>
              </a:rPr>
              <a:t>、安全生产投入管理制度（</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依据</a:t>
            </a:r>
            <a:r>
              <a:rPr lang="en-US" altLang="zh-CN" dirty="0" smtClean="0"/>
              <a:t>《</a:t>
            </a:r>
            <a:r>
              <a:rPr lang="zh-CN" altLang="en-US" dirty="0" smtClean="0"/>
              <a:t>企业安全生产费用提取和使用管理办法</a:t>
            </a:r>
            <a:r>
              <a:rPr lang="en-US" altLang="zh-CN" dirty="0" smtClean="0"/>
              <a:t>》</a:t>
            </a:r>
            <a:r>
              <a:rPr lang="zh-CN" altLang="en-US" dirty="0" smtClean="0"/>
              <a:t>建立生产安全投入管理制度。</a:t>
            </a:r>
            <a:r>
              <a:rPr lang="zh-CN" altLang="en-US" dirty="0" smtClean="0">
                <a:solidFill>
                  <a:srgbClr val="FF0000"/>
                </a:solidFill>
              </a:rPr>
              <a:t>无安全生产投入管理制度不得分</a:t>
            </a:r>
            <a:r>
              <a:rPr lang="zh-CN" altLang="en-US" dirty="0" smtClean="0">
                <a:solidFill>
                  <a:srgbClr val="00B050"/>
                </a:solidFill>
              </a:rPr>
              <a:t>。</a:t>
            </a:r>
            <a:endParaRPr lang="en-US" altLang="zh-CN" dirty="0" smtClean="0">
              <a:solidFill>
                <a:srgbClr val="00B050"/>
              </a:solidFill>
            </a:endParaRPr>
          </a:p>
          <a:p>
            <a:r>
              <a:rPr lang="zh-CN" altLang="en-US" dirty="0" smtClean="0">
                <a:solidFill>
                  <a:srgbClr val="FF0000"/>
                </a:solidFill>
              </a:rPr>
              <a:t>安全费用提取（</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）抽查公司财务部门安全费用提取台账，按照</a:t>
            </a:r>
            <a:r>
              <a:rPr lang="en-US" altLang="zh-CN" dirty="0" smtClean="0"/>
              <a:t>《</a:t>
            </a:r>
            <a:r>
              <a:rPr lang="zh-CN" altLang="en-US" dirty="0" smtClean="0"/>
              <a:t>企业安全生产费用提取和使用管理办法</a:t>
            </a:r>
            <a:r>
              <a:rPr lang="en-US" altLang="zh-CN" dirty="0" smtClean="0"/>
              <a:t>》</a:t>
            </a:r>
            <a:r>
              <a:rPr lang="zh-CN" altLang="en-US" dirty="0" smtClean="0"/>
              <a:t>未提取的不得分，</a:t>
            </a:r>
            <a:r>
              <a:rPr lang="zh-CN" altLang="en-US" dirty="0" smtClean="0">
                <a:solidFill>
                  <a:srgbClr val="FF0000"/>
                </a:solidFill>
              </a:rPr>
              <a:t>未按规定提取的扣</a:t>
            </a:r>
            <a:r>
              <a:rPr lang="en-US" dirty="0" smtClean="0">
                <a:solidFill>
                  <a:srgbClr val="FF0000"/>
                </a:solidFill>
              </a:rPr>
              <a:t>10</a:t>
            </a:r>
            <a:r>
              <a:rPr lang="zh-CN" altLang="en-US" dirty="0" smtClean="0">
                <a:solidFill>
                  <a:srgbClr val="FF0000"/>
                </a:solidFill>
              </a:rPr>
              <a:t>分</a:t>
            </a:r>
            <a:r>
              <a:rPr lang="zh-CN" altLang="en-US" dirty="0" smtClean="0"/>
              <a:t>；</a:t>
            </a:r>
            <a:r>
              <a:rPr lang="en-US" altLang="zh-CN" dirty="0" smtClean="0"/>
              <a:t> </a:t>
            </a:r>
            <a:r>
              <a:rPr lang="en-US" altLang="zh-CN" u="sng" dirty="0" smtClean="0">
                <a:solidFill>
                  <a:srgbClr val="002060"/>
                </a:solidFill>
                <a:latin typeface="华文仿宋" panose="02010600040101010101" pitchFamily="2" charset="-122"/>
                <a:ea typeface="华文仿宋" panose="02010600040101010101" pitchFamily="2" charset="-122"/>
              </a:rPr>
              <a:t>《</a:t>
            </a:r>
            <a:r>
              <a:rPr lang="zh-CN" altLang="en-US" u="sng" dirty="0" smtClean="0">
                <a:solidFill>
                  <a:srgbClr val="002060"/>
                </a:solidFill>
                <a:latin typeface="华文仿宋" panose="02010600040101010101" pitchFamily="2" charset="-122"/>
                <a:ea typeface="华文仿宋" panose="02010600040101010101" pitchFamily="2" charset="-122"/>
              </a:rPr>
              <a:t>企业安全生产费用提取和使用管理办法</a:t>
            </a:r>
            <a:r>
              <a:rPr lang="en-US" altLang="zh-CN" u="sng" dirty="0" smtClean="0">
                <a:solidFill>
                  <a:srgbClr val="002060"/>
                </a:solidFill>
                <a:latin typeface="华文仿宋" panose="02010600040101010101" pitchFamily="2" charset="-122"/>
                <a:ea typeface="华文仿宋" panose="02010600040101010101" pitchFamily="2" charset="-122"/>
              </a:rPr>
              <a:t>》</a:t>
            </a:r>
            <a:r>
              <a:rPr lang="zh-CN" altLang="en-US" b="1" u="sng" dirty="0" smtClean="0">
                <a:solidFill>
                  <a:srgbClr val="002060"/>
                </a:solidFill>
                <a:latin typeface="华文仿宋" panose="02010600040101010101" pitchFamily="2" charset="-122"/>
                <a:ea typeface="华文仿宋" panose="02010600040101010101" pitchFamily="2" charset="-122"/>
              </a:rPr>
              <a:t>第八条</a:t>
            </a:r>
            <a:r>
              <a:rPr lang="zh-CN" altLang="en-US" u="sng" dirty="0" smtClean="0">
                <a:solidFill>
                  <a:srgbClr val="002060"/>
                </a:solidFill>
                <a:latin typeface="华文仿宋" panose="02010600040101010101" pitchFamily="2" charset="-122"/>
                <a:ea typeface="华文仿宋" panose="02010600040101010101" pitchFamily="2" charset="-122"/>
              </a:rPr>
              <a:t>　危险品生产与储存企业以上年度实际营业收入为计提依据，采取超额累退方式按照以下标准平均逐月提取：</a:t>
            </a:r>
            <a:endParaRPr lang="zh-CN" altLang="en-US" u="sng" dirty="0" smtClean="0">
              <a:solidFill>
                <a:srgbClr val="002060"/>
              </a:solidFill>
              <a:latin typeface="华文仿宋" panose="02010600040101010101" pitchFamily="2" charset="-122"/>
              <a:ea typeface="华文仿宋" panose="02010600040101010101" pitchFamily="2" charset="-122"/>
            </a:endParaRPr>
          </a:p>
          <a:p>
            <a:r>
              <a:rPr lang="zh-CN" altLang="en-US" u="sng" dirty="0" smtClean="0">
                <a:solidFill>
                  <a:srgbClr val="002060"/>
                </a:solidFill>
                <a:latin typeface="华文仿宋" panose="02010600040101010101" pitchFamily="2" charset="-122"/>
                <a:ea typeface="华文仿宋" panose="02010600040101010101" pitchFamily="2" charset="-122"/>
              </a:rPr>
              <a:t>　　（一）营业收入不超过</a:t>
            </a:r>
            <a:r>
              <a:rPr lang="en-US" altLang="zh-CN" u="sng" dirty="0" smtClean="0">
                <a:solidFill>
                  <a:srgbClr val="002060"/>
                </a:solidFill>
                <a:latin typeface="华文仿宋" panose="02010600040101010101" pitchFamily="2" charset="-122"/>
                <a:ea typeface="华文仿宋" panose="02010600040101010101" pitchFamily="2" charset="-122"/>
              </a:rPr>
              <a:t>1000</a:t>
            </a:r>
            <a:r>
              <a:rPr lang="zh-CN" altLang="en-US" u="sng" dirty="0" smtClean="0">
                <a:solidFill>
                  <a:srgbClr val="002060"/>
                </a:solidFill>
                <a:latin typeface="华文仿宋" panose="02010600040101010101" pitchFamily="2" charset="-122"/>
                <a:ea typeface="华文仿宋" panose="02010600040101010101" pitchFamily="2" charset="-122"/>
              </a:rPr>
              <a:t>万元的，按照</a:t>
            </a:r>
            <a:r>
              <a:rPr lang="en-US" altLang="zh-CN" u="sng" dirty="0" smtClean="0">
                <a:solidFill>
                  <a:srgbClr val="002060"/>
                </a:solidFill>
                <a:latin typeface="华文仿宋" panose="02010600040101010101" pitchFamily="2" charset="-122"/>
                <a:ea typeface="华文仿宋" panose="02010600040101010101" pitchFamily="2" charset="-122"/>
              </a:rPr>
              <a:t>4%</a:t>
            </a:r>
            <a:r>
              <a:rPr lang="zh-CN" altLang="en-US" u="sng" dirty="0" smtClean="0">
                <a:solidFill>
                  <a:srgbClr val="002060"/>
                </a:solidFill>
                <a:latin typeface="华文仿宋" panose="02010600040101010101" pitchFamily="2" charset="-122"/>
                <a:ea typeface="华文仿宋" panose="02010600040101010101" pitchFamily="2" charset="-122"/>
              </a:rPr>
              <a:t>提取；</a:t>
            </a:r>
            <a:endParaRPr lang="zh-CN" altLang="en-US" u="sng" dirty="0" smtClean="0">
              <a:solidFill>
                <a:srgbClr val="002060"/>
              </a:solidFill>
              <a:latin typeface="华文仿宋" panose="02010600040101010101" pitchFamily="2" charset="-122"/>
              <a:ea typeface="华文仿宋" panose="02010600040101010101" pitchFamily="2" charset="-122"/>
            </a:endParaRPr>
          </a:p>
          <a:p>
            <a:r>
              <a:rPr lang="zh-CN" altLang="en-US" u="sng" dirty="0" smtClean="0">
                <a:solidFill>
                  <a:srgbClr val="002060"/>
                </a:solidFill>
                <a:latin typeface="华文仿宋" panose="02010600040101010101" pitchFamily="2" charset="-122"/>
                <a:ea typeface="华文仿宋" panose="02010600040101010101" pitchFamily="2" charset="-122"/>
              </a:rPr>
              <a:t>　　（二）营业收入超过</a:t>
            </a:r>
            <a:r>
              <a:rPr lang="en-US" altLang="zh-CN" u="sng" dirty="0" smtClean="0">
                <a:solidFill>
                  <a:srgbClr val="002060"/>
                </a:solidFill>
                <a:latin typeface="华文仿宋" panose="02010600040101010101" pitchFamily="2" charset="-122"/>
                <a:ea typeface="华文仿宋" panose="02010600040101010101" pitchFamily="2" charset="-122"/>
              </a:rPr>
              <a:t>1000</a:t>
            </a:r>
            <a:r>
              <a:rPr lang="zh-CN" altLang="en-US" u="sng" dirty="0" smtClean="0">
                <a:solidFill>
                  <a:srgbClr val="002060"/>
                </a:solidFill>
                <a:latin typeface="华文仿宋" panose="02010600040101010101" pitchFamily="2" charset="-122"/>
                <a:ea typeface="华文仿宋" panose="02010600040101010101" pitchFamily="2" charset="-122"/>
              </a:rPr>
              <a:t>万元至</a:t>
            </a:r>
            <a:r>
              <a:rPr lang="en-US" altLang="zh-CN" u="sng" dirty="0" smtClean="0">
                <a:solidFill>
                  <a:srgbClr val="002060"/>
                </a:solidFill>
                <a:latin typeface="华文仿宋" panose="02010600040101010101" pitchFamily="2" charset="-122"/>
                <a:ea typeface="华文仿宋" panose="02010600040101010101" pitchFamily="2" charset="-122"/>
              </a:rPr>
              <a:t>1</a:t>
            </a:r>
            <a:r>
              <a:rPr lang="zh-CN" altLang="en-US" u="sng" dirty="0" smtClean="0">
                <a:solidFill>
                  <a:srgbClr val="002060"/>
                </a:solidFill>
                <a:latin typeface="华文仿宋" panose="02010600040101010101" pitchFamily="2" charset="-122"/>
                <a:ea typeface="华文仿宋" panose="02010600040101010101" pitchFamily="2" charset="-122"/>
              </a:rPr>
              <a:t>亿元的部分，按照</a:t>
            </a:r>
            <a:r>
              <a:rPr lang="en-US" altLang="zh-CN" u="sng" dirty="0" smtClean="0">
                <a:solidFill>
                  <a:srgbClr val="002060"/>
                </a:solidFill>
                <a:latin typeface="华文仿宋" panose="02010600040101010101" pitchFamily="2" charset="-122"/>
                <a:ea typeface="华文仿宋" panose="02010600040101010101" pitchFamily="2" charset="-122"/>
              </a:rPr>
              <a:t>2%</a:t>
            </a:r>
            <a:r>
              <a:rPr lang="zh-CN" altLang="en-US" u="sng" dirty="0" smtClean="0">
                <a:solidFill>
                  <a:srgbClr val="002060"/>
                </a:solidFill>
                <a:latin typeface="华文仿宋" panose="02010600040101010101" pitchFamily="2" charset="-122"/>
                <a:ea typeface="华文仿宋" panose="02010600040101010101" pitchFamily="2" charset="-122"/>
              </a:rPr>
              <a:t>提取；</a:t>
            </a:r>
            <a:endParaRPr lang="zh-CN" altLang="en-US" u="sng" dirty="0" smtClean="0">
              <a:solidFill>
                <a:srgbClr val="002060"/>
              </a:solidFill>
              <a:latin typeface="华文仿宋" panose="02010600040101010101" pitchFamily="2" charset="-122"/>
              <a:ea typeface="华文仿宋" panose="02010600040101010101" pitchFamily="2" charset="-122"/>
            </a:endParaRPr>
          </a:p>
          <a:p>
            <a:r>
              <a:rPr lang="zh-CN" altLang="en-US" u="sng" dirty="0" smtClean="0">
                <a:solidFill>
                  <a:srgbClr val="002060"/>
                </a:solidFill>
                <a:latin typeface="华文仿宋" panose="02010600040101010101" pitchFamily="2" charset="-122"/>
                <a:ea typeface="华文仿宋" panose="02010600040101010101" pitchFamily="2" charset="-122"/>
              </a:rPr>
              <a:t>　　（三）营业收入超过</a:t>
            </a:r>
            <a:r>
              <a:rPr lang="en-US" altLang="zh-CN" u="sng" dirty="0" smtClean="0">
                <a:solidFill>
                  <a:srgbClr val="002060"/>
                </a:solidFill>
                <a:latin typeface="华文仿宋" panose="02010600040101010101" pitchFamily="2" charset="-122"/>
                <a:ea typeface="华文仿宋" panose="02010600040101010101" pitchFamily="2" charset="-122"/>
              </a:rPr>
              <a:t>1</a:t>
            </a:r>
            <a:r>
              <a:rPr lang="zh-CN" altLang="en-US" u="sng" dirty="0" smtClean="0">
                <a:solidFill>
                  <a:srgbClr val="002060"/>
                </a:solidFill>
                <a:latin typeface="华文仿宋" panose="02010600040101010101" pitchFamily="2" charset="-122"/>
                <a:ea typeface="华文仿宋" panose="02010600040101010101" pitchFamily="2" charset="-122"/>
              </a:rPr>
              <a:t>亿元至</a:t>
            </a:r>
            <a:r>
              <a:rPr lang="en-US" altLang="zh-CN" u="sng" dirty="0" smtClean="0">
                <a:solidFill>
                  <a:srgbClr val="002060"/>
                </a:solidFill>
                <a:latin typeface="华文仿宋" panose="02010600040101010101" pitchFamily="2" charset="-122"/>
                <a:ea typeface="华文仿宋" panose="02010600040101010101" pitchFamily="2" charset="-122"/>
              </a:rPr>
              <a:t>10</a:t>
            </a:r>
            <a:r>
              <a:rPr lang="zh-CN" altLang="en-US" u="sng" dirty="0" smtClean="0">
                <a:solidFill>
                  <a:srgbClr val="002060"/>
                </a:solidFill>
                <a:latin typeface="华文仿宋" panose="02010600040101010101" pitchFamily="2" charset="-122"/>
                <a:ea typeface="华文仿宋" panose="02010600040101010101" pitchFamily="2" charset="-122"/>
              </a:rPr>
              <a:t>亿元的部分，按照</a:t>
            </a:r>
            <a:r>
              <a:rPr lang="en-US" altLang="zh-CN" u="sng" dirty="0" smtClean="0">
                <a:solidFill>
                  <a:srgbClr val="002060"/>
                </a:solidFill>
                <a:latin typeface="华文仿宋" panose="02010600040101010101" pitchFamily="2" charset="-122"/>
                <a:ea typeface="华文仿宋" panose="02010600040101010101" pitchFamily="2" charset="-122"/>
              </a:rPr>
              <a:t>0.5%</a:t>
            </a:r>
            <a:r>
              <a:rPr lang="zh-CN" altLang="en-US" u="sng" dirty="0" smtClean="0">
                <a:solidFill>
                  <a:srgbClr val="002060"/>
                </a:solidFill>
                <a:latin typeface="华文仿宋" panose="02010600040101010101" pitchFamily="2" charset="-122"/>
                <a:ea typeface="华文仿宋" panose="02010600040101010101" pitchFamily="2" charset="-122"/>
              </a:rPr>
              <a:t>提取；</a:t>
            </a:r>
            <a:endParaRPr lang="zh-CN" altLang="en-US" u="sng" dirty="0" smtClean="0">
              <a:solidFill>
                <a:srgbClr val="002060"/>
              </a:solidFill>
              <a:latin typeface="华文仿宋" panose="02010600040101010101" pitchFamily="2" charset="-122"/>
              <a:ea typeface="华文仿宋" panose="02010600040101010101" pitchFamily="2" charset="-122"/>
            </a:endParaRPr>
          </a:p>
          <a:p>
            <a:r>
              <a:rPr lang="zh-CN" altLang="en-US" u="sng" dirty="0" smtClean="0">
                <a:solidFill>
                  <a:srgbClr val="002060"/>
                </a:solidFill>
                <a:latin typeface="华文仿宋" panose="02010600040101010101" pitchFamily="2" charset="-122"/>
                <a:ea typeface="华文仿宋" panose="02010600040101010101" pitchFamily="2" charset="-122"/>
              </a:rPr>
              <a:t>　　（四）营业收入超过</a:t>
            </a:r>
            <a:r>
              <a:rPr lang="en-US" altLang="zh-CN" u="sng" dirty="0" smtClean="0">
                <a:solidFill>
                  <a:srgbClr val="002060"/>
                </a:solidFill>
                <a:latin typeface="华文仿宋" panose="02010600040101010101" pitchFamily="2" charset="-122"/>
                <a:ea typeface="华文仿宋" panose="02010600040101010101" pitchFamily="2" charset="-122"/>
              </a:rPr>
              <a:t>10</a:t>
            </a:r>
            <a:r>
              <a:rPr lang="zh-CN" altLang="en-US" u="sng" dirty="0" smtClean="0">
                <a:solidFill>
                  <a:srgbClr val="002060"/>
                </a:solidFill>
                <a:latin typeface="华文仿宋" panose="02010600040101010101" pitchFamily="2" charset="-122"/>
                <a:ea typeface="华文仿宋" panose="02010600040101010101" pitchFamily="2" charset="-122"/>
              </a:rPr>
              <a:t>亿元的部分，按照</a:t>
            </a:r>
            <a:r>
              <a:rPr lang="en-US" altLang="zh-CN" u="sng" dirty="0" smtClean="0">
                <a:solidFill>
                  <a:srgbClr val="002060"/>
                </a:solidFill>
                <a:latin typeface="华文仿宋" panose="02010600040101010101" pitchFamily="2" charset="-122"/>
                <a:ea typeface="华文仿宋" panose="02010600040101010101" pitchFamily="2" charset="-122"/>
              </a:rPr>
              <a:t>0.2%</a:t>
            </a:r>
            <a:r>
              <a:rPr lang="zh-CN" altLang="en-US" u="sng" dirty="0" smtClean="0">
                <a:solidFill>
                  <a:srgbClr val="002060"/>
                </a:solidFill>
                <a:latin typeface="华文仿宋" panose="02010600040101010101" pitchFamily="2" charset="-122"/>
                <a:ea typeface="华文仿宋" panose="02010600040101010101" pitchFamily="2" charset="-122"/>
              </a:rPr>
              <a:t>提取。</a:t>
            </a:r>
            <a:endParaRPr lang="zh-CN" altLang="en-US" u="sng" dirty="0" smtClean="0">
              <a:solidFill>
                <a:srgbClr val="002060"/>
              </a:solidFill>
              <a:latin typeface="华文仿宋" panose="02010600040101010101" pitchFamily="2" charset="-122"/>
              <a:ea typeface="华文仿宋" panose="02010600040101010101" pitchFamily="2" charset="-122"/>
            </a:endParaRPr>
          </a:p>
          <a:p>
            <a:endParaRPr lang="zh-CN" altLang="en-US" dirty="0" smtClean="0">
              <a:solidFill>
                <a:srgbClr val="002060"/>
              </a:solidFill>
            </a:endParaRPr>
          </a:p>
          <a:p>
            <a:r>
              <a:rPr lang="en-US" dirty="0" smtClean="0"/>
              <a:t>b</a:t>
            </a:r>
            <a:r>
              <a:rPr lang="zh-CN" altLang="en-US" dirty="0" smtClean="0"/>
              <a:t>）公司财务部门未建立台账的不得分，台账不完整的</a:t>
            </a:r>
            <a:r>
              <a:rPr lang="zh-CN" altLang="en-US" dirty="0" smtClean="0">
                <a:solidFill>
                  <a:srgbClr val="FF0000"/>
                </a:solidFill>
              </a:rPr>
              <a:t>扣</a:t>
            </a:r>
            <a:r>
              <a:rPr lang="en-US" dirty="0" smtClean="0">
                <a:solidFill>
                  <a:srgbClr val="FF0000"/>
                </a:solidFill>
              </a:rPr>
              <a:t>10</a:t>
            </a:r>
            <a:r>
              <a:rPr lang="zh-CN" altLang="en-US" dirty="0" smtClean="0">
                <a:solidFill>
                  <a:srgbClr val="FF0000"/>
                </a:solidFill>
              </a:rPr>
              <a:t>分</a:t>
            </a:r>
            <a:r>
              <a:rPr lang="zh-CN" altLang="en-US" dirty="0" smtClean="0"/>
              <a:t>。</a:t>
            </a:r>
            <a:endParaRPr lang="zh-CN" altLang="en-US" dirty="0" smtClean="0"/>
          </a:p>
          <a:p>
            <a:endParaRPr lang="zh-CN" altLang="en-US" dirty="0">
              <a:solidFill>
                <a:srgbClr val="FF0000"/>
              </a:solidFill>
            </a:endParaRPr>
          </a:p>
        </p:txBody>
      </p:sp>
      <p:sp>
        <p:nvSpPr>
          <p:cNvPr id="3" name="标题 2"/>
          <p:cNvSpPr>
            <a:spLocks noGrp="1"/>
          </p:cNvSpPr>
          <p:nvPr>
            <p:ph type="title"/>
          </p:nvPr>
        </p:nvSpPr>
        <p:spPr>
          <a:xfrm>
            <a:off x="500034" y="214290"/>
            <a:ext cx="8258204" cy="1131910"/>
          </a:xfrm>
        </p:spPr>
        <p:txBody>
          <a:bodyPr>
            <a:normAutofit fontScale="90000"/>
          </a:bodyPr>
          <a:lstStyle/>
          <a:p>
            <a:r>
              <a:rPr lang="zh-CN" altLang="en-US" dirty="0" smtClean="0">
                <a:solidFill>
                  <a:srgbClr val="FF0000"/>
                </a:solidFill>
              </a:rPr>
              <a:t>表</a:t>
            </a:r>
            <a:r>
              <a:rPr lang="en-US" dirty="0" smtClean="0">
                <a:solidFill>
                  <a:srgbClr val="FF0000"/>
                </a:solidFill>
              </a:rPr>
              <a:t>4</a:t>
            </a:r>
            <a:r>
              <a:rPr lang="zh-CN" altLang="en-US" dirty="0" smtClean="0">
                <a:solidFill>
                  <a:srgbClr val="FF0000"/>
                </a:solidFill>
              </a:rPr>
              <a:t>安全生产投入与工伤保险（</a:t>
            </a:r>
            <a:r>
              <a:rPr lang="en-US" altLang="zh-CN" dirty="0" smtClean="0">
                <a:solidFill>
                  <a:srgbClr val="FF0000"/>
                </a:solidFill>
              </a:rPr>
              <a:t>60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500834"/>
          </a:xfrm>
        </p:spPr>
        <p:txBody>
          <a:bodyPr>
            <a:normAutofit fontScale="70000" lnSpcReduction="20000"/>
          </a:bodyPr>
          <a:lstStyle/>
          <a:p>
            <a:r>
              <a:rPr lang="en-US" altLang="zh-CN" dirty="0" smtClean="0">
                <a:solidFill>
                  <a:srgbClr val="FF0000"/>
                </a:solidFill>
              </a:rPr>
              <a:t>3</a:t>
            </a:r>
            <a:r>
              <a:rPr lang="zh-CN" altLang="en-US" dirty="0" smtClean="0">
                <a:solidFill>
                  <a:srgbClr val="FF0000"/>
                </a:solidFill>
              </a:rPr>
              <a:t>、安全费用使用（</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抽查安全费用使用情况：</a:t>
            </a:r>
            <a:endParaRPr lang="zh-CN" altLang="en-US" dirty="0" smtClean="0"/>
          </a:p>
          <a:p>
            <a:r>
              <a:rPr lang="en-US" dirty="0" smtClean="0">
                <a:solidFill>
                  <a:srgbClr val="FF0000"/>
                </a:solidFill>
              </a:rPr>
              <a:t>a</a:t>
            </a:r>
            <a:r>
              <a:rPr lang="zh-CN" altLang="en-US" dirty="0" smtClean="0">
                <a:solidFill>
                  <a:srgbClr val="FF0000"/>
                </a:solidFill>
              </a:rPr>
              <a:t>）无年度使用计划不得分；</a:t>
            </a:r>
            <a:endParaRPr lang="zh-CN" altLang="en-US" dirty="0" smtClean="0">
              <a:solidFill>
                <a:srgbClr val="FF0000"/>
              </a:solidFill>
            </a:endParaRPr>
          </a:p>
          <a:p>
            <a:r>
              <a:rPr lang="en-US" dirty="0" smtClean="0">
                <a:solidFill>
                  <a:srgbClr val="FF0000"/>
                </a:solidFill>
              </a:rPr>
              <a:t>b</a:t>
            </a:r>
            <a:r>
              <a:rPr lang="zh-CN" altLang="en-US" dirty="0" smtClean="0">
                <a:solidFill>
                  <a:srgbClr val="FF0000"/>
                </a:solidFill>
              </a:rPr>
              <a:t>）抽查公司财务部门安全费用使用情况，不符合规定每发现一处扣</a:t>
            </a:r>
            <a:r>
              <a:rPr lang="en-US" dirty="0" smtClean="0">
                <a:solidFill>
                  <a:srgbClr val="FF0000"/>
                </a:solidFill>
              </a:rPr>
              <a:t>5</a:t>
            </a:r>
            <a:r>
              <a:rPr lang="zh-CN" altLang="en-US" dirty="0" smtClean="0">
                <a:solidFill>
                  <a:srgbClr val="FF0000"/>
                </a:solidFill>
              </a:rPr>
              <a:t>分，未专款专用不得分。</a:t>
            </a:r>
            <a:endParaRPr lang="en-US" altLang="zh-CN" dirty="0" smtClean="0">
              <a:solidFill>
                <a:srgbClr val="FF0000"/>
              </a:solidFill>
            </a:endParaRPr>
          </a:p>
          <a:p>
            <a:r>
              <a:rPr lang="en-US" dirty="0" smtClean="0">
                <a:solidFill>
                  <a:srgbClr val="002060"/>
                </a:solidFill>
                <a:latin typeface="黑体" panose="02010609060101010101" charset="-122"/>
                <a:ea typeface="黑体" panose="02010609060101010101" charset="-122"/>
                <a:cs typeface="黑体" panose="02010609060101010101" charset="-122"/>
              </a:rPr>
              <a:t>2012</a:t>
            </a:r>
            <a:r>
              <a:rPr lang="zh-CN" altLang="en-US" dirty="0" smtClean="0">
                <a:solidFill>
                  <a:srgbClr val="002060"/>
                </a:solidFill>
                <a:latin typeface="黑体" panose="02010609060101010101" charset="-122"/>
                <a:ea typeface="黑体" panose="02010609060101010101" charset="-122"/>
                <a:cs typeface="黑体" panose="02010609060101010101" charset="-122"/>
              </a:rPr>
              <a:t>年</a:t>
            </a:r>
            <a:r>
              <a:rPr lang="en-US" dirty="0" smtClean="0">
                <a:solidFill>
                  <a:srgbClr val="002060"/>
                </a:solidFill>
                <a:latin typeface="黑体" panose="02010609060101010101" charset="-122"/>
                <a:ea typeface="黑体" panose="02010609060101010101" charset="-122"/>
                <a:cs typeface="黑体" panose="02010609060101010101" charset="-122"/>
              </a:rPr>
              <a:t>2</a:t>
            </a:r>
            <a:r>
              <a:rPr lang="zh-CN" altLang="en-US" dirty="0" smtClean="0">
                <a:solidFill>
                  <a:srgbClr val="002060"/>
                </a:solidFill>
                <a:latin typeface="黑体" panose="02010609060101010101" charset="-122"/>
                <a:ea typeface="黑体" panose="02010609060101010101" charset="-122"/>
                <a:cs typeface="黑体" panose="02010609060101010101" charset="-122"/>
              </a:rPr>
              <a:t>月</a:t>
            </a:r>
            <a:r>
              <a:rPr lang="en-US" dirty="0" smtClean="0">
                <a:solidFill>
                  <a:srgbClr val="002060"/>
                </a:solidFill>
                <a:latin typeface="黑体" panose="02010609060101010101" charset="-122"/>
                <a:ea typeface="黑体" panose="02010609060101010101" charset="-122"/>
                <a:cs typeface="黑体" panose="02010609060101010101" charset="-122"/>
              </a:rPr>
              <a:t>14</a:t>
            </a:r>
            <a:r>
              <a:rPr lang="zh-CN" altLang="en-US" dirty="0" smtClean="0">
                <a:solidFill>
                  <a:srgbClr val="002060"/>
                </a:solidFill>
                <a:latin typeface="黑体" panose="02010609060101010101" charset="-122"/>
                <a:ea typeface="黑体" panose="02010609060101010101" charset="-122"/>
                <a:cs typeface="黑体" panose="02010609060101010101" charset="-122"/>
              </a:rPr>
              <a:t>日由财政部、安全监管总局联合印发的</a:t>
            </a:r>
            <a:r>
              <a:rPr lang="en-US" altLang="zh-CN" dirty="0" smtClean="0">
                <a:solidFill>
                  <a:srgbClr val="002060"/>
                </a:solidFill>
                <a:latin typeface="黑体" panose="02010609060101010101" charset="-122"/>
                <a:ea typeface="黑体" panose="02010609060101010101" charset="-122"/>
                <a:cs typeface="黑体" panose="02010609060101010101" charset="-122"/>
              </a:rPr>
              <a:t>《</a:t>
            </a:r>
            <a:r>
              <a:rPr lang="zh-CN" altLang="en-US" dirty="0" smtClean="0">
                <a:solidFill>
                  <a:srgbClr val="002060"/>
                </a:solidFill>
                <a:latin typeface="黑体" panose="02010609060101010101" charset="-122"/>
                <a:ea typeface="黑体" panose="02010609060101010101" charset="-122"/>
                <a:cs typeface="黑体" panose="02010609060101010101" charset="-122"/>
              </a:rPr>
              <a:t>企业安全生产费用提取和使用管理办法</a:t>
            </a:r>
            <a:r>
              <a:rPr lang="en-US" altLang="zh-CN" dirty="0" smtClean="0">
                <a:solidFill>
                  <a:srgbClr val="002060"/>
                </a:solidFill>
                <a:latin typeface="黑体" panose="02010609060101010101" charset="-122"/>
                <a:ea typeface="黑体" panose="02010609060101010101" charset="-122"/>
                <a:cs typeface="黑体" panose="02010609060101010101" charset="-122"/>
              </a:rPr>
              <a:t>》</a:t>
            </a:r>
            <a:r>
              <a:rPr lang="zh-CN" altLang="en-US" dirty="0" smtClean="0">
                <a:solidFill>
                  <a:srgbClr val="002060"/>
                </a:solidFill>
                <a:latin typeface="黑体" panose="02010609060101010101" charset="-122"/>
                <a:ea typeface="黑体" panose="02010609060101010101" charset="-122"/>
                <a:cs typeface="黑体" panose="02010609060101010101" charset="-122"/>
              </a:rPr>
              <a:t>（财企</a:t>
            </a:r>
            <a:r>
              <a:rPr lang="en-US" altLang="zh-CN" dirty="0" smtClean="0">
                <a:solidFill>
                  <a:srgbClr val="002060"/>
                </a:solidFill>
                <a:latin typeface="黑体" panose="02010609060101010101" charset="-122"/>
                <a:ea typeface="黑体" panose="02010609060101010101" charset="-122"/>
                <a:cs typeface="黑体" panose="02010609060101010101" charset="-122"/>
              </a:rPr>
              <a:t>〔</a:t>
            </a:r>
            <a:r>
              <a:rPr lang="en-US" dirty="0" smtClean="0">
                <a:solidFill>
                  <a:srgbClr val="002060"/>
                </a:solidFill>
                <a:latin typeface="黑体" panose="02010609060101010101" charset="-122"/>
                <a:ea typeface="黑体" panose="02010609060101010101" charset="-122"/>
                <a:cs typeface="黑体" panose="02010609060101010101" charset="-122"/>
              </a:rPr>
              <a:t>2012</a:t>
            </a:r>
            <a:r>
              <a:rPr lang="en-US" altLang="zh-CN" dirty="0" smtClean="0">
                <a:solidFill>
                  <a:srgbClr val="002060"/>
                </a:solidFill>
                <a:latin typeface="黑体" panose="02010609060101010101" charset="-122"/>
                <a:ea typeface="黑体" panose="02010609060101010101" charset="-122"/>
                <a:cs typeface="黑体" panose="02010609060101010101" charset="-122"/>
              </a:rPr>
              <a:t>〕</a:t>
            </a:r>
            <a:r>
              <a:rPr lang="en-US" dirty="0" smtClean="0">
                <a:solidFill>
                  <a:srgbClr val="002060"/>
                </a:solidFill>
                <a:latin typeface="黑体" panose="02010609060101010101" charset="-122"/>
                <a:ea typeface="黑体" panose="02010609060101010101" charset="-122"/>
                <a:cs typeface="黑体" panose="02010609060101010101" charset="-122"/>
              </a:rPr>
              <a:t>16</a:t>
            </a:r>
            <a:r>
              <a:rPr lang="zh-CN" altLang="en-US" dirty="0" smtClean="0">
                <a:solidFill>
                  <a:srgbClr val="002060"/>
                </a:solidFill>
                <a:latin typeface="黑体" panose="02010609060101010101" charset="-122"/>
                <a:ea typeface="黑体" panose="02010609060101010101" charset="-122"/>
                <a:cs typeface="黑体" panose="02010609060101010101" charset="-122"/>
              </a:rPr>
              <a:t>号</a:t>
            </a:r>
            <a:r>
              <a:rPr lang="zh-CN" altLang="en-US" u="sng" dirty="0" smtClean="0">
                <a:solidFill>
                  <a:srgbClr val="002060"/>
                </a:solidFill>
                <a:latin typeface="黑体" panose="02010609060101010101" charset="-122"/>
                <a:ea typeface="黑体" panose="02010609060101010101" charset="-122"/>
                <a:cs typeface="黑体" panose="02010609060101010101" charset="-122"/>
              </a:rPr>
              <a:t>） </a:t>
            </a:r>
            <a:r>
              <a:rPr lang="zh-CN" altLang="en-US" b="1" u="sng" dirty="0" smtClean="0">
                <a:solidFill>
                  <a:srgbClr val="002060"/>
                </a:solidFill>
                <a:latin typeface="黑体" panose="02010609060101010101" charset="-122"/>
                <a:ea typeface="黑体" panose="02010609060101010101" charset="-122"/>
                <a:cs typeface="黑体" panose="02010609060101010101" charset="-122"/>
              </a:rPr>
              <a:t>第二十条</a:t>
            </a:r>
            <a:r>
              <a:rPr lang="zh-CN" altLang="en-US" u="sng" dirty="0" smtClean="0">
                <a:solidFill>
                  <a:srgbClr val="002060"/>
                </a:solidFill>
                <a:latin typeface="黑体" panose="02010609060101010101" charset="-122"/>
                <a:ea typeface="黑体" panose="02010609060101010101" charset="-122"/>
                <a:cs typeface="黑体" panose="02010609060101010101" charset="-122"/>
              </a:rPr>
              <a:t>　危险品生产与储存企业安全费用应当按照以下范围使用：</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一）完善、改造和维护安全防护设施设备支出（不含“三同时”要求初期投入的安全设施），包括车间、库房、罐区等作业场所的监控、监测、通风、防晒、调温、防火、灭火、防爆、泄压、防毒、消毒、中和、防潮、防雷、防静电、防腐、防渗漏、防护围堤或者隔离操作等设施设备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（二）配备、维护、保养应急救援器材、设备支出和应急演练支出；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（三）开展重大危险源和事故隐患评估、监控和整改支出；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（四）安全生产检查、评价（不包括新建、改建、扩建项目安全评价）、咨询和标准化建设支出；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（五）配备和更新现场作业人员安全防护用品支出；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（六）安全生产宣传、教育、培训支出；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（七）安全生产适用的新技术、新标准、新工艺、新装备的推广应用支出；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（八）安全设施及特种设备检测检验支出；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u="sng" dirty="0" smtClean="0">
                <a:solidFill>
                  <a:srgbClr val="002060"/>
                </a:solidFill>
                <a:latin typeface="黑体" panose="02010609060101010101" charset="-122"/>
                <a:ea typeface="黑体" panose="02010609060101010101" charset="-122"/>
                <a:cs typeface="黑体" panose="02010609060101010101" charset="-122"/>
              </a:rPr>
              <a:t>　　（九）其他与安全生产直接相关的支出。</a:t>
            </a:r>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a:p>
            <a:endParaRPr lang="zh-CN" altLang="en-US" u="sng" dirty="0" smtClean="0">
              <a:solidFill>
                <a:srgbClr val="002060"/>
              </a:solidFill>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lstStyle/>
          <a:p>
            <a:r>
              <a:rPr lang="en-US" altLang="zh-CN" dirty="0" smtClean="0">
                <a:solidFill>
                  <a:srgbClr val="FF0000"/>
                </a:solidFill>
              </a:rPr>
              <a:t>4</a:t>
            </a:r>
            <a:r>
              <a:rPr lang="zh-CN" altLang="en-US" dirty="0" smtClean="0">
                <a:solidFill>
                  <a:srgbClr val="FF0000"/>
                </a:solidFill>
              </a:rPr>
              <a:t>、工伤保险管理（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pPr lvl="0"/>
            <a:r>
              <a:rPr lang="zh-CN" altLang="en-US" dirty="0" smtClean="0"/>
              <a:t>无工伤保险管理制度的不得分，抽查三个岗位人员的缴费证明材料，有一人未缴纳或未足额缴费的不得分；</a:t>
            </a:r>
            <a:endParaRPr lang="zh-CN" altLang="en-US" dirty="0" smtClean="0"/>
          </a:p>
          <a:p>
            <a:r>
              <a:rPr lang="zh-CN" altLang="en-US" dirty="0" smtClean="0"/>
              <a:t>未保障赔偿或赔偿不到位的不得分。</a:t>
            </a:r>
            <a:endParaRPr lang="en-US" altLang="zh-CN" dirty="0" smtClean="0"/>
          </a:p>
          <a:p>
            <a:r>
              <a:rPr lang="en-US" altLang="zh-CN" dirty="0" smtClean="0">
                <a:solidFill>
                  <a:srgbClr val="FF0000"/>
                </a:solidFill>
              </a:rPr>
              <a:t>5</a:t>
            </a:r>
            <a:r>
              <a:rPr lang="zh-CN" altLang="en-US" dirty="0" smtClean="0">
                <a:solidFill>
                  <a:srgbClr val="FF0000"/>
                </a:solidFill>
              </a:rPr>
              <a:t>、安全责任险管理（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未实行安全责任险的不得分。</a:t>
            </a:r>
            <a:endParaRPr lang="en-US" altLang="zh-CN" dirty="0" smtClean="0"/>
          </a:p>
          <a:p>
            <a:r>
              <a:rPr lang="zh-CN" altLang="en-US" b="1" u="sng" dirty="0" smtClean="0">
                <a:solidFill>
                  <a:srgbClr val="002060"/>
                </a:solidFill>
                <a:latin typeface="黑体" panose="02010609060101010101" charset="-122"/>
                <a:ea typeface="黑体" panose="02010609060101010101" charset="-122"/>
                <a:cs typeface="黑体" panose="02010609060101010101" charset="-122"/>
              </a:rPr>
              <a:t>（新修订的安全生产法第</a:t>
            </a:r>
            <a:r>
              <a:rPr lang="en-US" altLang="zh-CN" b="1" u="sng" dirty="0" smtClean="0">
                <a:solidFill>
                  <a:srgbClr val="002060"/>
                </a:solidFill>
                <a:latin typeface="黑体" panose="02010609060101010101" charset="-122"/>
                <a:ea typeface="黑体" panose="02010609060101010101" charset="-122"/>
                <a:cs typeface="黑体" panose="02010609060101010101" charset="-122"/>
              </a:rPr>
              <a:t>104</a:t>
            </a:r>
            <a:r>
              <a:rPr lang="zh-CN" altLang="en-US" b="1" u="sng" dirty="0" smtClean="0">
                <a:solidFill>
                  <a:srgbClr val="002060"/>
                </a:solidFill>
                <a:latin typeface="黑体" panose="02010609060101010101" charset="-122"/>
                <a:ea typeface="黑体" panose="02010609060101010101" charset="-122"/>
                <a:cs typeface="黑体" panose="02010609060101010101" charset="-122"/>
              </a:rPr>
              <a:t>条，对于民爆行业未投保安全责任险的，责令限期改正，并处</a:t>
            </a:r>
            <a:r>
              <a:rPr lang="en-US" altLang="zh-CN" b="1" u="sng" dirty="0" smtClean="0">
                <a:solidFill>
                  <a:srgbClr val="002060"/>
                </a:solidFill>
                <a:latin typeface="黑体" panose="02010609060101010101" charset="-122"/>
                <a:ea typeface="黑体" panose="02010609060101010101" charset="-122"/>
                <a:cs typeface="黑体" panose="02010609060101010101" charset="-122"/>
              </a:rPr>
              <a:t>5</a:t>
            </a:r>
            <a:r>
              <a:rPr lang="zh-CN" altLang="en-US" b="1" u="sng" dirty="0" smtClean="0">
                <a:solidFill>
                  <a:srgbClr val="002060"/>
                </a:solidFill>
                <a:latin typeface="黑体" panose="02010609060101010101" charset="-122"/>
                <a:ea typeface="黑体" panose="02010609060101010101" charset="-122"/>
                <a:cs typeface="黑体" panose="02010609060101010101" charset="-122"/>
              </a:rPr>
              <a:t>万元至</a:t>
            </a:r>
            <a:r>
              <a:rPr lang="en-US" altLang="zh-CN" b="1" u="sng" dirty="0" smtClean="0">
                <a:solidFill>
                  <a:srgbClr val="002060"/>
                </a:solidFill>
                <a:latin typeface="黑体" panose="02010609060101010101" charset="-122"/>
                <a:ea typeface="黑体" panose="02010609060101010101" charset="-122"/>
                <a:cs typeface="黑体" panose="02010609060101010101" charset="-122"/>
              </a:rPr>
              <a:t>10</a:t>
            </a:r>
            <a:r>
              <a:rPr lang="zh-CN" altLang="en-US" b="1" u="sng" dirty="0" smtClean="0">
                <a:solidFill>
                  <a:srgbClr val="002060"/>
                </a:solidFill>
                <a:latin typeface="黑体" panose="02010609060101010101" charset="-122"/>
                <a:ea typeface="黑体" panose="02010609060101010101" charset="-122"/>
                <a:cs typeface="黑体" panose="02010609060101010101" charset="-122"/>
              </a:rPr>
              <a:t>万元一下的罚款，预期未改正的，处</a:t>
            </a:r>
            <a:r>
              <a:rPr lang="en-US" altLang="zh-CN" b="1" u="sng" dirty="0" smtClean="0">
                <a:solidFill>
                  <a:srgbClr val="002060"/>
                </a:solidFill>
                <a:latin typeface="黑体" panose="02010609060101010101" charset="-122"/>
                <a:ea typeface="黑体" panose="02010609060101010101" charset="-122"/>
                <a:cs typeface="黑体" panose="02010609060101010101" charset="-122"/>
              </a:rPr>
              <a:t>10</a:t>
            </a:r>
            <a:r>
              <a:rPr lang="zh-CN" altLang="en-US" b="1" u="sng" dirty="0" smtClean="0">
                <a:solidFill>
                  <a:srgbClr val="002060"/>
                </a:solidFill>
                <a:latin typeface="黑体" panose="02010609060101010101" charset="-122"/>
                <a:ea typeface="黑体" panose="02010609060101010101" charset="-122"/>
                <a:cs typeface="黑体" panose="02010609060101010101" charset="-122"/>
              </a:rPr>
              <a:t>万元至二十万元罚款）。</a:t>
            </a:r>
            <a:endParaRPr lang="zh-CN" altLang="en-US" b="1" u="sng" dirty="0" smtClean="0">
              <a:solidFill>
                <a:srgbClr val="002060"/>
              </a:solidFill>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endParaRPr lang="zh-CN" altLang="en-US"/>
          </a:p>
          <a:p>
            <a:r>
              <a:rPr lang="zh-CN" altLang="en-US"/>
              <a:t>通过开展安全生产达标对标提升活动，不断加强企业安全生产主体责任，完善企业安全管理制度和操作规程，建立预防机制，规范生产行为，使生产经营各环节实现制度化、规范化、标准化、精细化、模块化管理，进一步提升安全生产达标建设整体水平。</a:t>
            </a:r>
            <a:endParaRPr lang="zh-CN" altLang="en-US"/>
          </a:p>
        </p:txBody>
      </p:sp>
      <p:sp>
        <p:nvSpPr>
          <p:cNvPr id="3" name="标题 2"/>
          <p:cNvSpPr>
            <a:spLocks noGrp="1"/>
          </p:cNvSpPr>
          <p:nvPr>
            <p:ph type="title"/>
          </p:nvPr>
        </p:nvSpPr>
        <p:spPr/>
        <p:txBody>
          <a:bodyPr/>
          <a:p>
            <a:pPr algn="ctr"/>
            <a:r>
              <a:rPr lang="zh-CN" altLang="zh-CN">
                <a:solidFill>
                  <a:srgbClr val="FF0000"/>
                </a:solidFill>
              </a:rPr>
              <a:t>总体目标</a:t>
            </a:r>
            <a:endParaRPr lang="zh-CN" altLang="zh-CN">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162382"/>
          </a:xfrm>
        </p:spPr>
        <p:txBody>
          <a:bodyPr>
            <a:normAutofit lnSpcReduction="10000"/>
          </a:bodyPr>
          <a:lstStyle/>
          <a:p>
            <a:r>
              <a:rPr lang="en-US" altLang="zh-CN" dirty="0" smtClean="0">
                <a:solidFill>
                  <a:srgbClr val="FF0000"/>
                </a:solidFill>
              </a:rPr>
              <a:t>1</a:t>
            </a:r>
            <a:r>
              <a:rPr lang="zh-CN" altLang="en-US" dirty="0" smtClean="0">
                <a:solidFill>
                  <a:srgbClr val="FF0000"/>
                </a:solidFill>
              </a:rPr>
              <a:t>、法律、法规、规章、标准获取与评价（</a:t>
            </a:r>
            <a:r>
              <a:rPr lang="en-US" altLang="zh-CN" dirty="0" smtClean="0">
                <a:solidFill>
                  <a:srgbClr val="FF0000"/>
                </a:solidFill>
              </a:rPr>
              <a:t>10</a:t>
            </a:r>
            <a:r>
              <a:rPr lang="zh-CN" altLang="en-US" dirty="0" smtClean="0">
                <a:solidFill>
                  <a:srgbClr val="FF0000"/>
                </a:solidFill>
              </a:rPr>
              <a:t>）</a:t>
            </a:r>
            <a:endParaRPr lang="en-US" altLang="zh-CN" dirty="0" smtClean="0">
              <a:solidFill>
                <a:srgbClr val="FF0000"/>
              </a:solidFill>
            </a:endParaRPr>
          </a:p>
          <a:p>
            <a:r>
              <a:rPr lang="en-US" dirty="0" smtClean="0"/>
              <a:t>a</a:t>
            </a:r>
            <a:r>
              <a:rPr lang="zh-CN" altLang="en-US" dirty="0" smtClean="0"/>
              <a:t>）未制定管理制度，未明确部门、人员职责不得分；</a:t>
            </a:r>
            <a:endParaRPr lang="zh-CN" altLang="en-US" dirty="0" smtClean="0"/>
          </a:p>
          <a:p>
            <a:r>
              <a:rPr lang="en-US" dirty="0" smtClean="0"/>
              <a:t>b</a:t>
            </a:r>
            <a:r>
              <a:rPr lang="zh-CN" altLang="en-US" dirty="0" smtClean="0"/>
              <a:t>）抽查一个部门，未按规定定期识别和获取的扣</a:t>
            </a:r>
            <a:r>
              <a:rPr lang="en-US" dirty="0" smtClean="0"/>
              <a:t>5</a:t>
            </a:r>
            <a:r>
              <a:rPr lang="zh-CN" altLang="en-US" dirty="0" smtClean="0"/>
              <a:t>分，未将相关清单交安全生产管理部门汇总扣</a:t>
            </a:r>
            <a:r>
              <a:rPr lang="en-US" dirty="0" smtClean="0"/>
              <a:t>5</a:t>
            </a:r>
            <a:r>
              <a:rPr lang="zh-CN" altLang="en-US" dirty="0" smtClean="0"/>
              <a:t>分；</a:t>
            </a:r>
            <a:endParaRPr lang="zh-CN" altLang="en-US" dirty="0" smtClean="0"/>
          </a:p>
          <a:p>
            <a:r>
              <a:rPr lang="en-US" dirty="0" smtClean="0"/>
              <a:t>c</a:t>
            </a:r>
            <a:r>
              <a:rPr lang="zh-CN" altLang="en-US" dirty="0" smtClean="0"/>
              <a:t>）未定期识别和获取适用安全生产法律、法规、规章、标准及行业安全监管文件扣</a:t>
            </a:r>
            <a:r>
              <a:rPr lang="en-US" dirty="0" smtClean="0"/>
              <a:t>5</a:t>
            </a:r>
            <a:r>
              <a:rPr lang="zh-CN" altLang="en-US" dirty="0" smtClean="0"/>
              <a:t>分，无清单扣</a:t>
            </a:r>
            <a:r>
              <a:rPr lang="en-US" dirty="0" smtClean="0"/>
              <a:t>5</a:t>
            </a:r>
            <a:r>
              <a:rPr lang="zh-CN" altLang="en-US" dirty="0" smtClean="0"/>
              <a:t>分；</a:t>
            </a:r>
            <a:endParaRPr lang="zh-CN" altLang="en-US" dirty="0" smtClean="0"/>
          </a:p>
          <a:p>
            <a:r>
              <a:rPr lang="en-US" dirty="0" smtClean="0"/>
              <a:t>d</a:t>
            </a:r>
            <a:r>
              <a:rPr lang="zh-CN" altLang="en-US" dirty="0" smtClean="0"/>
              <a:t>）抽查一个部门，无适用的安全生产法律、法规、规章、标准及安全监管文件清单扣</a:t>
            </a:r>
            <a:r>
              <a:rPr lang="en-US" dirty="0" smtClean="0"/>
              <a:t>5</a:t>
            </a:r>
            <a:r>
              <a:rPr lang="zh-CN" altLang="en-US" dirty="0" smtClean="0"/>
              <a:t>分，无培训记录扣</a:t>
            </a:r>
            <a:r>
              <a:rPr lang="en-US" dirty="0" smtClean="0"/>
              <a:t>5</a:t>
            </a:r>
            <a:r>
              <a:rPr lang="zh-CN" altLang="en-US" dirty="0" smtClean="0"/>
              <a:t>分；</a:t>
            </a:r>
            <a:endParaRPr lang="zh-CN" altLang="en-US" dirty="0" smtClean="0"/>
          </a:p>
          <a:p>
            <a:r>
              <a:rPr lang="en-US" dirty="0" smtClean="0"/>
              <a:t>e</a:t>
            </a:r>
            <a:r>
              <a:rPr lang="zh-CN" altLang="en-US" dirty="0" smtClean="0"/>
              <a:t>）未定期开展安全生产法律、法规、规章、标准的符合性评价或无记录的扣</a:t>
            </a:r>
            <a:r>
              <a:rPr lang="en-US" dirty="0" smtClean="0"/>
              <a:t>5</a:t>
            </a:r>
            <a:r>
              <a:rPr lang="zh-CN" altLang="en-US" dirty="0" smtClean="0"/>
              <a:t>分，未及时更新扣</a:t>
            </a:r>
            <a:r>
              <a:rPr lang="en-US" dirty="0" smtClean="0"/>
              <a:t>5</a:t>
            </a:r>
            <a:r>
              <a:rPr lang="zh-CN" altLang="en-US" dirty="0" smtClean="0"/>
              <a:t>分。</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solidFill>
                  <a:srgbClr val="FF0000"/>
                </a:solidFill>
              </a:rPr>
              <a:t>表</a:t>
            </a:r>
            <a:r>
              <a:rPr lang="en-US" dirty="0" smtClean="0">
                <a:solidFill>
                  <a:srgbClr val="FF0000"/>
                </a:solidFill>
              </a:rPr>
              <a:t>5 </a:t>
            </a:r>
            <a:r>
              <a:rPr lang="zh-CN" altLang="en-US" dirty="0" smtClean="0">
                <a:solidFill>
                  <a:srgbClr val="FF0000"/>
                </a:solidFill>
              </a:rPr>
              <a:t>法律法规和安全管理制度（</a:t>
            </a:r>
            <a:r>
              <a:rPr lang="en-US" altLang="zh-CN" dirty="0" smtClean="0">
                <a:solidFill>
                  <a:srgbClr val="FF0000"/>
                </a:solidFill>
              </a:rPr>
              <a:t>110</a:t>
            </a:r>
            <a:r>
              <a:rPr lang="zh-CN" altLang="en-US" dirty="0" smtClean="0">
                <a:solidFill>
                  <a:srgbClr val="FF0000"/>
                </a:solidFill>
              </a:rPr>
              <a:t>分）</a:t>
            </a:r>
            <a:endParaRPr lang="zh-CN" altLang="en-US" dirty="0" smtClean="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85728"/>
            <a:ext cx="8229600" cy="6357982"/>
          </a:xfrm>
        </p:spPr>
        <p:txBody>
          <a:bodyPr>
            <a:normAutofit fontScale="82500"/>
          </a:bodyPr>
          <a:lstStyle/>
          <a:p>
            <a:r>
              <a:rPr lang="en-US" altLang="zh-CN" dirty="0" smtClean="0">
                <a:solidFill>
                  <a:srgbClr val="FF0000"/>
                </a:solidFill>
              </a:rPr>
              <a:t>2</a:t>
            </a:r>
            <a:r>
              <a:rPr lang="zh-CN" altLang="en-US" dirty="0" smtClean="0">
                <a:solidFill>
                  <a:srgbClr val="FF0000"/>
                </a:solidFill>
              </a:rPr>
              <a:t>、安全责任制管理（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未按企业机构设置制定安全责任制，每缺一项扣</a:t>
            </a:r>
            <a:r>
              <a:rPr lang="en-US" dirty="0" smtClean="0"/>
              <a:t>5</a:t>
            </a:r>
            <a:r>
              <a:rPr lang="zh-CN" altLang="en-US" dirty="0" smtClean="0"/>
              <a:t>分；抽查四个岗位，每发现一个岗位无责任制扣</a:t>
            </a:r>
            <a:r>
              <a:rPr lang="en-US" dirty="0" smtClean="0"/>
              <a:t>5</a:t>
            </a:r>
            <a:r>
              <a:rPr lang="zh-CN" altLang="en-US" dirty="0" smtClean="0"/>
              <a:t>分，安全责任不明确各扣</a:t>
            </a:r>
            <a:r>
              <a:rPr lang="en-US" dirty="0" smtClean="0"/>
              <a:t>3</a:t>
            </a:r>
            <a:r>
              <a:rPr lang="zh-CN" altLang="en-US" dirty="0" smtClean="0"/>
              <a:t>分，未以正式文件下发的扣</a:t>
            </a:r>
            <a:r>
              <a:rPr lang="en-US" dirty="0" smtClean="0"/>
              <a:t>5</a:t>
            </a:r>
            <a:r>
              <a:rPr lang="zh-CN" altLang="en-US" dirty="0" smtClean="0"/>
              <a:t>分。</a:t>
            </a:r>
            <a:endParaRPr lang="en-US" altLang="zh-CN" dirty="0" smtClean="0"/>
          </a:p>
          <a:p>
            <a:r>
              <a:rPr lang="zh-CN" altLang="en-US" b="1" dirty="0" smtClean="0">
                <a:solidFill>
                  <a:srgbClr val="002060"/>
                </a:solidFill>
                <a:latin typeface="黑体" panose="02010609060101010101" charset="-122"/>
                <a:ea typeface="黑体" panose="02010609060101010101" charset="-122"/>
                <a:cs typeface="黑体" panose="02010609060101010101" charset="-122"/>
              </a:rPr>
              <a:t>这里特别提醒的是公司主要负责人、安全机构和安全管理人员的安全职责在</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安全生产法</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和</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河北省安全生产条例</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中有明文规定，例如公司主要负责人的安全职责</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安全生产法</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smtClean="0">
                <a:solidFill>
                  <a:srgbClr val="002060"/>
                </a:solidFill>
                <a:latin typeface="黑体" panose="02010609060101010101" charset="-122"/>
                <a:ea typeface="黑体" panose="02010609060101010101" charset="-122"/>
                <a:cs typeface="黑体" panose="02010609060101010101" charset="-122"/>
              </a:rPr>
              <a:t>是这样规定的</a:t>
            </a:r>
            <a:r>
              <a:rPr lang="en-US" altLang="zh-CN" b="1"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a:t>
            </a:r>
            <a:endParaRPr lang="en-US" altLang="zh-CN" b="1" dirty="0" smtClean="0">
              <a:solidFill>
                <a:srgbClr val="002060"/>
              </a:solidFill>
              <a:latin typeface="黑体" panose="02010609060101010101" charset="-122"/>
              <a:ea typeface="黑体" panose="02010609060101010101" charset="-122"/>
              <a:cs typeface="黑体" panose="02010609060101010101" charset="-122"/>
            </a:endParaRPr>
          </a:p>
          <a:p>
            <a:r>
              <a:rPr lang="zh-CN" altLang="en-US" b="1" dirty="0" smtClean="0">
                <a:solidFill>
                  <a:srgbClr val="002060"/>
                </a:solidFill>
                <a:latin typeface="黑体" panose="02010609060101010101" charset="-122"/>
                <a:ea typeface="黑体" panose="02010609060101010101" charset="-122"/>
                <a:cs typeface="黑体" panose="02010609060101010101" charset="-122"/>
              </a:rPr>
              <a:t>    （一）建立、健全本单位安全生产责任制；</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（二）组织制定本单位安全生产规章制度和操作规程；</a:t>
            </a:r>
            <a:r>
              <a:rPr lang="en-US" b="1" dirty="0" smtClean="0">
                <a:solidFill>
                  <a:srgbClr val="002060"/>
                </a:solidFill>
                <a:latin typeface="黑体" panose="02010609060101010101" charset="-122"/>
                <a:ea typeface="黑体" panose="02010609060101010101" charset="-122"/>
                <a:cs typeface="黑体" panose="02010609060101010101" charset="-122"/>
              </a:rPr>
              <a:t>  </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（三）组织制定并实施本单位安全生产教育和培训计划；</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（四）保证本单位安全生产投入的有效实施；</a:t>
            </a:r>
            <a:r>
              <a:rPr lang="en-US" b="1" dirty="0" smtClean="0">
                <a:solidFill>
                  <a:srgbClr val="002060"/>
                </a:solidFill>
                <a:latin typeface="黑体" panose="02010609060101010101" charset="-122"/>
                <a:ea typeface="黑体" panose="02010609060101010101" charset="-122"/>
                <a:cs typeface="黑体" panose="02010609060101010101" charset="-122"/>
              </a:rPr>
              <a:t>   </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（五）督促、检查本单位的安全生产工作，及时消除生产安全事故隐患；</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（六）组织制定并实施本单位的生产安全事故应急救援预案；</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（七）及时、如实报告生产安全事故</a:t>
            </a:r>
            <a:r>
              <a:rPr lang="zh-CN" altLang="en-US" dirty="0" smtClean="0">
                <a:solidFill>
                  <a:srgbClr val="002060"/>
                </a:solidFill>
                <a:latin typeface="黑体" panose="02010609060101010101" charset="-122"/>
                <a:ea typeface="黑体" panose="02010609060101010101" charset="-122"/>
                <a:cs typeface="黑体" panose="02010609060101010101" charset="-122"/>
              </a:rPr>
              <a:t>。</a:t>
            </a:r>
            <a:endParaRPr lang="zh-CN" altLang="en-US" dirty="0" smtClean="0">
              <a:solidFill>
                <a:srgbClr val="00B050"/>
              </a:solidFill>
              <a:latin typeface="黑体" panose="02010609060101010101" charset="-122"/>
              <a:ea typeface="黑体" panose="02010609060101010101" charset="-122"/>
              <a:cs typeface="黑体" panose="02010609060101010101" charset="-122"/>
            </a:endParaRPr>
          </a:p>
          <a:p>
            <a:endParaRPr lang="zh-CN" altLang="en-US" dirty="0">
              <a:solidFill>
                <a:srgbClr val="FF0000"/>
              </a:solidFill>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14290"/>
            <a:ext cx="8229600" cy="6429420"/>
          </a:xfrm>
        </p:spPr>
        <p:txBody>
          <a:bodyPr/>
          <a:lstStyle/>
          <a:p>
            <a:r>
              <a:rPr lang="zh-CN" altLang="en-US" b="1" u="sng" dirty="0" smtClean="0">
                <a:solidFill>
                  <a:srgbClr val="002060"/>
                </a:solidFill>
                <a:latin typeface="黑体" panose="02010609060101010101" charset="-122"/>
                <a:ea typeface="黑体" panose="02010609060101010101" charset="-122"/>
              </a:rPr>
              <a:t>在</a:t>
            </a:r>
            <a:r>
              <a:rPr lang="en-US" altLang="zh-CN" b="1" u="sng" dirty="0" smtClean="0">
                <a:solidFill>
                  <a:srgbClr val="002060"/>
                </a:solidFill>
                <a:latin typeface="黑体" panose="02010609060101010101" charset="-122"/>
                <a:ea typeface="黑体" panose="02010609060101010101" charset="-122"/>
              </a:rPr>
              <a:t>《</a:t>
            </a:r>
            <a:r>
              <a:rPr lang="zh-CN" altLang="en-US" b="1" u="sng" dirty="0" smtClean="0">
                <a:solidFill>
                  <a:srgbClr val="002060"/>
                </a:solidFill>
                <a:latin typeface="黑体" panose="02010609060101010101" charset="-122"/>
                <a:ea typeface="黑体" panose="02010609060101010101" charset="-122"/>
              </a:rPr>
              <a:t>河北省安全生产条例</a:t>
            </a:r>
            <a:r>
              <a:rPr lang="en-US" altLang="zh-CN" b="1" u="sng" dirty="0" smtClean="0">
                <a:solidFill>
                  <a:srgbClr val="002060"/>
                </a:solidFill>
                <a:latin typeface="黑体" panose="02010609060101010101" charset="-122"/>
                <a:ea typeface="黑体" panose="02010609060101010101" charset="-122"/>
              </a:rPr>
              <a:t>》</a:t>
            </a:r>
            <a:r>
              <a:rPr lang="zh-CN" altLang="en-US" b="1" u="sng" dirty="0" smtClean="0">
                <a:solidFill>
                  <a:srgbClr val="002060"/>
                </a:solidFill>
                <a:latin typeface="黑体" panose="02010609060101010101" charset="-122"/>
                <a:ea typeface="黑体" panose="02010609060101010101" charset="-122"/>
              </a:rPr>
              <a:t>中生产经营单位的主要负责人除履行法律、行政法规规定的安全生产职责外，应当落实下列安全生产事项：</a:t>
            </a:r>
            <a:endParaRPr lang="zh-CN" altLang="en-US" b="1" u="sng" dirty="0" smtClean="0">
              <a:solidFill>
                <a:srgbClr val="002060"/>
              </a:solidFill>
              <a:latin typeface="黑体" panose="02010609060101010101" charset="-122"/>
              <a:ea typeface="黑体" panose="02010609060101010101" charset="-122"/>
            </a:endParaRPr>
          </a:p>
          <a:p>
            <a:r>
              <a:rPr lang="zh-CN" altLang="en-US" b="1" u="sng" dirty="0" smtClean="0">
                <a:solidFill>
                  <a:srgbClr val="002060"/>
                </a:solidFill>
                <a:latin typeface="黑体" panose="02010609060101010101" charset="-122"/>
                <a:ea typeface="黑体" panose="02010609060101010101" charset="-122"/>
              </a:rPr>
              <a:t>（一）定期主持召开安全生产例会，听取工作汇报，协调解决重大问题，形成会议纪要；</a:t>
            </a:r>
            <a:endParaRPr lang="zh-CN" altLang="en-US" b="1" u="sng" dirty="0" smtClean="0">
              <a:solidFill>
                <a:srgbClr val="002060"/>
              </a:solidFill>
              <a:latin typeface="黑体" panose="02010609060101010101" charset="-122"/>
              <a:ea typeface="黑体" panose="02010609060101010101" charset="-122"/>
            </a:endParaRPr>
          </a:p>
          <a:p>
            <a:r>
              <a:rPr lang="zh-CN" altLang="en-US" b="1" u="sng" dirty="0" smtClean="0">
                <a:solidFill>
                  <a:srgbClr val="002060"/>
                </a:solidFill>
                <a:latin typeface="黑体" panose="02010609060101010101" charset="-122"/>
                <a:ea typeface="黑体" panose="02010609060101010101" charset="-122"/>
              </a:rPr>
              <a:t>（二）每季度至少组织一次安全生产全面检查，研究分析安全生产存在的问题；</a:t>
            </a:r>
            <a:endParaRPr lang="zh-CN" altLang="en-US" b="1" u="sng" dirty="0" smtClean="0">
              <a:solidFill>
                <a:srgbClr val="002060"/>
              </a:solidFill>
              <a:latin typeface="黑体" panose="02010609060101010101" charset="-122"/>
              <a:ea typeface="黑体" panose="02010609060101010101" charset="-122"/>
            </a:endParaRPr>
          </a:p>
          <a:p>
            <a:r>
              <a:rPr lang="zh-CN" altLang="en-US" b="1" u="sng" dirty="0" smtClean="0">
                <a:solidFill>
                  <a:srgbClr val="002060"/>
                </a:solidFill>
                <a:latin typeface="黑体" panose="02010609060101010101" charset="-122"/>
                <a:ea typeface="黑体" panose="02010609060101010101" charset="-122"/>
              </a:rPr>
              <a:t>（三）每年至少组织并参与一次生产安全事故应急救援演练；</a:t>
            </a:r>
            <a:endParaRPr lang="zh-CN" altLang="en-US" b="1" u="sng" dirty="0" smtClean="0">
              <a:solidFill>
                <a:srgbClr val="002060"/>
              </a:solidFill>
              <a:latin typeface="黑体" panose="02010609060101010101" charset="-122"/>
              <a:ea typeface="黑体" panose="02010609060101010101" charset="-122"/>
            </a:endParaRPr>
          </a:p>
          <a:p>
            <a:r>
              <a:rPr lang="zh-CN" altLang="en-US" b="1" u="sng" dirty="0" smtClean="0">
                <a:solidFill>
                  <a:srgbClr val="002060"/>
                </a:solidFill>
                <a:latin typeface="黑体" panose="02010609060101010101" charset="-122"/>
                <a:ea typeface="黑体" panose="02010609060101010101" charset="-122"/>
              </a:rPr>
              <a:t>（四）发生生产安全事故时迅速组织抢救，做好善后处理工作，配合调查处理；</a:t>
            </a:r>
            <a:endParaRPr lang="zh-CN" altLang="en-US" b="1" u="sng" dirty="0" smtClean="0">
              <a:solidFill>
                <a:srgbClr val="002060"/>
              </a:solidFill>
              <a:latin typeface="黑体" panose="02010609060101010101" charset="-122"/>
              <a:ea typeface="黑体" panose="02010609060101010101" charset="-122"/>
            </a:endParaRPr>
          </a:p>
          <a:p>
            <a:r>
              <a:rPr lang="zh-CN" altLang="en-US" b="1" u="sng" dirty="0" smtClean="0">
                <a:solidFill>
                  <a:srgbClr val="002060"/>
                </a:solidFill>
                <a:latin typeface="黑体" panose="02010609060101010101" charset="-122"/>
                <a:ea typeface="黑体" panose="02010609060101010101" charset="-122"/>
              </a:rPr>
              <a:t>（五）每年向职工大会或者职工代表大会报告安全生产工作和个人履行安全生产管理职责的情况。</a:t>
            </a:r>
            <a:endParaRPr lang="zh-CN" altLang="en-US" b="1" u="sng" dirty="0" smtClean="0">
              <a:solidFill>
                <a:srgbClr val="00B050"/>
              </a:solidFill>
              <a:latin typeface="华文仿宋" panose="02010600040101010101" pitchFamily="2" charset="-122"/>
              <a:ea typeface="华文仿宋" panose="02010600040101010101" pitchFamily="2" charset="-122"/>
            </a:endParaRPr>
          </a:p>
          <a:p>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normAutofit lnSpcReduction="10000"/>
          </a:bodyPr>
          <a:lstStyle/>
          <a:p>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安全生产法</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明确了生产经营单位的</a:t>
            </a:r>
            <a:r>
              <a:rPr lang="zh-CN" altLang="en-US" b="1" u="sng" dirty="0" smtClean="0">
                <a:solidFill>
                  <a:srgbClr val="002060"/>
                </a:solidFill>
                <a:latin typeface="黑体" panose="02010609060101010101" charset="-122"/>
                <a:ea typeface="黑体" panose="02010609060101010101" charset="-122"/>
                <a:cs typeface="黑体" panose="02010609060101010101" charset="-122"/>
              </a:rPr>
              <a:t>安全生产管理机构以及安全生产管理人员</a:t>
            </a:r>
            <a:r>
              <a:rPr lang="zh-CN" altLang="en-US" b="1" dirty="0" smtClean="0">
                <a:solidFill>
                  <a:srgbClr val="002060"/>
                </a:solidFill>
                <a:latin typeface="黑体" panose="02010609060101010101" charset="-122"/>
                <a:ea typeface="黑体" panose="02010609060101010101" charset="-122"/>
                <a:cs typeface="黑体" panose="02010609060101010101" charset="-122"/>
              </a:rPr>
              <a:t>履行下列职责：</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（一）组织或者参与拟订本单位安全生产规章制度、操作规程和生产安全事故应急救援预案；</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（二）组织或者参与本单位安全生产教育和培训，如实记录安全生产教育和培训情况；</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（三）督促落实本单位重大危险源的安全管理措施；</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（四）组织或者参与本单位应急救援演练；</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（五）检查本单位的安全生产状况，及时排查生产安全事故隐患，提出改进安全生产管理的建议；</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（六）制止和纠正违章</a:t>
            </a:r>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指挥、强令冒险作业、违反操作规程的行为；</a:t>
            </a:r>
            <a:endParaRPr lang="zh-CN" altLang="en-US" b="1" dirty="0" smtClean="0">
              <a:solidFill>
                <a:srgbClr val="002060"/>
              </a:solidFill>
              <a:latin typeface="黑体" panose="02010609060101010101" charset="-122"/>
              <a:ea typeface="黑体" panose="02010609060101010101" charset="-122"/>
              <a:cs typeface="黑体" panose="02010609060101010101" charset="-122"/>
            </a:endParaRPr>
          </a:p>
          <a:p>
            <a:r>
              <a:rPr lang="en-US" b="1" dirty="0" smtClean="0">
                <a:solidFill>
                  <a:srgbClr val="002060"/>
                </a:solidFill>
                <a:latin typeface="黑体" panose="02010609060101010101" charset="-122"/>
                <a:ea typeface="黑体" panose="02010609060101010101" charset="-122"/>
                <a:cs typeface="黑体" panose="02010609060101010101" charset="-122"/>
              </a:rPr>
              <a:t>    </a:t>
            </a:r>
            <a:r>
              <a:rPr lang="zh-CN" altLang="en-US" b="1" dirty="0" smtClean="0">
                <a:solidFill>
                  <a:srgbClr val="002060"/>
                </a:solidFill>
                <a:latin typeface="黑体" panose="02010609060101010101" charset="-122"/>
                <a:ea typeface="黑体" panose="02010609060101010101" charset="-122"/>
                <a:cs typeface="黑体" panose="02010609060101010101" charset="-122"/>
              </a:rPr>
              <a:t>（七）督促落实本单位安全生产整改措施。</a:t>
            </a:r>
            <a:endParaRPr lang="zh-CN" altLang="en-US" b="1" dirty="0" smtClean="0">
              <a:solidFill>
                <a:srgbClr val="00B050"/>
              </a:solidFill>
              <a:latin typeface="黑体" panose="02010609060101010101" charset="-122"/>
              <a:ea typeface="黑体" panose="02010609060101010101" charset="-122"/>
              <a:cs typeface="黑体" panose="02010609060101010101" charset="-122"/>
            </a:endParaRPr>
          </a:p>
          <a:p>
            <a:endParaRPr lang="zh-CN" altLang="en-US" dirty="0">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85728"/>
            <a:ext cx="8229600" cy="6357982"/>
          </a:xfrm>
        </p:spPr>
        <p:txBody>
          <a:bodyPr/>
          <a:lstStyle/>
          <a:p>
            <a:r>
              <a:rPr lang="en-US" altLang="zh-CN" dirty="0" smtClean="0">
                <a:solidFill>
                  <a:srgbClr val="FF0000"/>
                </a:solidFill>
              </a:rPr>
              <a:t>3</a:t>
            </a:r>
            <a:r>
              <a:rPr lang="zh-CN" altLang="en-US" dirty="0" smtClean="0">
                <a:solidFill>
                  <a:srgbClr val="FF0000"/>
                </a:solidFill>
              </a:rPr>
              <a:t>、安全生产责任书（</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）抽查五人，每发现一人未签订安全生产责任书的扣</a:t>
            </a:r>
            <a:r>
              <a:rPr lang="en-US" dirty="0" smtClean="0"/>
              <a:t>2</a:t>
            </a:r>
            <a:r>
              <a:rPr lang="zh-CN" altLang="en-US" dirty="0" smtClean="0"/>
              <a:t>分；</a:t>
            </a:r>
            <a:endParaRPr lang="zh-CN" altLang="en-US" dirty="0" smtClean="0"/>
          </a:p>
          <a:p>
            <a:r>
              <a:rPr lang="en-US" dirty="0" smtClean="0"/>
              <a:t>b</a:t>
            </a:r>
            <a:r>
              <a:rPr lang="zh-CN" altLang="en-US" dirty="0" smtClean="0"/>
              <a:t>）生产场点：抽查四个管理部门（含生产车间），每发现一个管理部门（含生产车间）未签订安全责任书不得分，每发现一个班组未签订安全责任书不得分，</a:t>
            </a:r>
            <a:r>
              <a:rPr lang="zh-CN" altLang="en-US" dirty="0" smtClean="0">
                <a:solidFill>
                  <a:srgbClr val="FF0000"/>
                </a:solidFill>
              </a:rPr>
              <a:t>内容与职责、安全特点不符每发现一处扣</a:t>
            </a:r>
            <a:r>
              <a:rPr lang="en-US" dirty="0" smtClean="0">
                <a:solidFill>
                  <a:srgbClr val="FF0000"/>
                </a:solidFill>
              </a:rPr>
              <a:t>2</a:t>
            </a:r>
            <a:r>
              <a:rPr lang="zh-CN" altLang="en-US" dirty="0" smtClean="0">
                <a:solidFill>
                  <a:srgbClr val="FF0000"/>
                </a:solidFill>
              </a:rPr>
              <a:t>分。</a:t>
            </a:r>
            <a:endParaRPr lang="en-US" altLang="zh-CN" dirty="0" smtClean="0">
              <a:solidFill>
                <a:srgbClr val="FF0000"/>
              </a:solidFill>
            </a:endParaRPr>
          </a:p>
          <a:p>
            <a:r>
              <a:rPr lang="zh-CN" altLang="en-US" b="1" u="sng" dirty="0" smtClean="0">
                <a:solidFill>
                  <a:srgbClr val="002060"/>
                </a:solidFill>
                <a:latin typeface="黑体" panose="02010609060101010101" charset="-122"/>
                <a:ea typeface="黑体" panose="02010609060101010101" charset="-122"/>
              </a:rPr>
              <a:t>在考核中发现有的企业安全责任书，内容一样，没有根据本岗位的责任、安全特点签订。在诚信体系考核表中，明确要求承诺书不能等同于责任书。</a:t>
            </a:r>
            <a:endParaRPr lang="zh-CN" altLang="en-US" b="1" u="sng" dirty="0" smtClean="0">
              <a:solidFill>
                <a:srgbClr val="002060"/>
              </a:solidFill>
              <a:latin typeface="黑体" panose="02010609060101010101" charset="-122"/>
              <a:ea typeface="黑体" panose="02010609060101010101" charset="-12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215106"/>
          </a:xfrm>
        </p:spPr>
        <p:txBody>
          <a:bodyPr/>
          <a:lstStyle/>
          <a:p>
            <a:r>
              <a:rPr lang="en-US" altLang="zh-CN" dirty="0" smtClean="0">
                <a:solidFill>
                  <a:srgbClr val="FF0000"/>
                </a:solidFill>
              </a:rPr>
              <a:t>4</a:t>
            </a:r>
            <a:r>
              <a:rPr lang="zh-CN" altLang="en-US" dirty="0" smtClean="0">
                <a:solidFill>
                  <a:srgbClr val="FF0000"/>
                </a:solidFill>
              </a:rPr>
              <a:t>、安全管理制度（</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）未建立安全生产规章制度</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制度应涵盖安全生产职责、安全生产投入、文件和档案管理、隐患排查与治理、安全教育培训、特种作业人员管理、设备设施安全管理、建设项目安全设施</a:t>
            </a:r>
            <a:r>
              <a:rPr lang="en-US"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三同时</a:t>
            </a:r>
            <a:r>
              <a:rPr lang="en-US"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管理、生产设备设施验收管理、工艺技术管理、生产管理、质量管理、安全保卫管理、生产设备设施报废管理、施工和检维修安全管理、危险源管理、作业安全管理、相关方及外用工管理、环境和职业健康管理、防护用品管理、应急管理、事故管理、安全绩效考核、危险岗位作业人员管理、风险管理、安全生产责任制奖惩制度等制度</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b="1" dirty="0" smtClean="0">
                <a:solidFill>
                  <a:srgbClr val="002060"/>
                </a:solidFill>
                <a:latin typeface="黑体" panose="02010609060101010101" charset="-122"/>
                <a:ea typeface="黑体" panose="02010609060101010101" charset="-122"/>
                <a:cs typeface="黑体" panose="02010609060101010101" charset="-122"/>
              </a:rPr>
              <a:t>、</a:t>
            </a:r>
            <a:r>
              <a:rPr lang="zh-CN" altLang="en-US" dirty="0" smtClean="0">
                <a:solidFill>
                  <a:srgbClr val="FF0000"/>
                </a:solidFill>
              </a:rPr>
              <a:t>未正式发布的不得分，每少一种制度扣</a:t>
            </a:r>
            <a:r>
              <a:rPr lang="en-US" dirty="0" smtClean="0">
                <a:solidFill>
                  <a:srgbClr val="FF0000"/>
                </a:solidFill>
              </a:rPr>
              <a:t>5</a:t>
            </a:r>
            <a:r>
              <a:rPr lang="zh-CN" altLang="en-US" dirty="0" smtClean="0">
                <a:solidFill>
                  <a:srgbClr val="FF0000"/>
                </a:solidFill>
              </a:rPr>
              <a:t>分，制度内容与国家和行业相关要求不符每发现一处扣</a:t>
            </a:r>
            <a:r>
              <a:rPr lang="en-US" dirty="0" smtClean="0">
                <a:solidFill>
                  <a:srgbClr val="FF0000"/>
                </a:solidFill>
              </a:rPr>
              <a:t>5</a:t>
            </a:r>
            <a:r>
              <a:rPr lang="zh-CN" altLang="en-US" dirty="0" smtClean="0">
                <a:solidFill>
                  <a:srgbClr val="FF0000"/>
                </a:solidFill>
              </a:rPr>
              <a:t>分；</a:t>
            </a:r>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85728"/>
            <a:ext cx="8229600" cy="6572272"/>
          </a:xfrm>
        </p:spPr>
        <p:txBody>
          <a:bodyPr>
            <a:normAutofit fontScale="92500" lnSpcReduction="20000"/>
          </a:bodyPr>
          <a:lstStyle/>
          <a:p>
            <a:r>
              <a:rPr lang="en-US" dirty="0" smtClean="0"/>
              <a:t>b</a:t>
            </a:r>
            <a:r>
              <a:rPr lang="zh-CN" altLang="en-US" dirty="0" smtClean="0"/>
              <a:t>）未同时发布相应的记录表格或表格与制度不配套，每发现一处扣</a:t>
            </a:r>
            <a:r>
              <a:rPr lang="en-US" dirty="0" smtClean="0"/>
              <a:t>5</a:t>
            </a:r>
            <a:r>
              <a:rPr lang="zh-CN" altLang="en-US" dirty="0" smtClean="0"/>
              <a:t>分；</a:t>
            </a:r>
            <a:endParaRPr lang="zh-CN" altLang="en-US" dirty="0" smtClean="0"/>
          </a:p>
          <a:p>
            <a:r>
              <a:rPr lang="en-US" dirty="0" smtClean="0"/>
              <a:t>c</a:t>
            </a:r>
            <a:r>
              <a:rPr lang="zh-CN" altLang="en-US" dirty="0" smtClean="0"/>
              <a:t>）抽查生产场点的两个部门，未发放到相关部门的每发现一个扣</a:t>
            </a:r>
            <a:r>
              <a:rPr lang="en-US" dirty="0" smtClean="0"/>
              <a:t>10</a:t>
            </a:r>
            <a:r>
              <a:rPr lang="zh-CN" altLang="en-US" dirty="0" smtClean="0"/>
              <a:t>分；抽查最近发布的制度，每发现一个制度无宣贯记录扣</a:t>
            </a:r>
            <a:r>
              <a:rPr lang="en-US" dirty="0" smtClean="0"/>
              <a:t>5</a:t>
            </a:r>
            <a:r>
              <a:rPr lang="zh-CN" altLang="en-US" dirty="0" smtClean="0"/>
              <a:t>分。</a:t>
            </a:r>
            <a:endParaRPr lang="en-US" altLang="zh-CN" dirty="0" smtClean="0"/>
          </a:p>
          <a:p>
            <a:r>
              <a:rPr lang="en-US" altLang="zh-CN" b="1" dirty="0" smtClean="0">
                <a:solidFill>
                  <a:srgbClr val="FF0000"/>
                </a:solidFill>
              </a:rPr>
              <a:t>5</a:t>
            </a:r>
            <a:r>
              <a:rPr lang="zh-CN" altLang="en-US" b="1" dirty="0" smtClean="0">
                <a:solidFill>
                  <a:srgbClr val="FF0000"/>
                </a:solidFill>
              </a:rPr>
              <a:t>、安全技术操作规程（</a:t>
            </a:r>
            <a:r>
              <a:rPr lang="en-US" altLang="zh-CN" b="1" dirty="0" smtClean="0">
                <a:solidFill>
                  <a:srgbClr val="FF0000"/>
                </a:solidFill>
              </a:rPr>
              <a:t>20</a:t>
            </a:r>
            <a:r>
              <a:rPr lang="zh-CN" altLang="en-US" b="1" dirty="0" smtClean="0">
                <a:solidFill>
                  <a:srgbClr val="FF0000"/>
                </a:solidFill>
              </a:rPr>
              <a:t>分</a:t>
            </a:r>
            <a:r>
              <a:rPr lang="zh-CN" altLang="en-US" dirty="0" smtClean="0">
                <a:solidFill>
                  <a:srgbClr val="FF0000"/>
                </a:solidFill>
              </a:rPr>
              <a:t>）</a:t>
            </a:r>
            <a:endParaRPr lang="en-US" altLang="zh-CN" dirty="0" smtClean="0">
              <a:solidFill>
                <a:srgbClr val="FF0000"/>
              </a:solidFill>
            </a:endParaRPr>
          </a:p>
          <a:p>
            <a:r>
              <a:rPr lang="en-US" dirty="0" smtClean="0"/>
              <a:t>a</a:t>
            </a:r>
            <a:r>
              <a:rPr lang="zh-CN" altLang="en-US" dirty="0" smtClean="0"/>
              <a:t>）未编制、发布安全技术操作规程不得分，内容和格式不符合要求扣</a:t>
            </a:r>
            <a:r>
              <a:rPr lang="en-US" dirty="0" smtClean="0"/>
              <a:t>5</a:t>
            </a:r>
            <a:r>
              <a:rPr lang="zh-CN" altLang="en-US" dirty="0" smtClean="0"/>
              <a:t>分；</a:t>
            </a:r>
            <a:r>
              <a:rPr lang="en-US" dirty="0" smtClean="0"/>
              <a:t> </a:t>
            </a:r>
            <a:endParaRPr lang="zh-CN" altLang="en-US" dirty="0" smtClean="0"/>
          </a:p>
          <a:p>
            <a:r>
              <a:rPr lang="en-US" dirty="0" smtClean="0"/>
              <a:t>b</a:t>
            </a:r>
            <a:r>
              <a:rPr lang="zh-CN" altLang="en-US" dirty="0" smtClean="0"/>
              <a:t>）抽查一条生产线或储运设施的安全技术操作规程，其内容不符合国家和行业标准及安全监管规定的、不适应企业技术进步和管理变化的、未进行定期更新的每发现一项扣</a:t>
            </a:r>
            <a:r>
              <a:rPr lang="en-US" dirty="0" smtClean="0"/>
              <a:t>5</a:t>
            </a:r>
            <a:r>
              <a:rPr lang="zh-CN" altLang="en-US" dirty="0" smtClean="0"/>
              <a:t>分；</a:t>
            </a:r>
            <a:endParaRPr lang="zh-CN" altLang="en-US" dirty="0" smtClean="0"/>
          </a:p>
          <a:p>
            <a:r>
              <a:rPr lang="en-US" dirty="0" smtClean="0"/>
              <a:t>c</a:t>
            </a:r>
            <a:r>
              <a:rPr lang="zh-CN" altLang="en-US" dirty="0" smtClean="0"/>
              <a:t>）抽查两个作业岗位，安全技术操作规程未宣贯到从业人员、无宣贯记录每发现一项扣</a:t>
            </a:r>
            <a:r>
              <a:rPr lang="en-US" dirty="0" smtClean="0"/>
              <a:t>5</a:t>
            </a:r>
            <a:r>
              <a:rPr lang="zh-CN" altLang="en-US" dirty="0" smtClean="0"/>
              <a:t>分；</a:t>
            </a:r>
            <a:endParaRPr lang="zh-CN" altLang="en-US" dirty="0" smtClean="0"/>
          </a:p>
          <a:p>
            <a:r>
              <a:rPr lang="en-US" dirty="0" smtClean="0"/>
              <a:t>d</a:t>
            </a:r>
            <a:r>
              <a:rPr lang="zh-CN" altLang="en-US" dirty="0" smtClean="0"/>
              <a:t>）</a:t>
            </a:r>
            <a:r>
              <a:rPr lang="zh-CN" altLang="en-US" dirty="0" smtClean="0">
                <a:solidFill>
                  <a:srgbClr val="FF0000"/>
                </a:solidFill>
              </a:rPr>
              <a:t>抽查一个班组，无安全技术操作规程有效版本扣</a:t>
            </a:r>
            <a:r>
              <a:rPr lang="en-US" dirty="0" smtClean="0">
                <a:solidFill>
                  <a:srgbClr val="FF0000"/>
                </a:solidFill>
              </a:rPr>
              <a:t>10</a:t>
            </a:r>
            <a:r>
              <a:rPr lang="zh-CN" altLang="en-US" dirty="0" smtClean="0">
                <a:solidFill>
                  <a:srgbClr val="FF0000"/>
                </a:solidFill>
              </a:rPr>
              <a:t>分；抽查三个危险岗位和两个工（库）房入口区域，醒目位置未张贴岗位操作要点每发现一处扣</a:t>
            </a:r>
            <a:r>
              <a:rPr lang="en-US" dirty="0" smtClean="0">
                <a:solidFill>
                  <a:srgbClr val="FF0000"/>
                </a:solidFill>
              </a:rPr>
              <a:t>5</a:t>
            </a:r>
            <a:r>
              <a:rPr lang="zh-CN" altLang="en-US" dirty="0" smtClean="0">
                <a:solidFill>
                  <a:srgbClr val="FF0000"/>
                </a:solidFill>
              </a:rPr>
              <a:t>分，工（库）房入口区域无安全管理要点每发现一处扣</a:t>
            </a:r>
            <a:r>
              <a:rPr lang="en-US" dirty="0" smtClean="0">
                <a:solidFill>
                  <a:srgbClr val="FF0000"/>
                </a:solidFill>
              </a:rPr>
              <a:t>5</a:t>
            </a:r>
            <a:r>
              <a:rPr lang="zh-CN" altLang="en-US" dirty="0" smtClean="0">
                <a:solidFill>
                  <a:srgbClr val="FF0000"/>
                </a:solidFill>
              </a:rPr>
              <a:t>分，工（库）入口区域未无应急避险路线图每一处扣</a:t>
            </a:r>
            <a:r>
              <a:rPr lang="en-US" dirty="0" smtClean="0">
                <a:solidFill>
                  <a:srgbClr val="FF0000"/>
                </a:solidFill>
              </a:rPr>
              <a:t>5</a:t>
            </a:r>
            <a:r>
              <a:rPr lang="zh-CN" altLang="en-US" dirty="0" smtClean="0">
                <a:solidFill>
                  <a:srgbClr val="FF0000"/>
                </a:solidFill>
              </a:rPr>
              <a:t>分。</a:t>
            </a:r>
            <a:endParaRPr lang="zh-CN" altLang="en-US" dirty="0" smtClean="0">
              <a:solidFill>
                <a:srgbClr val="002060"/>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normAutofit lnSpcReduction="10000"/>
          </a:bodyPr>
          <a:lstStyle/>
          <a:p>
            <a:r>
              <a:rPr lang="en-US" altLang="zh-CN" dirty="0" smtClean="0">
                <a:solidFill>
                  <a:srgbClr val="FF0000"/>
                </a:solidFill>
              </a:rPr>
              <a:t>6</a:t>
            </a:r>
            <a:r>
              <a:rPr lang="zh-CN" altLang="en-US" dirty="0" smtClean="0">
                <a:solidFill>
                  <a:srgbClr val="FF0000"/>
                </a:solidFill>
              </a:rPr>
              <a:t>、制度评估与修订（</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solidFill>
                  <a:srgbClr val="002060"/>
                </a:solidFill>
              </a:rPr>
              <a:t>每年至少对安全生产规章制度、安全技术操作规程的执行情况和适用情况进行一次检查评估，并根据评估结果对相关安全生产规章制度和安全技术操作规程进行修订和发布。当隶属关系、生产经营范围、规模和标准、安全监管规定等发生变化时应及时修订审批发布，确保其有效和适用。</a:t>
            </a:r>
            <a:r>
              <a:rPr lang="zh-CN" altLang="en-US" dirty="0" smtClean="0">
                <a:solidFill>
                  <a:srgbClr val="FF0000"/>
                </a:solidFill>
              </a:rPr>
              <a:t>未进行年度检查评估或未进行修订和发布不得分；当发生相关变化时未及时修订审批发布或修订后仍与实际和规范要求不符的扣</a:t>
            </a:r>
            <a:r>
              <a:rPr lang="en-US" dirty="0" smtClean="0">
                <a:solidFill>
                  <a:srgbClr val="FF0000"/>
                </a:solidFill>
              </a:rPr>
              <a:t>5</a:t>
            </a:r>
            <a:r>
              <a:rPr lang="zh-CN" altLang="en-US" dirty="0" smtClean="0">
                <a:solidFill>
                  <a:srgbClr val="FF0000"/>
                </a:solidFill>
              </a:rPr>
              <a:t>分。</a:t>
            </a:r>
            <a:endParaRPr lang="en-US" altLang="zh-CN" dirty="0" smtClean="0">
              <a:solidFill>
                <a:srgbClr val="FF0000"/>
              </a:solidFill>
            </a:endParaRPr>
          </a:p>
          <a:p>
            <a:r>
              <a:rPr lang="en-US" altLang="zh-CN" dirty="0" smtClean="0">
                <a:solidFill>
                  <a:srgbClr val="FF0000"/>
                </a:solidFill>
              </a:rPr>
              <a:t>7</a:t>
            </a:r>
            <a:r>
              <a:rPr lang="zh-CN" altLang="en-US" dirty="0" smtClean="0">
                <a:solidFill>
                  <a:srgbClr val="FF0000"/>
                </a:solidFill>
              </a:rPr>
              <a:t>、文件和档案管理（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）无文件和档案管理制度不得分，内容不全或不明确每发现一项扣</a:t>
            </a:r>
            <a:r>
              <a:rPr lang="en-US" dirty="0" smtClean="0"/>
              <a:t>5</a:t>
            </a:r>
            <a:r>
              <a:rPr lang="zh-CN" altLang="en-US" dirty="0" smtClean="0"/>
              <a:t>分；</a:t>
            </a:r>
            <a:endParaRPr lang="zh-CN" altLang="en-US" dirty="0" smtClean="0"/>
          </a:p>
          <a:p>
            <a:r>
              <a:rPr lang="en-US" dirty="0" smtClean="0"/>
              <a:t>b</a:t>
            </a:r>
            <a:r>
              <a:rPr lang="zh-CN" altLang="en-US" dirty="0" smtClean="0"/>
              <a:t>）安全档案不规范或资料收集归档不全扣</a:t>
            </a:r>
            <a:r>
              <a:rPr lang="en-US" dirty="0" smtClean="0"/>
              <a:t>5</a:t>
            </a:r>
            <a:r>
              <a:rPr lang="zh-CN" altLang="en-US" dirty="0" smtClean="0"/>
              <a:t>分，基础资料（记录）填写不规范或不符合归档要求的每发现一项扣</a:t>
            </a:r>
            <a:r>
              <a:rPr lang="en-US" dirty="0" smtClean="0"/>
              <a:t>5</a:t>
            </a:r>
            <a:r>
              <a:rPr lang="zh-CN" altLang="en-US" dirty="0" smtClean="0"/>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500034" y="1643050"/>
            <a:ext cx="8229600" cy="5019506"/>
          </a:xfrm>
        </p:spPr>
        <p:txBody>
          <a:bodyPr>
            <a:normAutofit fontScale="82500"/>
          </a:bodyPr>
          <a:lstStyle/>
          <a:p>
            <a:r>
              <a:rPr lang="en-US" altLang="zh-CN" dirty="0" smtClean="0">
                <a:solidFill>
                  <a:srgbClr val="FF0000"/>
                </a:solidFill>
              </a:rPr>
              <a:t>1</a:t>
            </a:r>
            <a:r>
              <a:rPr lang="zh-CN" altLang="en-US" dirty="0" smtClean="0">
                <a:solidFill>
                  <a:srgbClr val="FF0000"/>
                </a:solidFill>
              </a:rPr>
              <a:t>、教育培训管理制度（</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抽查教育培训制度和三个岗位培训情况：</a:t>
            </a:r>
            <a:endParaRPr lang="zh-CN" altLang="en-US" dirty="0" smtClean="0"/>
          </a:p>
          <a:p>
            <a:r>
              <a:rPr lang="en-US" dirty="0" smtClean="0"/>
              <a:t>a</a:t>
            </a:r>
            <a:r>
              <a:rPr lang="zh-CN" altLang="en-US" dirty="0" smtClean="0"/>
              <a:t>）无教育培训制度不得分；</a:t>
            </a:r>
            <a:endParaRPr lang="zh-CN" altLang="en-US" dirty="0" smtClean="0"/>
          </a:p>
          <a:p>
            <a:r>
              <a:rPr lang="en-US" dirty="0" smtClean="0"/>
              <a:t>b</a:t>
            </a:r>
            <a:r>
              <a:rPr lang="zh-CN" altLang="en-US" dirty="0" smtClean="0"/>
              <a:t>）无年度教育培训计划或内容不全扣</a:t>
            </a:r>
            <a:r>
              <a:rPr lang="en-US" dirty="0" smtClean="0"/>
              <a:t>10</a:t>
            </a:r>
            <a:r>
              <a:rPr lang="zh-CN" altLang="en-US" dirty="0" smtClean="0"/>
              <a:t>分，未明确教育培训主管部门扣</a:t>
            </a:r>
            <a:r>
              <a:rPr lang="en-US" dirty="0" smtClean="0"/>
              <a:t>5</a:t>
            </a:r>
            <a:r>
              <a:rPr lang="zh-CN" altLang="en-US" dirty="0" smtClean="0"/>
              <a:t>分，目标、要求不明确扣</a:t>
            </a:r>
            <a:r>
              <a:rPr lang="en-US" dirty="0" smtClean="0"/>
              <a:t>5</a:t>
            </a:r>
            <a:r>
              <a:rPr lang="zh-CN" altLang="en-US" dirty="0" smtClean="0"/>
              <a:t>分；</a:t>
            </a:r>
            <a:endParaRPr lang="zh-CN" altLang="en-US" dirty="0" smtClean="0"/>
          </a:p>
          <a:p>
            <a:r>
              <a:rPr lang="en-US" dirty="0" smtClean="0"/>
              <a:t>c</a:t>
            </a:r>
            <a:r>
              <a:rPr lang="zh-CN" altLang="en-US" dirty="0" smtClean="0"/>
              <a:t>）未按计划进行培训教育不得分，培训资金不到位扣</a:t>
            </a:r>
            <a:r>
              <a:rPr lang="en-US" dirty="0" smtClean="0"/>
              <a:t>5</a:t>
            </a:r>
            <a:r>
              <a:rPr lang="zh-CN" altLang="en-US" dirty="0" smtClean="0"/>
              <a:t>分，教育培训记录内容</a:t>
            </a:r>
            <a:r>
              <a:rPr lang="zh-CN" altLang="en-US" dirty="0" smtClean="0">
                <a:solidFill>
                  <a:srgbClr val="002060"/>
                </a:solidFill>
                <a:latin typeface="黑体" panose="02010609060101010101" charset="-122"/>
                <a:ea typeface="黑体" panose="02010609060101010101" charset="-122"/>
              </a:rPr>
              <a:t>（</a:t>
            </a:r>
            <a:r>
              <a:rPr lang="zh-CN" altLang="en-US" b="1" dirty="0" smtClean="0">
                <a:solidFill>
                  <a:srgbClr val="002060"/>
                </a:solidFill>
                <a:latin typeface="黑体" panose="02010609060101010101" charset="-122"/>
                <a:ea typeface="黑体" panose="02010609060101010101" charset="-122"/>
              </a:rPr>
              <a:t>每次培训要有教材</a:t>
            </a:r>
            <a:r>
              <a:rPr lang="en-US" altLang="zh-CN" b="1" dirty="0" smtClean="0">
                <a:solidFill>
                  <a:srgbClr val="002060"/>
                </a:solidFill>
                <a:latin typeface="黑体" panose="02010609060101010101" charset="-122"/>
                <a:ea typeface="黑体" panose="02010609060101010101" charset="-122"/>
              </a:rPr>
              <a:t>【</a:t>
            </a:r>
            <a:r>
              <a:rPr lang="zh-CN" altLang="en-US" b="1" dirty="0" smtClean="0">
                <a:solidFill>
                  <a:srgbClr val="002060"/>
                </a:solidFill>
                <a:latin typeface="黑体" panose="02010609060101010101" charset="-122"/>
                <a:ea typeface="黑体" panose="02010609060101010101" charset="-122"/>
              </a:rPr>
              <a:t>纸质或电子版</a:t>
            </a:r>
            <a:r>
              <a:rPr lang="en-US" altLang="zh-CN" b="1" dirty="0" smtClean="0">
                <a:solidFill>
                  <a:srgbClr val="002060"/>
                </a:solidFill>
                <a:latin typeface="黑体" panose="02010609060101010101" charset="-122"/>
                <a:ea typeface="黑体" panose="02010609060101010101" charset="-122"/>
              </a:rPr>
              <a:t>】</a:t>
            </a:r>
            <a:r>
              <a:rPr lang="zh-CN" altLang="en-US" b="1" dirty="0" smtClean="0">
                <a:solidFill>
                  <a:srgbClr val="002060"/>
                </a:solidFill>
                <a:latin typeface="黑体" panose="02010609060101010101" charset="-122"/>
                <a:ea typeface="黑体" panose="02010609060101010101" charset="-122"/>
              </a:rPr>
              <a:t>、签到、试卷、分数统计及相关照片或视频资料等记录）</a:t>
            </a:r>
            <a:r>
              <a:rPr lang="zh-CN" altLang="en-US" dirty="0" smtClean="0"/>
              <a:t>不全扣</a:t>
            </a:r>
            <a:r>
              <a:rPr lang="en-US" dirty="0" smtClean="0"/>
              <a:t>5</a:t>
            </a:r>
            <a:r>
              <a:rPr lang="zh-CN" altLang="en-US" dirty="0" smtClean="0"/>
              <a:t>分；</a:t>
            </a:r>
            <a:endParaRPr lang="zh-CN" altLang="en-US" dirty="0" smtClean="0"/>
          </a:p>
          <a:p>
            <a:r>
              <a:rPr lang="en-US" dirty="0" smtClean="0"/>
              <a:t>d</a:t>
            </a:r>
            <a:r>
              <a:rPr lang="zh-CN" altLang="en-US" dirty="0" smtClean="0"/>
              <a:t>）未根据生产作业特点、岗位要求及员工素质等编制培训计划内容扣</a:t>
            </a:r>
            <a:r>
              <a:rPr lang="en-US" dirty="0" smtClean="0"/>
              <a:t>10</a:t>
            </a:r>
            <a:r>
              <a:rPr lang="zh-CN" altLang="en-US" dirty="0" smtClean="0"/>
              <a:t>分，教育培训内容不全扣</a:t>
            </a:r>
            <a:r>
              <a:rPr lang="en-US" dirty="0" smtClean="0"/>
              <a:t>5</a:t>
            </a:r>
            <a:r>
              <a:rPr lang="zh-CN" altLang="en-US" dirty="0" smtClean="0"/>
              <a:t>分，无记录扣</a:t>
            </a:r>
            <a:r>
              <a:rPr lang="en-US" dirty="0" smtClean="0"/>
              <a:t>5</a:t>
            </a:r>
            <a:r>
              <a:rPr lang="zh-CN" altLang="en-US" dirty="0" smtClean="0"/>
              <a:t>分；</a:t>
            </a:r>
            <a:endParaRPr lang="zh-CN" altLang="en-US" dirty="0" smtClean="0"/>
          </a:p>
          <a:p>
            <a:r>
              <a:rPr lang="en-US" dirty="0" smtClean="0"/>
              <a:t>e</a:t>
            </a:r>
            <a:r>
              <a:rPr lang="zh-CN" altLang="en-US" dirty="0" smtClean="0"/>
              <a:t>）人员未接受培训或未经考核或未持证上岗每发现一人扣</a:t>
            </a:r>
            <a:r>
              <a:rPr lang="en-US" dirty="0" smtClean="0"/>
              <a:t>5</a:t>
            </a:r>
            <a:r>
              <a:rPr lang="zh-CN" altLang="en-US" dirty="0" smtClean="0"/>
              <a:t>分；关键岗位或重点岗位人员不符合要求的每人扣</a:t>
            </a:r>
            <a:r>
              <a:rPr lang="en-US" dirty="0" smtClean="0"/>
              <a:t>2</a:t>
            </a:r>
            <a:r>
              <a:rPr lang="zh-CN" altLang="en-US" dirty="0" smtClean="0"/>
              <a:t>分。</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6  </a:t>
            </a:r>
            <a:r>
              <a:rPr lang="zh-CN" altLang="en-US" dirty="0" smtClean="0">
                <a:solidFill>
                  <a:srgbClr val="FF0000"/>
                </a:solidFill>
              </a:rPr>
              <a:t>教育培训（</a:t>
            </a:r>
            <a:r>
              <a:rPr lang="en-US" altLang="zh-CN" dirty="0" smtClean="0">
                <a:solidFill>
                  <a:srgbClr val="FF0000"/>
                </a:solidFill>
              </a:rPr>
              <a:t>110</a:t>
            </a:r>
            <a:r>
              <a:rPr lang="zh-CN" altLang="en-US" dirty="0" smtClean="0">
                <a:solidFill>
                  <a:srgbClr val="FF0000"/>
                </a:solidFill>
              </a:rPr>
              <a:t>分）</a:t>
            </a:r>
            <a:endParaRPr lang="zh-CN" altLang="en-US" dirty="0" smtClean="0">
              <a:solidFill>
                <a:srgbClr val="FF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normAutofit lnSpcReduction="10000"/>
          </a:bodyPr>
          <a:lstStyle/>
          <a:p>
            <a:r>
              <a:rPr lang="en-US" altLang="zh-CN" sz="3200" dirty="0" smtClean="0">
                <a:solidFill>
                  <a:srgbClr val="FF0000"/>
                </a:solidFill>
              </a:rPr>
              <a:t>2</a:t>
            </a:r>
            <a:r>
              <a:rPr lang="zh-CN" altLang="en-US" sz="3200" dirty="0" smtClean="0">
                <a:solidFill>
                  <a:srgbClr val="FF0000"/>
                </a:solidFill>
              </a:rPr>
              <a:t>、从业人员上岗培训（</a:t>
            </a:r>
            <a:r>
              <a:rPr lang="en-US" altLang="zh-CN" sz="3200" dirty="0" smtClean="0">
                <a:solidFill>
                  <a:srgbClr val="FF0000"/>
                </a:solidFill>
              </a:rPr>
              <a:t>30</a:t>
            </a:r>
            <a:r>
              <a:rPr lang="zh-CN" altLang="en-US" sz="3200" dirty="0" smtClean="0">
                <a:solidFill>
                  <a:srgbClr val="FF0000"/>
                </a:solidFill>
              </a:rPr>
              <a:t>分）</a:t>
            </a:r>
            <a:endParaRPr lang="en-US" altLang="zh-CN" sz="3200" dirty="0" smtClean="0">
              <a:solidFill>
                <a:srgbClr val="FF0000"/>
              </a:solidFill>
            </a:endParaRPr>
          </a:p>
          <a:p>
            <a:r>
              <a:rPr lang="en-US" sz="3200" dirty="0" smtClean="0"/>
              <a:t>a</a:t>
            </a:r>
            <a:r>
              <a:rPr lang="zh-CN" altLang="en-US" sz="3200" dirty="0" smtClean="0"/>
              <a:t>）抽查近半年内入厂新员工，未经三级培训教育和考核、无上岗证的每发现一人扣</a:t>
            </a:r>
            <a:r>
              <a:rPr lang="en-US" sz="3200" dirty="0" smtClean="0"/>
              <a:t>5</a:t>
            </a:r>
            <a:r>
              <a:rPr lang="zh-CN" altLang="en-US" sz="3200" dirty="0" smtClean="0"/>
              <a:t>分；</a:t>
            </a:r>
            <a:endParaRPr lang="zh-CN" altLang="en-US" sz="3200" dirty="0" smtClean="0"/>
          </a:p>
          <a:p>
            <a:r>
              <a:rPr lang="en-US" sz="3200" dirty="0" smtClean="0"/>
              <a:t>b</a:t>
            </a:r>
            <a:r>
              <a:rPr lang="zh-CN" altLang="en-US" sz="3200" dirty="0" smtClean="0"/>
              <a:t>）抽查近半年内复工和转岗人员档案记录，每发现一人无培训记录和无在岗位上岗证的扣</a:t>
            </a:r>
            <a:r>
              <a:rPr lang="en-US" sz="3200" dirty="0" smtClean="0"/>
              <a:t>5</a:t>
            </a:r>
            <a:r>
              <a:rPr lang="zh-CN" altLang="en-US" sz="3200" dirty="0" smtClean="0"/>
              <a:t>分；</a:t>
            </a:r>
            <a:endParaRPr lang="zh-CN" altLang="en-US" sz="3200" dirty="0" smtClean="0"/>
          </a:p>
          <a:p>
            <a:r>
              <a:rPr lang="en-US" sz="3200" dirty="0" smtClean="0"/>
              <a:t>c</a:t>
            </a:r>
            <a:r>
              <a:rPr lang="zh-CN" altLang="en-US" sz="3200" dirty="0" smtClean="0"/>
              <a:t>）抽查生产场点两名特种作业人员档案记录，每发现一人不符合要求扣</a:t>
            </a:r>
            <a:r>
              <a:rPr lang="en-US" sz="3200" dirty="0" smtClean="0"/>
              <a:t>10</a:t>
            </a:r>
            <a:r>
              <a:rPr lang="zh-CN" altLang="en-US" sz="3200" dirty="0" smtClean="0"/>
              <a:t>分；</a:t>
            </a:r>
            <a:r>
              <a:rPr lang="en-US" sz="3200" dirty="0" smtClean="0"/>
              <a:t> </a:t>
            </a:r>
            <a:endParaRPr lang="zh-CN" altLang="en-US" sz="3200" dirty="0" smtClean="0"/>
          </a:p>
          <a:p>
            <a:r>
              <a:rPr lang="en-US" sz="3200" dirty="0" smtClean="0"/>
              <a:t>d)</a:t>
            </a:r>
            <a:r>
              <a:rPr lang="zh-CN" altLang="en-US" sz="3200" dirty="0" smtClean="0">
                <a:latin typeface="黑体" panose="02010609060101010101" charset="-122"/>
                <a:ea typeface="黑体" panose="02010609060101010101" charset="-122"/>
                <a:cs typeface="黑体" panose="02010609060101010101" charset="-122"/>
              </a:rPr>
              <a:t>（</a:t>
            </a:r>
            <a:r>
              <a:rPr lang="zh-CN" altLang="en-US" sz="3200" b="1" dirty="0" smtClean="0">
                <a:solidFill>
                  <a:srgbClr val="002060"/>
                </a:solidFill>
                <a:latin typeface="黑体" panose="02010609060101010101" charset="-122"/>
                <a:ea typeface="黑体" panose="02010609060101010101" charset="-122"/>
                <a:cs typeface="黑体" panose="02010609060101010101" charset="-122"/>
              </a:rPr>
              <a:t>每年对全体员工进行年度安全培训，时间</a:t>
            </a:r>
            <a:r>
              <a:rPr lang="en-US" altLang="zh-CN" sz="3200" b="1" dirty="0" smtClean="0">
                <a:solidFill>
                  <a:srgbClr val="002060"/>
                </a:solidFill>
                <a:latin typeface="黑体" panose="02010609060101010101" charset="-122"/>
                <a:ea typeface="黑体" panose="02010609060101010101" charset="-122"/>
                <a:cs typeface="黑体" panose="02010609060101010101" charset="-122"/>
              </a:rPr>
              <a:t>20</a:t>
            </a:r>
            <a:r>
              <a:rPr lang="zh-CN" altLang="en-US" sz="3200" b="1" dirty="0" smtClean="0">
                <a:solidFill>
                  <a:srgbClr val="002060"/>
                </a:solidFill>
                <a:latin typeface="黑体" panose="02010609060101010101" charset="-122"/>
                <a:ea typeface="黑体" panose="02010609060101010101" charset="-122"/>
                <a:cs typeface="黑体" panose="02010609060101010101" charset="-122"/>
              </a:rPr>
              <a:t>学时</a:t>
            </a:r>
            <a:r>
              <a:rPr lang="zh-CN" altLang="en-US" sz="3200" dirty="0" smtClean="0">
                <a:latin typeface="黑体" panose="02010609060101010101" charset="-122"/>
                <a:ea typeface="黑体" panose="02010609060101010101" charset="-122"/>
                <a:cs typeface="黑体" panose="02010609060101010101" charset="-122"/>
              </a:rPr>
              <a:t>）</a:t>
            </a:r>
            <a:r>
              <a:rPr lang="zh-CN" altLang="en-US" sz="3200" dirty="0" smtClean="0"/>
              <a:t>。抽查四名岗位操作工人档案记录，有一人不符合要求扣</a:t>
            </a:r>
            <a:r>
              <a:rPr lang="en-US" sz="3200" dirty="0" smtClean="0"/>
              <a:t>10</a:t>
            </a:r>
            <a:r>
              <a:rPr lang="zh-CN" altLang="en-US" sz="3200" dirty="0" smtClean="0"/>
              <a:t>分。</a:t>
            </a:r>
            <a:endParaRPr lang="zh-CN" altLang="en-US" sz="32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zh-CN" altLang="en-US"/>
              <a:t>全省民爆生产企业、销售企业。</a:t>
            </a:r>
            <a:endParaRPr lang="zh-CN" altLang="en-US"/>
          </a:p>
          <a:p>
            <a:r>
              <a:rPr lang="zh-CN" altLang="en-US"/>
              <a:t>1. 生产企业：以企业所属的每个生产场点为一个基本评审单位，评审范围包括该生产场点内所有获得《民用爆炸物品安全生产许可证》的民爆物品生产线、辅助设备设施、试验场、销毁场、总仓库区和安全管理现状。</a:t>
            </a:r>
            <a:endParaRPr lang="zh-CN" altLang="en-US"/>
          </a:p>
          <a:p>
            <a:r>
              <a:rPr lang="zh-CN" altLang="en-US"/>
              <a:t>2. 销售企业：以企业所属的每个销售网点为一个基本评审单位，评审范围包括该销售网点内所有总仓库内各库房、设备设施和安全管理现状。</a:t>
            </a:r>
            <a:endParaRPr lang="zh-CN" altLang="en-US"/>
          </a:p>
        </p:txBody>
      </p:sp>
      <p:sp>
        <p:nvSpPr>
          <p:cNvPr id="3" name="标题 2"/>
          <p:cNvSpPr>
            <a:spLocks noGrp="1"/>
          </p:cNvSpPr>
          <p:nvPr>
            <p:ph type="title"/>
          </p:nvPr>
        </p:nvSpPr>
        <p:spPr/>
        <p:txBody>
          <a:bodyPr/>
          <a:p>
            <a:pPr algn="ctr"/>
            <a:r>
              <a:rPr lang="zh-CN" altLang="en-US">
                <a:solidFill>
                  <a:srgbClr val="FF0000"/>
                </a:solidFill>
              </a:rPr>
              <a:t>实施范围</a:t>
            </a:r>
            <a:endParaRPr lang="zh-CN" altLang="en-US">
              <a:solidFill>
                <a:srgbClr val="FF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14290"/>
            <a:ext cx="8229600" cy="6643710"/>
          </a:xfrm>
        </p:spPr>
        <p:txBody>
          <a:bodyPr>
            <a:normAutofit fontScale="92500" lnSpcReduction="10000"/>
          </a:bodyPr>
          <a:lstStyle/>
          <a:p>
            <a:r>
              <a:rPr lang="en-US" altLang="zh-CN" dirty="0" smtClean="0">
                <a:solidFill>
                  <a:srgbClr val="FF0000"/>
                </a:solidFill>
              </a:rPr>
              <a:t>3</a:t>
            </a:r>
            <a:r>
              <a:rPr lang="zh-CN" altLang="en-US" dirty="0" smtClean="0">
                <a:solidFill>
                  <a:srgbClr val="FF0000"/>
                </a:solidFill>
              </a:rPr>
              <a:t>、岗位技能培训（</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）在安全教育培训制度中无</a:t>
            </a:r>
            <a:r>
              <a:rPr lang="en-US" dirty="0" smtClean="0"/>
              <a:t>“</a:t>
            </a:r>
            <a:r>
              <a:rPr lang="zh-CN" altLang="en-US" dirty="0" smtClean="0"/>
              <a:t>五新</a:t>
            </a:r>
            <a:r>
              <a:rPr lang="en-US" dirty="0" smtClean="0"/>
              <a:t>”</a:t>
            </a:r>
            <a:r>
              <a:rPr lang="zh-CN" altLang="en-US" b="1" dirty="0" smtClean="0">
                <a:solidFill>
                  <a:srgbClr val="002060"/>
                </a:solidFill>
                <a:latin typeface="仿宋" panose="02010609060101010101" pitchFamily="49" charset="-122"/>
                <a:ea typeface="仿宋" panose="02010609060101010101" pitchFamily="49" charset="-122"/>
              </a:rPr>
              <a:t>（新技术、新工艺、新产品、新设备、新材料）</a:t>
            </a:r>
            <a:r>
              <a:rPr lang="zh-CN" altLang="en-US" dirty="0" smtClean="0"/>
              <a:t>项目专项培训内容扣</a:t>
            </a:r>
            <a:r>
              <a:rPr lang="en-US" dirty="0" smtClean="0"/>
              <a:t>10</a:t>
            </a:r>
            <a:r>
              <a:rPr lang="zh-CN" altLang="en-US" dirty="0" smtClean="0"/>
              <a:t>分；抽查近一年内四人的</a:t>
            </a:r>
            <a:r>
              <a:rPr lang="en-US" dirty="0" smtClean="0"/>
              <a:t>“</a:t>
            </a:r>
            <a:r>
              <a:rPr lang="zh-CN" altLang="en-US" dirty="0" smtClean="0"/>
              <a:t>五新</a:t>
            </a:r>
            <a:r>
              <a:rPr lang="en-US" dirty="0" smtClean="0"/>
              <a:t>”</a:t>
            </a:r>
            <a:r>
              <a:rPr lang="zh-CN" altLang="en-US" dirty="0" smtClean="0"/>
              <a:t>项目专项培训情况，每发现一人未进行专项培训扣</a:t>
            </a:r>
            <a:r>
              <a:rPr lang="en-US" dirty="0" smtClean="0"/>
              <a:t>5</a:t>
            </a:r>
            <a:r>
              <a:rPr lang="zh-CN" altLang="en-US" dirty="0" smtClean="0"/>
              <a:t>分，无培训记录或无考试卷每发现一人扣</a:t>
            </a:r>
            <a:r>
              <a:rPr lang="en-US" dirty="0" smtClean="0"/>
              <a:t>5</a:t>
            </a:r>
            <a:r>
              <a:rPr lang="zh-CN" altLang="en-US" dirty="0" smtClean="0"/>
              <a:t>分，考试内容不切合岗位实际或缺少针对性每发现一处扣</a:t>
            </a:r>
            <a:r>
              <a:rPr lang="en-US" dirty="0" smtClean="0"/>
              <a:t>5</a:t>
            </a:r>
            <a:r>
              <a:rPr lang="zh-CN" altLang="en-US" dirty="0" smtClean="0"/>
              <a:t>分，现场操作技能达不到安全技术操作规程要求每发现一人扣</a:t>
            </a:r>
            <a:r>
              <a:rPr lang="en-US" dirty="0" smtClean="0"/>
              <a:t>5</a:t>
            </a:r>
            <a:r>
              <a:rPr lang="zh-CN" altLang="en-US" dirty="0" smtClean="0"/>
              <a:t>分；</a:t>
            </a:r>
            <a:endParaRPr lang="zh-CN" altLang="en-US" dirty="0" smtClean="0"/>
          </a:p>
          <a:p>
            <a:r>
              <a:rPr lang="en-US" dirty="0" smtClean="0"/>
              <a:t>b</a:t>
            </a:r>
            <a:r>
              <a:rPr lang="zh-CN" altLang="en-US" dirty="0" smtClean="0"/>
              <a:t>）在安全教育培训制度中无专题培训内容的扣</a:t>
            </a:r>
            <a:r>
              <a:rPr lang="en-US" dirty="0" smtClean="0"/>
              <a:t>10</a:t>
            </a:r>
            <a:r>
              <a:rPr lang="zh-CN" altLang="en-US" dirty="0" smtClean="0"/>
              <a:t>分，抽查和询问生产场点的三名监控室操作人员和专用生产设备维修人员专题培训情况，每发现一人未进行专项培训扣</a:t>
            </a:r>
            <a:r>
              <a:rPr lang="en-US" dirty="0" smtClean="0"/>
              <a:t>5</a:t>
            </a:r>
            <a:r>
              <a:rPr lang="zh-CN" altLang="en-US" dirty="0" smtClean="0"/>
              <a:t>分，无培训记录或无考试卷每发现一人扣</a:t>
            </a:r>
            <a:r>
              <a:rPr lang="en-US" dirty="0" smtClean="0"/>
              <a:t>5</a:t>
            </a:r>
            <a:r>
              <a:rPr lang="zh-CN" altLang="en-US" dirty="0" smtClean="0"/>
              <a:t>分，考试内容不切合岗位实际或缺乏针对性每发现一人扣</a:t>
            </a:r>
            <a:r>
              <a:rPr lang="en-US" dirty="0" smtClean="0"/>
              <a:t>5</a:t>
            </a:r>
            <a:r>
              <a:rPr lang="zh-CN" altLang="en-US" dirty="0" smtClean="0"/>
              <a:t>分，每发现一人现场操作技能达不到安全技术操作规程要求扣</a:t>
            </a:r>
            <a:r>
              <a:rPr lang="en-US" dirty="0" smtClean="0"/>
              <a:t>5</a:t>
            </a:r>
            <a:r>
              <a:rPr lang="zh-CN" altLang="en-US" dirty="0" smtClean="0"/>
              <a:t>分；</a:t>
            </a:r>
            <a:endParaRPr lang="zh-CN" altLang="en-US" dirty="0" smtClean="0"/>
          </a:p>
          <a:p>
            <a:r>
              <a:rPr lang="en-US" dirty="0" smtClean="0"/>
              <a:t>c</a:t>
            </a:r>
            <a:r>
              <a:rPr lang="zh-CN" altLang="en-US" dirty="0" smtClean="0"/>
              <a:t>）抽查监控回放记录和询问一名视频监控操作人员，不会操作或不能处置异常情况的不得分；操作不熟练扣</a:t>
            </a:r>
            <a:r>
              <a:rPr lang="en-US" dirty="0" smtClean="0"/>
              <a:t>10</a:t>
            </a:r>
            <a:r>
              <a:rPr lang="zh-CN" altLang="en-US" dirty="0" smtClean="0"/>
              <a:t>分。</a:t>
            </a:r>
            <a:endParaRPr lang="en-US" altLang="zh-CN"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571472" y="357166"/>
            <a:ext cx="8229600" cy="6215106"/>
          </a:xfrm>
        </p:spPr>
        <p:txBody>
          <a:bodyPr/>
          <a:lstStyle/>
          <a:p>
            <a:r>
              <a:rPr lang="en-US" altLang="zh-CN" dirty="0" smtClean="0">
                <a:solidFill>
                  <a:srgbClr val="FF0000"/>
                </a:solidFill>
              </a:rPr>
              <a:t>4</a:t>
            </a:r>
            <a:r>
              <a:rPr lang="zh-CN" altLang="en-US" dirty="0" smtClean="0">
                <a:solidFill>
                  <a:srgbClr val="FF0000"/>
                </a:solidFill>
              </a:rPr>
              <a:t>、相关方教育培训（</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altLang="zh-CN" dirty="0" smtClean="0"/>
              <a:t>a)</a:t>
            </a:r>
            <a:r>
              <a:rPr lang="zh-CN" altLang="en-US" b="1" dirty="0" smtClean="0">
                <a:solidFill>
                  <a:srgbClr val="002060"/>
                </a:solidFill>
                <a:latin typeface="黑体" panose="02010609060101010101" charset="-122"/>
                <a:ea typeface="黑体" panose="02010609060101010101" charset="-122"/>
                <a:cs typeface="黑体" panose="02010609060101010101" charset="-122"/>
              </a:rPr>
              <a:t>相关方作业人员进入厂区（库区）作业现场前应进行针对性的安全教育培训</a:t>
            </a:r>
            <a:r>
              <a:rPr lang="en-US" altLang="zh-CN" b="1" dirty="0" smtClean="0">
                <a:solidFill>
                  <a:srgbClr val="002060"/>
                </a:solidFill>
                <a:latin typeface="黑体" panose="02010609060101010101" charset="-122"/>
                <a:ea typeface="黑体" panose="02010609060101010101" charset="-122"/>
                <a:cs typeface="黑体" panose="02010609060101010101" charset="-122"/>
              </a:rPr>
              <a:t>,</a:t>
            </a:r>
            <a:r>
              <a:rPr lang="zh-CN" altLang="en-US" dirty="0" smtClean="0"/>
              <a:t>抽查相关方作业人员两人和现场：未进行培训、无记录和记录不规范的不得分；</a:t>
            </a:r>
            <a:endParaRPr lang="en-US" altLang="zh-CN" dirty="0" smtClean="0"/>
          </a:p>
          <a:p>
            <a:r>
              <a:rPr lang="en-US" dirty="0" smtClean="0"/>
              <a:t> b</a:t>
            </a:r>
            <a:r>
              <a:rPr lang="zh-CN" altLang="en-US" dirty="0" smtClean="0"/>
              <a:t>）</a:t>
            </a:r>
            <a:r>
              <a:rPr lang="zh-CN" altLang="en-US" b="1" dirty="0" smtClean="0">
                <a:solidFill>
                  <a:srgbClr val="002060"/>
                </a:solidFill>
                <a:latin typeface="黑体" panose="02010609060101010101" charset="-122"/>
                <a:ea typeface="黑体" panose="02010609060101010101" charset="-122"/>
              </a:rPr>
              <a:t>对外来检查、参观、学习等人员进行有关安全规定、可能接触到的危害及应急知识等内容的安全教育和告知。</a:t>
            </a:r>
            <a:r>
              <a:rPr lang="zh-CN" altLang="en-US" dirty="0" smtClean="0"/>
              <a:t>未进行安全教育和危害告知或不清楚危害及应急知识等内容的不得分。</a:t>
            </a:r>
            <a:endParaRPr lang="en-US" altLang="zh-CN" dirty="0" smtClean="0"/>
          </a:p>
          <a:p>
            <a:r>
              <a:rPr lang="en-US" altLang="zh-CN" dirty="0" smtClean="0">
                <a:solidFill>
                  <a:srgbClr val="FF0000"/>
                </a:solidFill>
              </a:rPr>
              <a:t>5</a:t>
            </a:r>
            <a:r>
              <a:rPr lang="zh-CN" altLang="en-US" dirty="0" smtClean="0">
                <a:solidFill>
                  <a:srgbClr val="FF0000"/>
                </a:solidFill>
              </a:rPr>
              <a:t>、安全培训档案管理（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未按</a:t>
            </a:r>
            <a:r>
              <a:rPr lang="en-US" altLang="zh-CN" dirty="0" smtClean="0">
                <a:solidFill>
                  <a:srgbClr val="FF0000"/>
                </a:solidFill>
              </a:rPr>
              <a:t>《</a:t>
            </a:r>
            <a:r>
              <a:rPr lang="zh-CN" altLang="en-US" dirty="0" smtClean="0">
                <a:solidFill>
                  <a:srgbClr val="FF0000"/>
                </a:solidFill>
              </a:rPr>
              <a:t>民用爆炸物品生产和销售企业安全生产培训管理办法</a:t>
            </a:r>
            <a:r>
              <a:rPr lang="en-US" altLang="zh-CN" dirty="0" smtClean="0">
                <a:solidFill>
                  <a:srgbClr val="FF0000"/>
                </a:solidFill>
              </a:rPr>
              <a:t>》</a:t>
            </a:r>
            <a:r>
              <a:rPr lang="zh-CN" altLang="en-US" dirty="0" smtClean="0"/>
              <a:t>的要求建立企业</a:t>
            </a:r>
            <a:r>
              <a:rPr lang="en-US" dirty="0" smtClean="0"/>
              <a:t>“</a:t>
            </a:r>
            <a:r>
              <a:rPr lang="zh-CN" altLang="en-US" dirty="0" smtClean="0"/>
              <a:t>一期一档</a:t>
            </a:r>
            <a:r>
              <a:rPr lang="en-US" dirty="0" smtClean="0"/>
              <a:t>”</a:t>
            </a:r>
            <a:r>
              <a:rPr lang="zh-CN" altLang="en-US" dirty="0" smtClean="0"/>
              <a:t>和个人</a:t>
            </a:r>
            <a:r>
              <a:rPr lang="en-US" dirty="0" smtClean="0"/>
              <a:t>“</a:t>
            </a:r>
            <a:r>
              <a:rPr lang="zh-CN" altLang="en-US" dirty="0" smtClean="0"/>
              <a:t>一人一档</a:t>
            </a:r>
            <a:r>
              <a:rPr lang="en-US" dirty="0" smtClean="0"/>
              <a:t>”</a:t>
            </a:r>
            <a:r>
              <a:rPr lang="zh-CN" altLang="en-US" dirty="0" smtClean="0"/>
              <a:t>的，每缺一项扣</a:t>
            </a:r>
            <a:r>
              <a:rPr lang="en-US" dirty="0" smtClean="0"/>
              <a:t>5</a:t>
            </a:r>
            <a:r>
              <a:rPr lang="zh-CN" altLang="en-US" dirty="0" smtClean="0"/>
              <a:t>分。</a:t>
            </a:r>
            <a:endParaRPr lang="zh-CN" altLang="en-US" dirty="0" smtClean="0">
              <a:solidFill>
                <a:srgbClr val="FF0000"/>
              </a:solidFill>
            </a:endParaRP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pPr indent="0">
              <a:buNone/>
            </a:pPr>
            <a:r>
              <a:rPr lang="en-US">
                <a:solidFill>
                  <a:srgbClr val="FF0000"/>
                </a:solidFill>
                <a:latin typeface="Times New Roman" panose="02020603050405020304" charset="0"/>
                <a:cs typeface="Times New Roman" panose="02020603050405020304" charset="0"/>
                <a:sym typeface="+mn-ea"/>
              </a:rPr>
              <a:t>1</a:t>
            </a:r>
            <a:r>
              <a:rPr lang="zh-CN" altLang="en-US">
                <a:solidFill>
                  <a:srgbClr val="FF0000"/>
                </a:solidFill>
                <a:latin typeface="Times New Roman" panose="02020603050405020304" charset="0"/>
                <a:cs typeface="Times New Roman" panose="02020603050405020304" charset="0"/>
                <a:sym typeface="+mn-ea"/>
              </a:rPr>
              <a:t>、安全文化建设（</a:t>
            </a:r>
            <a:r>
              <a:rPr lang="en-US" altLang="zh-CN">
                <a:solidFill>
                  <a:srgbClr val="FF0000"/>
                </a:solidFill>
                <a:latin typeface="Times New Roman" panose="02020603050405020304" charset="0"/>
                <a:cs typeface="Times New Roman" panose="02020603050405020304" charset="0"/>
                <a:sym typeface="+mn-ea"/>
              </a:rPr>
              <a:t>10</a:t>
            </a:r>
            <a:r>
              <a:rPr lang="zh-CN" altLang="en-US">
                <a:solidFill>
                  <a:srgbClr val="FF0000"/>
                </a:solidFill>
                <a:latin typeface="Times New Roman" panose="02020603050405020304" charset="0"/>
                <a:cs typeface="Times New Roman" panose="02020603050405020304" charset="0"/>
                <a:sym typeface="+mn-ea"/>
              </a:rPr>
              <a:t>分）</a:t>
            </a:r>
            <a:endParaRPr lang="en-US" b="0">
              <a:latin typeface="Times New Roman" panose="02020603050405020304" charset="0"/>
              <a:cs typeface="Times New Roman" panose="02020603050405020304" charset="0"/>
            </a:endParaRPr>
          </a:p>
          <a:p>
            <a:pPr indent="0">
              <a:buNone/>
            </a:pPr>
            <a:r>
              <a:rPr lang="en-US">
                <a:latin typeface="黑体" panose="02010609060101010101" charset="-122"/>
                <a:ea typeface="黑体" panose="02010609060101010101" charset="-122"/>
                <a:cs typeface="黑体" panose="02010609060101010101" charset="-122"/>
                <a:sym typeface="+mn-ea"/>
              </a:rPr>
              <a:t>未实施安全文化建设、无活动实施计划不得分，现场安全环境和文化氛围达不到要求扣5分。</a:t>
            </a:r>
            <a:endParaRPr lang="en-US">
              <a:latin typeface="黑体" panose="02010609060101010101" charset="-122"/>
              <a:ea typeface="黑体" panose="02010609060101010101" charset="-122"/>
              <a:cs typeface="黑体" panose="02010609060101010101" charset="-122"/>
              <a:sym typeface="+mn-ea"/>
            </a:endParaRPr>
          </a:p>
          <a:p>
            <a:pPr indent="0">
              <a:buNone/>
            </a:pPr>
            <a:r>
              <a:rPr lang="en-US">
                <a:solidFill>
                  <a:srgbClr val="FF0000"/>
                </a:solidFill>
                <a:latin typeface="Times New Roman" panose="02020603050405020304" charset="0"/>
                <a:cs typeface="Times New Roman" panose="02020603050405020304" charset="0"/>
                <a:sym typeface="+mn-ea"/>
              </a:rPr>
              <a:t>2</a:t>
            </a:r>
            <a:r>
              <a:rPr lang="zh-CN" altLang="en-US">
                <a:solidFill>
                  <a:srgbClr val="FF0000"/>
                </a:solidFill>
                <a:latin typeface="Times New Roman" panose="02020603050405020304" charset="0"/>
                <a:cs typeface="Times New Roman" panose="02020603050405020304" charset="0"/>
                <a:sym typeface="+mn-ea"/>
              </a:rPr>
              <a:t>、安全活动（</a:t>
            </a:r>
            <a:r>
              <a:rPr lang="en-US" altLang="zh-CN">
                <a:solidFill>
                  <a:srgbClr val="FF0000"/>
                </a:solidFill>
                <a:latin typeface="Times New Roman" panose="02020603050405020304" charset="0"/>
                <a:cs typeface="Times New Roman" panose="02020603050405020304" charset="0"/>
                <a:sym typeface="+mn-ea"/>
              </a:rPr>
              <a:t>20</a:t>
            </a:r>
            <a:r>
              <a:rPr lang="zh-CN" altLang="en-US">
                <a:solidFill>
                  <a:srgbClr val="FF0000"/>
                </a:solidFill>
                <a:latin typeface="Times New Roman" panose="02020603050405020304" charset="0"/>
                <a:cs typeface="Times New Roman" panose="02020603050405020304" charset="0"/>
                <a:sym typeface="+mn-ea"/>
              </a:rPr>
              <a:t>分）</a:t>
            </a:r>
            <a:endParaRPr lang="en-US" b="0">
              <a:latin typeface="Times New Roman" panose="02020603050405020304" charset="0"/>
              <a:cs typeface="Times New Roman" panose="02020603050405020304" charset="0"/>
            </a:endParaRPr>
          </a:p>
          <a:p>
            <a:pPr indent="0">
              <a:buNone/>
            </a:pPr>
            <a:r>
              <a:rPr lang="en-US">
                <a:latin typeface="黑体" panose="02010609060101010101" charset="-122"/>
                <a:ea typeface="黑体" panose="02010609060101010101" charset="-122"/>
                <a:cs typeface="黑体" panose="02010609060101010101" charset="-122"/>
                <a:sym typeface="+mn-ea"/>
              </a:rPr>
              <a:t>抽查管理部门或生产车间：a）年度没有开展安全活动不得分；b）安全宣传活动没有紧密结合企业安全目标和安全文化建设目标扣10分；c）安全宣教活动过程不规范扣5分。</a:t>
            </a:r>
            <a:endParaRPr lang="en-US" altLang="en-US" b="0">
              <a:latin typeface="黑体" panose="02010609060101010101" charset="-122"/>
              <a:ea typeface="黑体" panose="02010609060101010101" charset="-122"/>
              <a:cs typeface="黑体" panose="02010609060101010101" charset="-122"/>
            </a:endParaRPr>
          </a:p>
          <a:p>
            <a:pPr indent="0">
              <a:buNone/>
            </a:pPr>
            <a:endParaRPr lang="en-US" altLang="en-US" b="0">
              <a:latin typeface="黑体" panose="02010609060101010101" charset="-122"/>
              <a:ea typeface="黑体" panose="02010609060101010101" charset="-122"/>
              <a:cs typeface="黑体" panose="02010609060101010101" charset="-122"/>
            </a:endParaRPr>
          </a:p>
          <a:p>
            <a:endParaRPr lang="zh-CN" altLang="en-US"/>
          </a:p>
        </p:txBody>
      </p:sp>
      <p:sp>
        <p:nvSpPr>
          <p:cNvPr id="3" name="标题 2"/>
          <p:cNvSpPr>
            <a:spLocks noGrp="1"/>
          </p:cNvSpPr>
          <p:nvPr>
            <p:ph type="title"/>
          </p:nvPr>
        </p:nvSpPr>
        <p:spPr/>
        <p:txBody>
          <a:bodyPr/>
          <a:p>
            <a:r>
              <a:rPr lang="zh-CN" altLang="en-US" b="0">
                <a:solidFill>
                  <a:srgbClr val="FF0000"/>
                </a:solidFill>
                <a:latin typeface="+mj-ea"/>
                <a:cs typeface="+mj-ea"/>
                <a:sym typeface="+mn-ea"/>
              </a:rPr>
              <a:t>表</a:t>
            </a:r>
            <a:r>
              <a:rPr lang="en-US" altLang="zh-CN" b="0">
                <a:solidFill>
                  <a:srgbClr val="FF0000"/>
                </a:solidFill>
                <a:latin typeface="+mj-ea"/>
                <a:cs typeface="+mj-ea"/>
                <a:sym typeface="+mn-ea"/>
              </a:rPr>
              <a:t>7 </a:t>
            </a:r>
            <a:r>
              <a:rPr lang="zh-CN" altLang="en-US" b="0">
                <a:solidFill>
                  <a:srgbClr val="FF0000"/>
                </a:solidFill>
                <a:latin typeface="+mj-ea"/>
                <a:cs typeface="+mj-ea"/>
                <a:sym typeface="+mn-ea"/>
              </a:rPr>
              <a:t>安全文化（</a:t>
            </a:r>
            <a:r>
              <a:rPr lang="en-US" altLang="zh-CN" b="0">
                <a:solidFill>
                  <a:srgbClr val="FF0000"/>
                </a:solidFill>
                <a:latin typeface="+mj-ea"/>
                <a:cs typeface="+mj-ea"/>
                <a:sym typeface="+mn-ea"/>
              </a:rPr>
              <a:t>30</a:t>
            </a:r>
            <a:r>
              <a:rPr lang="zh-CN" altLang="en-US" b="0">
                <a:solidFill>
                  <a:srgbClr val="FF0000"/>
                </a:solidFill>
                <a:latin typeface="+mj-ea"/>
                <a:cs typeface="+mj-ea"/>
                <a:sym typeface="+mn-ea"/>
              </a:rPr>
              <a:t>分）</a:t>
            </a:r>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019506"/>
          </a:xfrm>
        </p:spPr>
        <p:txBody>
          <a:bodyPr>
            <a:normAutofit/>
          </a:bodyPr>
          <a:lstStyle/>
          <a:p>
            <a:r>
              <a:rPr lang="en-US" dirty="0" smtClean="0">
                <a:solidFill>
                  <a:srgbClr val="FF0000"/>
                </a:solidFill>
              </a:rPr>
              <a:t>1</a:t>
            </a:r>
            <a:r>
              <a:rPr lang="zh-CN" altLang="en-US" dirty="0" smtClean="0">
                <a:solidFill>
                  <a:srgbClr val="FF0000"/>
                </a:solidFill>
              </a:rPr>
              <a:t>、绩效评定（</a:t>
            </a:r>
            <a:r>
              <a:rPr lang="en-US" altLang="zh-CN" dirty="0" smtClean="0">
                <a:solidFill>
                  <a:srgbClr val="FF0000"/>
                </a:solidFill>
              </a:rPr>
              <a:t>10</a:t>
            </a:r>
            <a:r>
              <a:rPr lang="zh-CN" altLang="en-US" dirty="0" smtClean="0">
                <a:solidFill>
                  <a:srgbClr val="FF0000"/>
                </a:solidFill>
              </a:rPr>
              <a:t>分）</a:t>
            </a:r>
            <a:endParaRPr lang="en-US" dirty="0" smtClean="0">
              <a:solidFill>
                <a:srgbClr val="FF0000"/>
              </a:solidFill>
            </a:endParaRPr>
          </a:p>
          <a:p>
            <a:r>
              <a:rPr lang="en-US" dirty="0" smtClean="0"/>
              <a:t>a</a:t>
            </a:r>
            <a:r>
              <a:rPr lang="zh-CN" altLang="en-US" dirty="0" smtClean="0"/>
              <a:t>）无制度的不得分，制度中每缺少一项要求扣</a:t>
            </a:r>
            <a:r>
              <a:rPr lang="en-US" dirty="0" smtClean="0"/>
              <a:t>5</a:t>
            </a:r>
            <a:r>
              <a:rPr lang="zh-CN" altLang="en-US" dirty="0" smtClean="0"/>
              <a:t>分，制度缺乏可操作性和针对性扣</a:t>
            </a:r>
            <a:r>
              <a:rPr lang="en-US" dirty="0" smtClean="0"/>
              <a:t>5</a:t>
            </a:r>
            <a:r>
              <a:rPr lang="zh-CN" altLang="en-US" dirty="0" smtClean="0"/>
              <a:t>分；</a:t>
            </a:r>
            <a:br>
              <a:rPr lang="en-US" dirty="0" smtClean="0"/>
            </a:br>
            <a:r>
              <a:rPr lang="en-US" dirty="0" smtClean="0"/>
              <a:t>b</a:t>
            </a:r>
            <a:r>
              <a:rPr lang="zh-CN" altLang="en-US" dirty="0" smtClean="0"/>
              <a:t>）评定周期少于每年一次的，无测量与评定报告或未形成正式文件不得分，发生死亡事故后或生产工艺发生重大变化未及时重新进行安全达标系统评定不得分；</a:t>
            </a:r>
            <a:br>
              <a:rPr lang="en-US" dirty="0" smtClean="0"/>
            </a:br>
            <a:r>
              <a:rPr lang="en-US" dirty="0" smtClean="0"/>
              <a:t>c</a:t>
            </a:r>
            <a:r>
              <a:rPr lang="zh-CN" altLang="en-US" dirty="0" smtClean="0"/>
              <a:t>）评定结果未向所有部门、所属单位和从业人员通报不得分；</a:t>
            </a:r>
            <a:br>
              <a:rPr lang="en-US" dirty="0" smtClean="0"/>
            </a:br>
            <a:r>
              <a:rPr lang="en-US" dirty="0" smtClean="0"/>
              <a:t>d</a:t>
            </a:r>
            <a:r>
              <a:rPr lang="zh-CN" altLang="en-US" dirty="0" smtClean="0"/>
              <a:t>）未将测量与评定结果纳入年度安全绩效考评不得分；未进行表彰、奖惩和总结扣</a:t>
            </a:r>
            <a:r>
              <a:rPr lang="en-US" dirty="0" smtClean="0"/>
              <a:t>5</a:t>
            </a:r>
            <a:r>
              <a:rPr lang="zh-CN" altLang="en-US" dirty="0" smtClean="0"/>
              <a:t>分。</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8  </a:t>
            </a:r>
            <a:r>
              <a:rPr lang="zh-CN" altLang="en-US" dirty="0" smtClean="0">
                <a:solidFill>
                  <a:srgbClr val="FF0000"/>
                </a:solidFill>
              </a:rPr>
              <a:t>绩效评定与持续改进（</a:t>
            </a:r>
            <a:r>
              <a:rPr lang="en-US" altLang="zh-CN" dirty="0" smtClean="0">
                <a:solidFill>
                  <a:srgbClr val="FF0000"/>
                </a:solidFill>
              </a:rPr>
              <a:t>30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71480"/>
            <a:ext cx="8229600" cy="6072230"/>
          </a:xfrm>
        </p:spPr>
        <p:txBody>
          <a:bodyPr/>
          <a:lstStyle/>
          <a:p>
            <a:r>
              <a:rPr lang="en-US" altLang="zh-CN" dirty="0" smtClean="0">
                <a:solidFill>
                  <a:srgbClr val="FF0000"/>
                </a:solidFill>
              </a:rPr>
              <a:t>2</a:t>
            </a:r>
            <a:r>
              <a:rPr lang="zh-CN" altLang="en-US" dirty="0" smtClean="0">
                <a:solidFill>
                  <a:srgbClr val="FF0000"/>
                </a:solidFill>
              </a:rPr>
              <a:t>、持续改进（</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）未建立问题及隐患清单扣</a:t>
            </a:r>
            <a:r>
              <a:rPr lang="en-US" dirty="0" smtClean="0"/>
              <a:t>10</a:t>
            </a:r>
            <a:r>
              <a:rPr lang="zh-CN" altLang="en-US" dirty="0" smtClean="0"/>
              <a:t>分，测量与评定结果与实际不符或缺项每发现一处扣</a:t>
            </a:r>
            <a:r>
              <a:rPr lang="en-US" dirty="0" smtClean="0"/>
              <a:t>2</a:t>
            </a:r>
            <a:r>
              <a:rPr lang="zh-CN" altLang="en-US" dirty="0" smtClean="0"/>
              <a:t>分；</a:t>
            </a:r>
            <a:br>
              <a:rPr lang="en-US" dirty="0" smtClean="0"/>
            </a:br>
            <a:r>
              <a:rPr lang="en-US" dirty="0" smtClean="0"/>
              <a:t>b</a:t>
            </a:r>
            <a:r>
              <a:rPr lang="zh-CN" altLang="en-US" dirty="0" smtClean="0"/>
              <a:t>）未制定持续改进安全达标工作计划和措施扣</a:t>
            </a:r>
            <a:r>
              <a:rPr lang="en-US" dirty="0" smtClean="0"/>
              <a:t>10</a:t>
            </a:r>
            <a:r>
              <a:rPr lang="zh-CN" altLang="en-US" dirty="0" smtClean="0"/>
              <a:t>分，未采用</a:t>
            </a:r>
            <a:r>
              <a:rPr lang="en-US" dirty="0" smtClean="0"/>
              <a:t>PDCA</a:t>
            </a:r>
            <a:r>
              <a:rPr lang="zh-CN" altLang="en-US" dirty="0" smtClean="0"/>
              <a:t>法等管理方法扣</a:t>
            </a:r>
            <a:r>
              <a:rPr lang="en-US" dirty="0" smtClean="0"/>
              <a:t>5</a:t>
            </a:r>
            <a:r>
              <a:rPr lang="zh-CN" altLang="en-US" dirty="0" smtClean="0"/>
              <a:t>分，实施</a:t>
            </a:r>
            <a:r>
              <a:rPr lang="en-US" dirty="0" smtClean="0"/>
              <a:t>PDCA</a:t>
            </a:r>
            <a:r>
              <a:rPr lang="zh-CN" altLang="en-US" dirty="0" smtClean="0"/>
              <a:t>的工作计划与安全生产达标的测量与评定结果内容不一致扣</a:t>
            </a:r>
            <a:r>
              <a:rPr lang="en-US" dirty="0" smtClean="0"/>
              <a:t>5</a:t>
            </a:r>
            <a:r>
              <a:rPr lang="zh-CN" altLang="en-US" dirty="0" smtClean="0"/>
              <a:t>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090944"/>
          </a:xfrm>
        </p:spPr>
        <p:txBody>
          <a:bodyPr/>
          <a:lstStyle/>
          <a:p>
            <a:r>
              <a:rPr lang="en-US" altLang="zh-CN" dirty="0" smtClean="0">
                <a:solidFill>
                  <a:srgbClr val="FF0000"/>
                </a:solidFill>
              </a:rPr>
              <a:t>1</a:t>
            </a:r>
            <a:r>
              <a:rPr lang="zh-CN" altLang="en-US" dirty="0" smtClean="0">
                <a:solidFill>
                  <a:srgbClr val="FF0000"/>
                </a:solidFill>
              </a:rPr>
              <a:t>、建设项目管理（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抽查管理制度和近期新、改、扩建设项目和现场：</a:t>
            </a:r>
            <a:endParaRPr lang="zh-CN" altLang="en-US" dirty="0" smtClean="0"/>
          </a:p>
          <a:p>
            <a:r>
              <a:rPr lang="en-US" dirty="0" smtClean="0"/>
              <a:t>a</a:t>
            </a:r>
            <a:r>
              <a:rPr lang="zh-CN" altLang="en-US" dirty="0" smtClean="0"/>
              <a:t>）无建设项目管理制度不得分；</a:t>
            </a:r>
            <a:endParaRPr lang="zh-CN" altLang="en-US" dirty="0" smtClean="0"/>
          </a:p>
          <a:p>
            <a:r>
              <a:rPr lang="en-US" b="1" u="sng" dirty="0" smtClean="0">
                <a:solidFill>
                  <a:srgbClr val="FF0000"/>
                </a:solidFill>
              </a:rPr>
              <a:t>b</a:t>
            </a:r>
            <a:r>
              <a:rPr lang="zh-CN" altLang="en-US" b="1" u="sng" dirty="0" smtClean="0">
                <a:solidFill>
                  <a:srgbClr val="FF0000"/>
                </a:solidFill>
              </a:rPr>
              <a:t>）新、改、扩建设项目审批、工程设计、安全设施设计审查、试生产、项目验收不符合管理规定要求的，取消考评；</a:t>
            </a:r>
            <a:r>
              <a:rPr lang="zh-CN" altLang="en-US" b="1" u="sng" dirty="0" smtClean="0">
                <a:solidFill>
                  <a:srgbClr val="002060"/>
                </a:solidFill>
                <a:latin typeface="仿宋" panose="02010609060101010101" pitchFamily="49" charset="-122"/>
                <a:ea typeface="仿宋" panose="02010609060101010101" pitchFamily="49" charset="-122"/>
              </a:rPr>
              <a:t>（第一个否决项）</a:t>
            </a:r>
            <a:endParaRPr lang="zh-CN" altLang="en-US" u="sng" dirty="0" smtClean="0">
              <a:solidFill>
                <a:srgbClr val="002060"/>
              </a:solidFill>
              <a:latin typeface="仿宋" panose="02010609060101010101" pitchFamily="49" charset="-122"/>
              <a:ea typeface="仿宋" panose="02010609060101010101" pitchFamily="49" charset="-122"/>
            </a:endParaRPr>
          </a:p>
          <a:p>
            <a:r>
              <a:rPr lang="en-US" dirty="0" smtClean="0"/>
              <a:t>c</a:t>
            </a:r>
            <a:r>
              <a:rPr lang="zh-CN" altLang="en-US" dirty="0" smtClean="0"/>
              <a:t>）未按</a:t>
            </a:r>
            <a:r>
              <a:rPr lang="en-US" dirty="0" smtClean="0"/>
              <a:t>“</a:t>
            </a:r>
            <a:r>
              <a:rPr lang="zh-CN" altLang="en-US" dirty="0" smtClean="0"/>
              <a:t>三同时</a:t>
            </a:r>
            <a:r>
              <a:rPr lang="en-US" dirty="0" smtClean="0"/>
              <a:t>”</a:t>
            </a:r>
            <a:r>
              <a:rPr lang="zh-CN" altLang="en-US" dirty="0" smtClean="0"/>
              <a:t>要求落实投入生产和使用不得分；</a:t>
            </a:r>
            <a:endParaRPr lang="zh-CN" altLang="en-US" dirty="0" smtClean="0"/>
          </a:p>
          <a:p>
            <a:r>
              <a:rPr lang="en-US" dirty="0" smtClean="0"/>
              <a:t>d</a:t>
            </a:r>
            <a:r>
              <a:rPr lang="zh-CN" altLang="en-US" dirty="0" smtClean="0"/>
              <a:t>）建设项目各阶段性未规范化管理扣</a:t>
            </a:r>
            <a:r>
              <a:rPr lang="en-US" dirty="0" smtClean="0"/>
              <a:t>10</a:t>
            </a:r>
            <a:r>
              <a:rPr lang="zh-CN" altLang="en-US" dirty="0" smtClean="0"/>
              <a:t>分；</a:t>
            </a:r>
            <a:endParaRPr lang="zh-CN" altLang="en-US" dirty="0" smtClean="0"/>
          </a:p>
          <a:p>
            <a:r>
              <a:rPr lang="en-US" dirty="0" smtClean="0"/>
              <a:t>e</a:t>
            </a:r>
            <a:r>
              <a:rPr lang="zh-CN" altLang="en-US" dirty="0" smtClean="0"/>
              <a:t>）未制定施工和生产不能同时进行的管理制度及措施不得分，现场有在安全距离范围内同时生产作业和施工的情况不得分</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9</a:t>
            </a:r>
            <a:r>
              <a:rPr lang="zh-CN" altLang="en-US" dirty="0" smtClean="0">
                <a:solidFill>
                  <a:srgbClr val="FF0000"/>
                </a:solidFill>
              </a:rPr>
              <a:t>建设项目</a:t>
            </a:r>
            <a:r>
              <a:rPr lang="en-US" dirty="0" smtClean="0">
                <a:solidFill>
                  <a:srgbClr val="FF0000"/>
                </a:solidFill>
              </a:rPr>
              <a:t>“</a:t>
            </a:r>
            <a:r>
              <a:rPr lang="zh-CN" altLang="en-US" dirty="0" smtClean="0">
                <a:solidFill>
                  <a:srgbClr val="FF0000"/>
                </a:solidFill>
              </a:rPr>
              <a:t>三同时</a:t>
            </a:r>
            <a:r>
              <a:rPr lang="en-US" dirty="0" smtClean="0">
                <a:solidFill>
                  <a:srgbClr val="FF0000"/>
                </a:solidFill>
              </a:rPr>
              <a:t>”</a:t>
            </a:r>
            <a:r>
              <a:rPr lang="zh-CN" altLang="en-US" dirty="0" smtClean="0">
                <a:solidFill>
                  <a:srgbClr val="FF0000"/>
                </a:solidFill>
              </a:rPr>
              <a:t>管理（</a:t>
            </a:r>
            <a:r>
              <a:rPr lang="en-US" altLang="zh-CN" dirty="0" smtClean="0">
                <a:solidFill>
                  <a:srgbClr val="FF0000"/>
                </a:solidFill>
              </a:rPr>
              <a:t>70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00042"/>
            <a:ext cx="8229600" cy="6072230"/>
          </a:xfrm>
        </p:spPr>
        <p:txBody>
          <a:bodyPr/>
          <a:lstStyle/>
          <a:p>
            <a:r>
              <a:rPr lang="en-US" altLang="zh-CN" dirty="0" smtClean="0">
                <a:solidFill>
                  <a:srgbClr val="FF0000"/>
                </a:solidFill>
              </a:rPr>
              <a:t>2</a:t>
            </a:r>
            <a:r>
              <a:rPr lang="zh-CN" altLang="en-US" dirty="0" smtClean="0">
                <a:solidFill>
                  <a:srgbClr val="FF0000"/>
                </a:solidFill>
              </a:rPr>
              <a:t>、建设项目符合性（</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抽查近期的新、改、扩建设项目：</a:t>
            </a:r>
            <a:endParaRPr lang="zh-CN" altLang="en-US" dirty="0" smtClean="0"/>
          </a:p>
          <a:p>
            <a:r>
              <a:rPr lang="en-US" b="1" u="sng" dirty="0" smtClean="0">
                <a:solidFill>
                  <a:srgbClr val="FF0000"/>
                </a:solidFill>
              </a:rPr>
              <a:t>a</a:t>
            </a:r>
            <a:r>
              <a:rPr lang="zh-CN" altLang="en-US" b="1" u="sng" dirty="0" smtClean="0">
                <a:solidFill>
                  <a:srgbClr val="FF0000"/>
                </a:solidFill>
              </a:rPr>
              <a:t>）生产线采用的工艺技术及装备未通过科技成果鉴定或有淘汰及限制的生产工艺技术及装备的取消</a:t>
            </a:r>
            <a:r>
              <a:rPr lang="zh-CN" altLang="en-US" b="1" u="sng" smtClean="0">
                <a:solidFill>
                  <a:srgbClr val="FF0000"/>
                </a:solidFill>
              </a:rPr>
              <a:t>考评；</a:t>
            </a:r>
            <a:r>
              <a:rPr lang="zh-CN" altLang="en-US" b="1" u="sng" smtClean="0">
                <a:solidFill>
                  <a:srgbClr val="002060"/>
                </a:solidFill>
                <a:latin typeface="仿宋" panose="02010609060101010101" pitchFamily="49" charset="-122"/>
                <a:ea typeface="仿宋" panose="02010609060101010101" pitchFamily="49" charset="-122"/>
              </a:rPr>
              <a:t> （第二个否决项）。</a:t>
            </a:r>
            <a:endParaRPr lang="zh-CN" altLang="en-US" b="1" u="sng" dirty="0" smtClean="0">
              <a:solidFill>
                <a:srgbClr val="FF0000"/>
              </a:solidFill>
            </a:endParaRPr>
          </a:p>
          <a:p>
            <a:r>
              <a:rPr lang="en-US" dirty="0" smtClean="0"/>
              <a:t> b</a:t>
            </a:r>
            <a:r>
              <a:rPr lang="zh-CN" altLang="en-US" dirty="0" smtClean="0"/>
              <a:t>）专用生产设备不符合民用爆炸物品专用生产设备目录管理要求，每发现一台不得分，提供的相关资料不全扣</a:t>
            </a:r>
            <a:r>
              <a:rPr lang="en-US" dirty="0" smtClean="0"/>
              <a:t>15</a:t>
            </a:r>
            <a:r>
              <a:rPr lang="zh-CN" altLang="en-US" dirty="0" smtClean="0"/>
              <a:t>分。</a:t>
            </a:r>
            <a:endParaRPr lang="en-US" altLang="zh-CN" dirty="0" smtClean="0"/>
          </a:p>
          <a:p>
            <a:r>
              <a:rPr lang="en-US" altLang="zh-CN" dirty="0" smtClean="0">
                <a:solidFill>
                  <a:srgbClr val="FF0000"/>
                </a:solidFill>
              </a:rPr>
              <a:t>3</a:t>
            </a:r>
            <a:r>
              <a:rPr lang="zh-CN" altLang="en-US" dirty="0" smtClean="0">
                <a:solidFill>
                  <a:srgbClr val="FF0000"/>
                </a:solidFill>
              </a:rPr>
              <a:t>、建设项目档案管理（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未建立建设项目技术档案（包括项目批文、设计资料、设计审查、竣工资料、验收报告等）不得分，不齐全的有一项扣</a:t>
            </a:r>
            <a:r>
              <a:rPr lang="en-US" dirty="0" smtClean="0"/>
              <a:t>10</a:t>
            </a:r>
            <a:r>
              <a:rPr lang="zh-CN" altLang="en-US" dirty="0" smtClean="0"/>
              <a:t>分。</a:t>
            </a:r>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233820"/>
          </a:xfrm>
        </p:spPr>
        <p:txBody>
          <a:bodyPr>
            <a:normAutofit fontScale="92500" lnSpcReduction="10000"/>
          </a:bodyPr>
          <a:lstStyle/>
          <a:p>
            <a:r>
              <a:rPr lang="en-US" altLang="zh-CN" dirty="0" smtClean="0">
                <a:solidFill>
                  <a:srgbClr val="FF0000"/>
                </a:solidFill>
              </a:rPr>
              <a:t>1</a:t>
            </a:r>
            <a:r>
              <a:rPr lang="zh-CN" altLang="en-US" dirty="0" smtClean="0">
                <a:solidFill>
                  <a:srgbClr val="FF0000"/>
                </a:solidFill>
              </a:rPr>
              <a:t>、生产储存设备设施安全条件（</a:t>
            </a:r>
            <a:r>
              <a:rPr lang="en-US" altLang="zh-CN" dirty="0" smtClean="0">
                <a:solidFill>
                  <a:srgbClr val="FF0000"/>
                </a:solidFill>
              </a:rPr>
              <a:t>50</a:t>
            </a:r>
            <a:r>
              <a:rPr lang="zh-CN" altLang="en-US" dirty="0" smtClean="0">
                <a:solidFill>
                  <a:srgbClr val="FF0000"/>
                </a:solidFill>
              </a:rPr>
              <a:t>分</a:t>
            </a:r>
            <a:r>
              <a:rPr lang="zh-CN" altLang="en-US" dirty="0" smtClean="0"/>
              <a:t>）</a:t>
            </a:r>
            <a:endParaRPr lang="en-US" altLang="zh-CN" dirty="0" smtClean="0"/>
          </a:p>
          <a:p>
            <a:r>
              <a:rPr lang="zh-CN" altLang="en-US" dirty="0" smtClean="0"/>
              <a:t>现场检查生产储存设施的安全条件：</a:t>
            </a:r>
            <a:endParaRPr lang="zh-CN" altLang="en-US" dirty="0" smtClean="0"/>
          </a:p>
          <a:p>
            <a:pPr lvl="0"/>
            <a:r>
              <a:rPr lang="zh-CN" altLang="en-US" b="1" u="sng" dirty="0" smtClean="0">
                <a:solidFill>
                  <a:srgbClr val="FF0000"/>
                </a:solidFill>
              </a:rPr>
              <a:t>在用的储存设备的安全条件每发现一项不符合相关标准的强制性条文的取消考评；</a:t>
            </a:r>
            <a:r>
              <a:rPr lang="zh-CN" altLang="en-US" b="1" u="sng" dirty="0" smtClean="0">
                <a:solidFill>
                  <a:srgbClr val="002060"/>
                </a:solidFill>
                <a:latin typeface="仿宋" panose="02010609060101010101" pitchFamily="49" charset="-122"/>
                <a:ea typeface="仿宋" panose="02010609060101010101" pitchFamily="49" charset="-122"/>
              </a:rPr>
              <a:t> （第三个否决项）</a:t>
            </a:r>
            <a:endParaRPr lang="zh-CN" altLang="en-US" u="sng" dirty="0" smtClean="0">
              <a:solidFill>
                <a:srgbClr val="002060"/>
              </a:solidFill>
            </a:endParaRPr>
          </a:p>
          <a:p>
            <a:r>
              <a:rPr lang="zh-CN" altLang="en-US" dirty="0" smtClean="0"/>
              <a:t>每发现一项不符合相关标准规定的扣</a:t>
            </a:r>
            <a:r>
              <a:rPr lang="en-US" dirty="0" smtClean="0"/>
              <a:t>10</a:t>
            </a:r>
            <a:r>
              <a:rPr lang="zh-CN" altLang="en-US" dirty="0" smtClean="0"/>
              <a:t>分；</a:t>
            </a:r>
            <a:endParaRPr lang="zh-CN" altLang="en-US" dirty="0" smtClean="0"/>
          </a:p>
          <a:p>
            <a:r>
              <a:rPr lang="en-US" dirty="0" smtClean="0"/>
              <a:t>b</a:t>
            </a:r>
            <a:r>
              <a:rPr lang="zh-CN" altLang="en-US" dirty="0" smtClean="0"/>
              <a:t>）危险物品生产区、总仓库区、试验场、销毁场应保持环境整洁，标识清晰规范，道路平整硬化，安全通道合理畅通，无废弃建（构）物；厂（库）区绿化美化布置合理；有一项不符合要求的扣</a:t>
            </a:r>
            <a:r>
              <a:rPr lang="en-US" dirty="0" smtClean="0"/>
              <a:t>10</a:t>
            </a:r>
            <a:r>
              <a:rPr lang="zh-CN" altLang="en-US" dirty="0" smtClean="0"/>
              <a:t>分；</a:t>
            </a:r>
            <a:endParaRPr lang="zh-CN" altLang="en-US" dirty="0" smtClean="0"/>
          </a:p>
          <a:p>
            <a:r>
              <a:rPr lang="en-US" dirty="0" smtClean="0"/>
              <a:t>c</a:t>
            </a:r>
            <a:r>
              <a:rPr lang="zh-CN" altLang="en-US" dirty="0" smtClean="0"/>
              <a:t>）未建立生产设备设施变更管理制度扣</a:t>
            </a:r>
            <a:r>
              <a:rPr lang="en-US" dirty="0" smtClean="0"/>
              <a:t>10</a:t>
            </a:r>
            <a:r>
              <a:rPr lang="zh-CN" altLang="en-US" dirty="0" smtClean="0"/>
              <a:t>分，未履行变更程序每项扣</a:t>
            </a:r>
            <a:r>
              <a:rPr lang="en-US" dirty="0" smtClean="0"/>
              <a:t>10</a:t>
            </a:r>
            <a:r>
              <a:rPr lang="zh-CN" altLang="en-US" dirty="0" smtClean="0"/>
              <a:t>分；</a:t>
            </a:r>
            <a:endParaRPr lang="zh-CN" altLang="en-US" dirty="0" smtClean="0"/>
          </a:p>
          <a:p>
            <a:r>
              <a:rPr lang="en-US" dirty="0" smtClean="0"/>
              <a:t>d</a:t>
            </a:r>
            <a:r>
              <a:rPr lang="zh-CN" altLang="en-US" dirty="0" smtClean="0"/>
              <a:t>）图纸资料等不齐全不得分、不规范的每发现一项扣</a:t>
            </a:r>
            <a:r>
              <a:rPr lang="en-US" dirty="0" smtClean="0"/>
              <a:t>20</a:t>
            </a:r>
            <a:r>
              <a:rPr lang="zh-CN" altLang="en-US" dirty="0" smtClean="0"/>
              <a:t>分。</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solidFill>
                  <a:srgbClr val="FF0000"/>
                </a:solidFill>
              </a:rPr>
              <a:t>表</a:t>
            </a:r>
            <a:r>
              <a:rPr lang="en-US" dirty="0" smtClean="0">
                <a:solidFill>
                  <a:srgbClr val="FF0000"/>
                </a:solidFill>
              </a:rPr>
              <a:t>10</a:t>
            </a:r>
            <a:r>
              <a:rPr lang="zh-CN" altLang="en-US" dirty="0" smtClean="0">
                <a:solidFill>
                  <a:srgbClr val="FF0000"/>
                </a:solidFill>
              </a:rPr>
              <a:t>生产、储运设备设施安全条件（</a:t>
            </a:r>
            <a:r>
              <a:rPr lang="en-US" altLang="zh-CN" dirty="0" smtClean="0">
                <a:solidFill>
                  <a:srgbClr val="FF0000"/>
                </a:solidFill>
              </a:rPr>
              <a:t>110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429396"/>
          </a:xfrm>
        </p:spPr>
        <p:txBody>
          <a:bodyPr>
            <a:normAutofit fontScale="92500"/>
          </a:bodyPr>
          <a:lstStyle/>
          <a:p>
            <a:r>
              <a:rPr lang="en-US" altLang="zh-CN" dirty="0" smtClean="0">
                <a:solidFill>
                  <a:srgbClr val="FF0000"/>
                </a:solidFill>
              </a:rPr>
              <a:t>2</a:t>
            </a:r>
            <a:r>
              <a:rPr lang="zh-CN" altLang="en-US" dirty="0" smtClean="0">
                <a:solidFill>
                  <a:srgbClr val="FF0000"/>
                </a:solidFill>
              </a:rPr>
              <a:t>、现场混装炸药生产系统（</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检查现场混装炸药生产系统和所有现场混炸药车：</a:t>
            </a:r>
            <a:endParaRPr lang="zh-CN" altLang="en-US" dirty="0" smtClean="0"/>
          </a:p>
          <a:p>
            <a:r>
              <a:rPr lang="en-US" dirty="0" smtClean="0"/>
              <a:t>a</a:t>
            </a:r>
            <a:r>
              <a:rPr lang="zh-CN" altLang="en-US" dirty="0" smtClean="0"/>
              <a:t>）现场混装炸药生产系统安全条件每发现一项不符合标准要求的不得分；</a:t>
            </a:r>
            <a:r>
              <a:rPr lang="zh-CN" altLang="en-US" i="1" u="sng" dirty="0" smtClean="0">
                <a:solidFill>
                  <a:srgbClr val="002060"/>
                </a:solidFill>
              </a:rPr>
              <a:t>未配备操作规程、专项应急预案各扣</a:t>
            </a:r>
            <a:r>
              <a:rPr lang="en-US" i="1" u="sng" dirty="0" smtClean="0">
                <a:solidFill>
                  <a:srgbClr val="002060"/>
                </a:solidFill>
              </a:rPr>
              <a:t>10</a:t>
            </a:r>
            <a:r>
              <a:rPr lang="zh-CN" altLang="en-US" i="1" u="sng" dirty="0" smtClean="0">
                <a:solidFill>
                  <a:srgbClr val="002060"/>
                </a:solidFill>
              </a:rPr>
              <a:t>分。</a:t>
            </a:r>
            <a:endParaRPr lang="zh-CN" altLang="en-US" i="1" u="sng" dirty="0" smtClean="0">
              <a:solidFill>
                <a:srgbClr val="002060"/>
              </a:solidFill>
            </a:endParaRPr>
          </a:p>
          <a:p>
            <a:r>
              <a:rPr lang="en-US" dirty="0" smtClean="0"/>
              <a:t>b</a:t>
            </a:r>
            <a:r>
              <a:rPr lang="zh-CN" altLang="en-US" dirty="0" smtClean="0"/>
              <a:t>）每发现一台动态监控信息系统不合格的不得分。</a:t>
            </a:r>
            <a:endParaRPr lang="en-US" altLang="zh-CN" dirty="0" smtClean="0"/>
          </a:p>
          <a:p>
            <a:r>
              <a:rPr lang="en-US" altLang="zh-CN" dirty="0" smtClean="0">
                <a:solidFill>
                  <a:srgbClr val="FF0000"/>
                </a:solidFill>
              </a:rPr>
              <a:t>3</a:t>
            </a:r>
            <a:r>
              <a:rPr lang="zh-CN" altLang="en-US" dirty="0" smtClean="0">
                <a:solidFill>
                  <a:srgbClr val="FF0000"/>
                </a:solidFill>
              </a:rPr>
              <a:t>、民爆物品运输专用车辆（</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检查所有危险物品运输车，每发现一台车资质证照不全、资质证照过期不得分，未按要求配备灭火器扣</a:t>
            </a:r>
            <a:r>
              <a:rPr lang="en-US" dirty="0" smtClean="0"/>
              <a:t>5</a:t>
            </a:r>
            <a:r>
              <a:rPr lang="zh-CN" altLang="en-US" dirty="0" smtClean="0"/>
              <a:t>分；驾驶员、押运员资质证照不全、资质证照过期不得分。</a:t>
            </a:r>
            <a:endParaRPr lang="en-US" altLang="zh-CN" dirty="0" smtClean="0"/>
          </a:p>
          <a:p>
            <a:r>
              <a:rPr lang="en-US" altLang="zh-CN" dirty="0" smtClean="0">
                <a:solidFill>
                  <a:srgbClr val="FF0000"/>
                </a:solidFill>
              </a:rPr>
              <a:t>4</a:t>
            </a:r>
            <a:r>
              <a:rPr lang="zh-CN" altLang="en-US" dirty="0" smtClean="0">
                <a:solidFill>
                  <a:srgbClr val="FF0000"/>
                </a:solidFill>
              </a:rPr>
              <a:t>、试验场与销毁场（</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zh-CN" altLang="en-US" dirty="0" smtClean="0"/>
              <a:t>试验场与销毁场不符合标准要求不得分</a:t>
            </a:r>
            <a:endParaRPr lang="en-US" altLang="zh-CN" dirty="0" smtClean="0"/>
          </a:p>
          <a:p>
            <a:r>
              <a:rPr lang="en-US" altLang="zh-CN" dirty="0" smtClean="0">
                <a:solidFill>
                  <a:srgbClr val="FF0000"/>
                </a:solidFill>
              </a:rPr>
              <a:t>5</a:t>
            </a:r>
            <a:r>
              <a:rPr lang="zh-CN" altLang="en-US" dirty="0" smtClean="0">
                <a:solidFill>
                  <a:srgbClr val="FF0000"/>
                </a:solidFill>
              </a:rPr>
              <a:t>、生产储运设备设施档案管理（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未建立生产储运设施档案不得分，档案不完善、不规范扣</a:t>
            </a:r>
            <a:r>
              <a:rPr lang="en-US" dirty="0" smtClean="0"/>
              <a:t>5</a:t>
            </a:r>
            <a:r>
              <a:rPr lang="zh-CN" altLang="en-US" dirty="0" smtClean="0"/>
              <a:t>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233820"/>
          </a:xfrm>
        </p:spPr>
        <p:txBody>
          <a:bodyPr>
            <a:normAutofit/>
          </a:bodyPr>
          <a:lstStyle/>
          <a:p>
            <a:pPr>
              <a:buNone/>
            </a:pPr>
            <a:r>
              <a:rPr lang="en-US" altLang="zh-CN" dirty="0" smtClean="0"/>
              <a:t>  </a:t>
            </a:r>
            <a:r>
              <a:rPr lang="en-US" altLang="zh-CN" dirty="0" smtClean="0">
                <a:solidFill>
                  <a:srgbClr val="FF0000"/>
                </a:solidFill>
              </a:rPr>
              <a:t>1</a:t>
            </a:r>
            <a:r>
              <a:rPr lang="zh-CN" altLang="en-US" dirty="0" smtClean="0">
                <a:solidFill>
                  <a:srgbClr val="FF0000"/>
                </a:solidFill>
              </a:rPr>
              <a:t>、生产设备管理基本要求（</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pPr>
              <a:buNone/>
            </a:pPr>
            <a:r>
              <a:rPr lang="zh-CN" altLang="en-US" dirty="0" smtClean="0"/>
              <a:t>   检查设备管理制度设备台账并抽查三台</a:t>
            </a:r>
            <a:r>
              <a:rPr lang="en-US" dirty="0" smtClean="0"/>
              <a:t>0</a:t>
            </a:r>
            <a:r>
              <a:rPr lang="zh-CN" altLang="en-US" dirty="0" smtClean="0"/>
              <a:t>、</a:t>
            </a:r>
            <a:r>
              <a:rPr lang="en-US" dirty="0" smtClean="0"/>
              <a:t>Ⅰ</a:t>
            </a:r>
            <a:r>
              <a:rPr lang="zh-CN" altLang="en-US" dirty="0" smtClean="0"/>
              <a:t>、</a:t>
            </a:r>
            <a:r>
              <a:rPr lang="en-US" dirty="0" smtClean="0"/>
              <a:t>Ⅱ</a:t>
            </a:r>
            <a:r>
              <a:rPr lang="zh-CN" altLang="en-US" dirty="0" smtClean="0"/>
              <a:t>类专用生产设备：</a:t>
            </a:r>
            <a:br>
              <a:rPr lang="en-US" dirty="0" smtClean="0"/>
            </a:br>
            <a:r>
              <a:rPr lang="en-US" dirty="0" smtClean="0"/>
              <a:t>a</a:t>
            </a:r>
            <a:r>
              <a:rPr lang="zh-CN" altLang="en-US" dirty="0" smtClean="0"/>
              <a:t>）未制定设备管理制度不得分，制度内容</a:t>
            </a:r>
            <a:r>
              <a:rPr lang="zh-CN" altLang="en-US" b="1" dirty="0" smtClean="0">
                <a:solidFill>
                  <a:srgbClr val="002060"/>
                </a:solidFill>
                <a:latin typeface="黑体" panose="02010609060101010101" charset="-122"/>
                <a:ea typeface="黑体" panose="02010609060101010101" charset="-122"/>
              </a:rPr>
              <a:t>（包括采购、验收、使用、维护、报废、拆除、工装日常检维修、定期检修和强制报废等）</a:t>
            </a:r>
            <a:r>
              <a:rPr lang="zh-CN" altLang="en-US" dirty="0" smtClean="0"/>
              <a:t>不全有一项扣</a:t>
            </a:r>
            <a:r>
              <a:rPr lang="en-US" dirty="0" smtClean="0"/>
              <a:t>5</a:t>
            </a:r>
            <a:r>
              <a:rPr lang="zh-CN" altLang="en-US" dirty="0" smtClean="0"/>
              <a:t>分；</a:t>
            </a:r>
            <a:br>
              <a:rPr lang="en-US" dirty="0" smtClean="0"/>
            </a:br>
            <a:r>
              <a:rPr lang="en-US" dirty="0" smtClean="0"/>
              <a:t>b</a:t>
            </a:r>
            <a:r>
              <a:rPr lang="zh-CN" altLang="en-US" dirty="0" smtClean="0"/>
              <a:t>）设备结构不符合要求和不按规定程序改变设备结构、功能、参数等每发现一处不得分；</a:t>
            </a:r>
            <a:br>
              <a:rPr lang="en-US" dirty="0" smtClean="0"/>
            </a:br>
            <a:r>
              <a:rPr lang="en-US" dirty="0" smtClean="0"/>
              <a:t>c</a:t>
            </a:r>
            <a:r>
              <a:rPr lang="zh-CN" altLang="en-US" dirty="0" smtClean="0"/>
              <a:t>）未建立设备台账（档案）扣</a:t>
            </a:r>
            <a:r>
              <a:rPr lang="en-US" dirty="0" smtClean="0"/>
              <a:t>10</a:t>
            </a:r>
            <a:r>
              <a:rPr lang="zh-CN" altLang="en-US" dirty="0" smtClean="0"/>
              <a:t>分，设备台账所包括的设备不全有一台扣</a:t>
            </a:r>
            <a:r>
              <a:rPr lang="en-US" dirty="0" smtClean="0"/>
              <a:t>5</a:t>
            </a:r>
            <a:r>
              <a:rPr lang="zh-CN" altLang="en-US" dirty="0" smtClean="0"/>
              <a:t>分。</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solidFill>
                  <a:srgbClr val="FF0000"/>
                </a:solidFill>
              </a:rPr>
              <a:t>表</a:t>
            </a:r>
            <a:r>
              <a:rPr lang="en-US" dirty="0" smtClean="0">
                <a:solidFill>
                  <a:srgbClr val="FF0000"/>
                </a:solidFill>
              </a:rPr>
              <a:t>11</a:t>
            </a:r>
            <a:r>
              <a:rPr lang="zh-CN" altLang="en-US" dirty="0" smtClean="0">
                <a:solidFill>
                  <a:srgbClr val="FF0000"/>
                </a:solidFill>
              </a:rPr>
              <a:t>生产设备管理（</a:t>
            </a:r>
            <a:r>
              <a:rPr lang="en-US" altLang="zh-CN" dirty="0" smtClean="0">
                <a:solidFill>
                  <a:srgbClr val="FF0000"/>
                </a:solidFill>
              </a:rPr>
              <a:t>150</a:t>
            </a:r>
            <a:r>
              <a:rPr lang="zh-CN" altLang="en-US" dirty="0" smtClean="0">
                <a:solidFill>
                  <a:srgbClr val="FF0000"/>
                </a:solidFill>
              </a:rPr>
              <a:t>分）（销售企业不考核）</a:t>
            </a:r>
            <a:endParaRPr lang="zh-CN" altLang="en-US" dirty="0" smtClean="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normAutofit fontScale="60000"/>
          </a:bodyPr>
          <a:p>
            <a:r>
              <a:rPr lang="zh-CN" altLang="en-US"/>
              <a:t>一、企业自评</a:t>
            </a:r>
            <a:endParaRPr lang="zh-CN" altLang="en-US"/>
          </a:p>
          <a:p>
            <a:r>
              <a:rPr lang="zh-CN" altLang="en-US"/>
              <a:t>      各民爆企业按照安全生产达标对标提升要求，组织开展本企业范围内的安全生产达标对标工作，形成自评报告（格式详见附件1），并同2019年度安全生产达标提出问题的整改落实情况报告（报告内容应包括整改反馈单、整改报告、整改前后对比照片等）。</a:t>
            </a:r>
            <a:endParaRPr lang="zh-CN" altLang="en-US"/>
          </a:p>
          <a:p>
            <a:r>
              <a:rPr lang="zh-CN" altLang="en-US"/>
              <a:t>二、考评验收</a:t>
            </a:r>
            <a:endParaRPr lang="zh-CN" altLang="en-US"/>
          </a:p>
          <a:p>
            <a:r>
              <a:rPr lang="zh-CN" altLang="en-US"/>
              <a:t>      各市民爆行业主管部门要对辖区内的民爆生产企业安全生产达标的自评情况进行监督检查，对民爆企业进行安全生产达标进行初评。形成初评报告，并同初评结果汇总上报省厅。省厅将根据各市初评情况，组织专家考评组对各市民爆生产企业的安全生产达标对标情况进行考评，对满足等级评定要求的，考评组出具等级评定报告（一式四份，生产企业见附件2、销售企业见附件3），省、市、县民爆行业主管部门和被考评企业各留存一份。</a:t>
            </a:r>
            <a:endParaRPr lang="zh-CN" altLang="en-US"/>
          </a:p>
          <a:p>
            <a:r>
              <a:rPr lang="zh-CN" altLang="en-US"/>
              <a:t>三、改进完善</a:t>
            </a:r>
            <a:endParaRPr lang="zh-CN" altLang="en-US"/>
          </a:p>
          <a:p>
            <a:r>
              <a:rPr lang="zh-CN" altLang="en-US"/>
              <a:t>      全省民爆企业安全生产达标对标考评工作结束后，考评结果将在网上进行公示。各民爆企业要认真对待考评中发现和提出的问题，并积极进行整改。省厅将适时对整改情况进行抽查，对于考评达不到二级以上标准的企业，将列为各级民爆行业主管部门重点督导检查企业。</a:t>
            </a:r>
            <a:endParaRPr lang="zh-CN" altLang="en-US"/>
          </a:p>
        </p:txBody>
      </p:sp>
      <p:sp>
        <p:nvSpPr>
          <p:cNvPr id="3" name="标题 2"/>
          <p:cNvSpPr>
            <a:spLocks noGrp="1"/>
          </p:cNvSpPr>
          <p:nvPr>
            <p:ph type="title"/>
          </p:nvPr>
        </p:nvSpPr>
        <p:spPr/>
        <p:txBody>
          <a:bodyPr/>
          <a:p>
            <a:pPr algn="ctr"/>
            <a:r>
              <a:rPr lang="zh-CN" altLang="en-US">
                <a:solidFill>
                  <a:srgbClr val="FF0000"/>
                </a:solidFill>
              </a:rPr>
              <a:t>实施步骤</a:t>
            </a:r>
            <a:endParaRPr lang="zh-CN" altLang="en-US">
              <a:solidFill>
                <a:srgbClr val="FF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14290"/>
            <a:ext cx="8229600" cy="6643710"/>
          </a:xfrm>
        </p:spPr>
        <p:txBody>
          <a:bodyPr/>
          <a:lstStyle/>
          <a:p>
            <a:r>
              <a:rPr lang="en-US" altLang="zh-CN" sz="2800" dirty="0" smtClean="0">
                <a:solidFill>
                  <a:srgbClr val="FF0000"/>
                </a:solidFill>
              </a:rPr>
              <a:t>2</a:t>
            </a:r>
            <a:r>
              <a:rPr lang="zh-CN" altLang="en-US" sz="2800" dirty="0" smtClean="0">
                <a:solidFill>
                  <a:srgbClr val="FF0000"/>
                </a:solidFill>
              </a:rPr>
              <a:t>、专用生产设备管理（</a:t>
            </a:r>
            <a:r>
              <a:rPr lang="en-US" altLang="zh-CN" sz="2800" dirty="0" smtClean="0">
                <a:solidFill>
                  <a:srgbClr val="FF0000"/>
                </a:solidFill>
              </a:rPr>
              <a:t>40</a:t>
            </a:r>
            <a:r>
              <a:rPr lang="zh-CN" altLang="en-US" sz="2800" dirty="0" smtClean="0">
                <a:solidFill>
                  <a:srgbClr val="FF0000"/>
                </a:solidFill>
              </a:rPr>
              <a:t>分</a:t>
            </a:r>
            <a:r>
              <a:rPr lang="zh-CN" altLang="en-US" dirty="0" smtClean="0">
                <a:solidFill>
                  <a:srgbClr val="FF0000"/>
                </a:solidFill>
              </a:rPr>
              <a:t>）</a:t>
            </a:r>
            <a:endParaRPr lang="en-US" altLang="zh-CN" dirty="0" smtClean="0">
              <a:solidFill>
                <a:srgbClr val="FF0000"/>
              </a:solidFill>
            </a:endParaRPr>
          </a:p>
          <a:p>
            <a:r>
              <a:rPr lang="zh-CN" altLang="en-US" sz="2800" dirty="0" smtClean="0"/>
              <a:t>检查制度和专用生产设备台账。抽查三台专用生产设备并现场核对：</a:t>
            </a:r>
            <a:br>
              <a:rPr lang="en-US" sz="2800" dirty="0" smtClean="0"/>
            </a:br>
            <a:r>
              <a:rPr lang="en-US" sz="2800" dirty="0" smtClean="0"/>
              <a:t>a</a:t>
            </a:r>
            <a:r>
              <a:rPr lang="zh-CN" altLang="en-US" sz="2800" dirty="0" smtClean="0"/>
              <a:t>）无专用生产设备管理制度不得分，制度规定的内容不全的有一项扣</a:t>
            </a:r>
            <a:r>
              <a:rPr lang="en-US" sz="2800" dirty="0" smtClean="0"/>
              <a:t>5</a:t>
            </a:r>
            <a:r>
              <a:rPr lang="zh-CN" altLang="en-US" sz="2800" dirty="0" smtClean="0"/>
              <a:t>分；</a:t>
            </a:r>
            <a:br>
              <a:rPr lang="en-US" sz="2800" dirty="0" smtClean="0"/>
            </a:br>
            <a:r>
              <a:rPr lang="en-US" sz="2800" dirty="0" smtClean="0"/>
              <a:t>b</a:t>
            </a:r>
            <a:r>
              <a:rPr lang="zh-CN" altLang="en-US" sz="2800" dirty="0" smtClean="0"/>
              <a:t>）未实施定期拆检和专人检修每发现一台扣</a:t>
            </a:r>
            <a:r>
              <a:rPr lang="en-US" sz="2800" dirty="0" smtClean="0"/>
              <a:t>10</a:t>
            </a:r>
            <a:r>
              <a:rPr lang="zh-CN" altLang="en-US" sz="2800" dirty="0" smtClean="0"/>
              <a:t>分，检修记录不齐全每发现一台扣</a:t>
            </a:r>
            <a:r>
              <a:rPr lang="en-US" sz="2800" dirty="0" smtClean="0"/>
              <a:t>10</a:t>
            </a:r>
            <a:r>
              <a:rPr lang="zh-CN" altLang="en-US" sz="2800" dirty="0" smtClean="0"/>
              <a:t>分；</a:t>
            </a:r>
            <a:br>
              <a:rPr lang="en-US" sz="2800" dirty="0" smtClean="0"/>
            </a:br>
            <a:r>
              <a:rPr lang="en-US" sz="2800" b="1" u="sng" dirty="0" smtClean="0"/>
              <a:t>c</a:t>
            </a:r>
            <a:r>
              <a:rPr lang="zh-CN" altLang="en-US" sz="2800" b="1" u="sng" dirty="0" smtClean="0"/>
              <a:t>）每发现一台</a:t>
            </a:r>
            <a:r>
              <a:rPr lang="en-US" sz="2800" b="1" u="sng" dirty="0" smtClean="0"/>
              <a:t>0</a:t>
            </a:r>
            <a:r>
              <a:rPr lang="zh-CN" altLang="en-US" sz="2800" b="1" u="sng" dirty="0" smtClean="0"/>
              <a:t>、</a:t>
            </a:r>
            <a:r>
              <a:rPr lang="en-US" sz="2800" b="1" u="sng" dirty="0" smtClean="0"/>
              <a:t>Ⅰ</a:t>
            </a:r>
            <a:r>
              <a:rPr lang="zh-CN" altLang="en-US" sz="2800" b="1" u="sng" dirty="0" smtClean="0"/>
              <a:t>、</a:t>
            </a:r>
            <a:r>
              <a:rPr lang="en-US" sz="2800" b="1" u="sng" dirty="0" smtClean="0"/>
              <a:t>Ⅱ</a:t>
            </a:r>
            <a:r>
              <a:rPr lang="zh-CN" altLang="en-US" sz="2800" b="1" u="sng" dirty="0" smtClean="0"/>
              <a:t>专用生产设备不符合目录管理规定的取消考评；</a:t>
            </a:r>
            <a:r>
              <a:rPr lang="zh-CN" altLang="en-US" sz="2800" b="1" u="sng" dirty="0" smtClean="0">
                <a:solidFill>
                  <a:srgbClr val="002060"/>
                </a:solidFill>
                <a:latin typeface="仿宋" panose="02010609060101010101" pitchFamily="49" charset="-122"/>
                <a:ea typeface="仿宋" panose="02010609060101010101" pitchFamily="49" charset="-122"/>
              </a:rPr>
              <a:t> （第四个否决项）</a:t>
            </a:r>
            <a:endParaRPr lang="zh-CN" altLang="en-US" sz="2800" dirty="0" smtClean="0"/>
          </a:p>
          <a:p>
            <a:r>
              <a:rPr lang="en-US" sz="2800" dirty="0" smtClean="0"/>
              <a:t>d</a:t>
            </a:r>
            <a:r>
              <a:rPr lang="zh-CN" altLang="en-US" sz="2800" dirty="0" smtClean="0"/>
              <a:t>）</a:t>
            </a:r>
            <a:r>
              <a:rPr lang="en-US" sz="2800" dirty="0" smtClean="0"/>
              <a:t>0</a:t>
            </a:r>
            <a:r>
              <a:rPr lang="zh-CN" altLang="en-US" sz="2800" dirty="0" smtClean="0"/>
              <a:t>、</a:t>
            </a:r>
            <a:r>
              <a:rPr lang="en-US" sz="2800" dirty="0" smtClean="0"/>
              <a:t>Ⅰ</a:t>
            </a:r>
            <a:r>
              <a:rPr lang="zh-CN" altLang="en-US" sz="2800" dirty="0" smtClean="0"/>
              <a:t>、</a:t>
            </a:r>
            <a:r>
              <a:rPr lang="en-US" sz="2800" dirty="0" smtClean="0"/>
              <a:t>Ⅱ</a:t>
            </a:r>
            <a:r>
              <a:rPr lang="zh-CN" altLang="en-US" sz="2800" dirty="0" smtClean="0"/>
              <a:t>类专用生产设备未按时向省级民爆主管部门备案扣</a:t>
            </a:r>
            <a:r>
              <a:rPr lang="en-US" sz="2800" dirty="0" smtClean="0"/>
              <a:t>10</a:t>
            </a:r>
            <a:r>
              <a:rPr lang="zh-CN" altLang="en-US" sz="2800" dirty="0" smtClean="0"/>
              <a:t>分。</a:t>
            </a:r>
            <a:endParaRPr lang="zh-CN" altLang="en-US" sz="28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285720" y="357166"/>
            <a:ext cx="8572560" cy="6500834"/>
          </a:xfrm>
        </p:spPr>
        <p:txBody>
          <a:bodyPr>
            <a:normAutofit fontScale="75000" lnSpcReduction="10000"/>
          </a:bodyPr>
          <a:lstStyle/>
          <a:p>
            <a:r>
              <a:rPr lang="en-US" altLang="zh-CN" dirty="0" smtClean="0">
                <a:solidFill>
                  <a:srgbClr val="FF0000"/>
                </a:solidFill>
              </a:rPr>
              <a:t>3</a:t>
            </a:r>
            <a:r>
              <a:rPr lang="zh-CN" altLang="en-US" dirty="0" smtClean="0">
                <a:solidFill>
                  <a:srgbClr val="FF0000"/>
                </a:solidFill>
              </a:rPr>
              <a:t>、设备运行管理（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检查设备周期检修档案和现场：</a:t>
            </a:r>
            <a:endParaRPr lang="zh-CN" altLang="en-US" dirty="0" smtClean="0"/>
          </a:p>
          <a:p>
            <a:r>
              <a:rPr lang="en-US" dirty="0" smtClean="0"/>
              <a:t>a</a:t>
            </a:r>
            <a:r>
              <a:rPr lang="zh-CN" altLang="en-US" dirty="0" smtClean="0"/>
              <a:t>）未按规定生产设备应每周组织一次检查维修。生产线每半年组织一次全系统检查维修，每缺少一次扣</a:t>
            </a:r>
            <a:r>
              <a:rPr lang="en-US" dirty="0" smtClean="0"/>
              <a:t>15</a:t>
            </a:r>
            <a:r>
              <a:rPr lang="zh-CN" altLang="en-US" dirty="0" smtClean="0"/>
              <a:t>分，现场设备发生故障扣</a:t>
            </a:r>
            <a:r>
              <a:rPr lang="en-US" dirty="0" smtClean="0"/>
              <a:t>15</a:t>
            </a:r>
            <a:r>
              <a:rPr lang="zh-CN" altLang="en-US" dirty="0" smtClean="0"/>
              <a:t>分，无检修记录不得分，检修记录不规范、不齐全有一项扣</a:t>
            </a:r>
            <a:r>
              <a:rPr lang="en-US" dirty="0" smtClean="0"/>
              <a:t>10</a:t>
            </a:r>
            <a:r>
              <a:rPr lang="zh-CN" altLang="en-US" dirty="0" smtClean="0"/>
              <a:t>分；</a:t>
            </a:r>
            <a:r>
              <a:rPr lang="zh-CN" altLang="en-US" b="1" dirty="0" smtClean="0">
                <a:solidFill>
                  <a:srgbClr val="002060"/>
                </a:solidFill>
                <a:latin typeface="仿宋" panose="02010609060101010101" pitchFamily="49" charset="-122"/>
                <a:ea typeface="仿宋" panose="02010609060101010101" pitchFamily="49" charset="-122"/>
              </a:rPr>
              <a:t>（闭环管理）</a:t>
            </a:r>
            <a:br>
              <a:rPr lang="en-US" dirty="0" smtClean="0"/>
            </a:br>
            <a:r>
              <a:rPr lang="en-US" dirty="0" smtClean="0"/>
              <a:t>b</a:t>
            </a:r>
            <a:r>
              <a:rPr lang="zh-CN" altLang="en-US" dirty="0" smtClean="0"/>
              <a:t>）无交接班管理制度扣</a:t>
            </a:r>
            <a:r>
              <a:rPr lang="en-US" dirty="0" smtClean="0"/>
              <a:t>10</a:t>
            </a:r>
            <a:r>
              <a:rPr lang="zh-CN" altLang="en-US" dirty="0" smtClean="0"/>
              <a:t>分，无记录扣</a:t>
            </a:r>
            <a:r>
              <a:rPr lang="en-US" dirty="0" smtClean="0"/>
              <a:t>5</a:t>
            </a:r>
            <a:r>
              <a:rPr lang="zh-CN" altLang="en-US" dirty="0" smtClean="0"/>
              <a:t>分。</a:t>
            </a:r>
            <a:endParaRPr lang="en-US" altLang="zh-CN" dirty="0" smtClean="0"/>
          </a:p>
          <a:p>
            <a:r>
              <a:rPr lang="en-US" altLang="zh-CN" dirty="0" smtClean="0">
                <a:solidFill>
                  <a:srgbClr val="FF0000"/>
                </a:solidFill>
              </a:rPr>
              <a:t>4</a:t>
            </a:r>
            <a:r>
              <a:rPr lang="zh-CN" altLang="en-US" dirty="0" smtClean="0">
                <a:solidFill>
                  <a:srgbClr val="FF0000"/>
                </a:solidFill>
              </a:rPr>
              <a:t>、安全连锁定期试验管理（</a:t>
            </a:r>
            <a:r>
              <a:rPr lang="en-US" altLang="zh-CN" dirty="0" smtClean="0">
                <a:solidFill>
                  <a:srgbClr val="FF0000"/>
                </a:solidFill>
              </a:rPr>
              <a:t>40</a:t>
            </a:r>
            <a:r>
              <a:rPr lang="zh-CN" altLang="en-US" dirty="0" smtClean="0">
                <a:solidFill>
                  <a:srgbClr val="FF0000"/>
                </a:solidFill>
              </a:rPr>
              <a:t>分）</a:t>
            </a:r>
            <a:endParaRPr lang="en-US" altLang="zh-CN" dirty="0" smtClean="0">
              <a:solidFill>
                <a:srgbClr val="FF0000"/>
              </a:solidFill>
            </a:endParaRPr>
          </a:p>
          <a:p>
            <a:r>
              <a:rPr lang="zh-CN" altLang="en-US" dirty="0" smtClean="0"/>
              <a:t>抽查两台关键工序的设备并与现场核对：</a:t>
            </a:r>
            <a:br>
              <a:rPr lang="en-US" dirty="0" smtClean="0"/>
            </a:br>
            <a:r>
              <a:rPr lang="en-US" dirty="0" smtClean="0"/>
              <a:t>a</a:t>
            </a:r>
            <a:r>
              <a:rPr lang="zh-CN" altLang="en-US" dirty="0" smtClean="0"/>
              <a:t>）未制定制度不得分，制度内容</a:t>
            </a:r>
            <a:r>
              <a:rPr lang="zh-CN" altLang="en-US" b="1" dirty="0" smtClean="0">
                <a:solidFill>
                  <a:srgbClr val="002060"/>
                </a:solidFill>
                <a:latin typeface="黑体" panose="02010609060101010101" charset="-122"/>
                <a:ea typeface="黑体" panose="02010609060101010101" charset="-122"/>
              </a:rPr>
              <a:t>（制定生产线安全连锁定期试验管理制度，内容包括管理规定、职责、安全连锁具体标准、试验方法、试验周期和试验记录表格等）</a:t>
            </a:r>
            <a:r>
              <a:rPr lang="zh-CN" altLang="en-US" dirty="0" smtClean="0"/>
              <a:t>不全扣</a:t>
            </a:r>
            <a:r>
              <a:rPr lang="en-US" dirty="0" smtClean="0"/>
              <a:t>5</a:t>
            </a:r>
            <a:r>
              <a:rPr lang="zh-CN" altLang="en-US" dirty="0" smtClean="0"/>
              <a:t>分；</a:t>
            </a:r>
            <a:br>
              <a:rPr lang="en-US" dirty="0" smtClean="0"/>
            </a:br>
            <a:r>
              <a:rPr lang="en-US" dirty="0" smtClean="0"/>
              <a:t>b</a:t>
            </a:r>
            <a:r>
              <a:rPr lang="zh-CN" altLang="en-US" dirty="0" smtClean="0"/>
              <a:t>）生产线连锁联控装置达不到要求的不得分；</a:t>
            </a:r>
            <a:br>
              <a:rPr lang="en-US" dirty="0" smtClean="0"/>
            </a:br>
            <a:r>
              <a:rPr lang="en-US" dirty="0" smtClean="0"/>
              <a:t>c</a:t>
            </a:r>
            <a:r>
              <a:rPr lang="zh-CN" altLang="en-US" dirty="0" smtClean="0"/>
              <a:t>）未按规定定期验证的扣</a:t>
            </a:r>
            <a:r>
              <a:rPr lang="en-US" dirty="0" smtClean="0"/>
              <a:t>20</a:t>
            </a:r>
            <a:r>
              <a:rPr lang="zh-CN" altLang="en-US" dirty="0" smtClean="0"/>
              <a:t>分，验证内容每缺少一项扣</a:t>
            </a:r>
            <a:r>
              <a:rPr lang="en-US" dirty="0" smtClean="0"/>
              <a:t>10</a:t>
            </a:r>
            <a:r>
              <a:rPr lang="zh-CN" altLang="en-US" dirty="0" smtClean="0"/>
              <a:t>分；与制度规定的试验内容不相符每发现一项扣</a:t>
            </a:r>
            <a:r>
              <a:rPr lang="en-US" dirty="0" smtClean="0"/>
              <a:t>10</a:t>
            </a:r>
            <a:r>
              <a:rPr lang="zh-CN" altLang="en-US" dirty="0" smtClean="0"/>
              <a:t>分，现场有连锁装置失灵现象不得分。记录不规范有一项扣</a:t>
            </a:r>
            <a:r>
              <a:rPr lang="en-US" dirty="0" smtClean="0"/>
              <a:t>5</a:t>
            </a:r>
            <a:r>
              <a:rPr lang="zh-CN" altLang="en-US" dirty="0" smtClean="0"/>
              <a:t>分；</a:t>
            </a:r>
            <a:endParaRPr lang="en-US" altLang="zh-CN" dirty="0" smtClean="0"/>
          </a:p>
          <a:p>
            <a:r>
              <a:rPr lang="en-US" altLang="zh-CN" dirty="0" smtClean="0">
                <a:solidFill>
                  <a:srgbClr val="FF0000"/>
                </a:solidFill>
              </a:rPr>
              <a:t>5</a:t>
            </a:r>
            <a:r>
              <a:rPr lang="zh-CN" altLang="en-US" dirty="0" smtClean="0">
                <a:solidFill>
                  <a:srgbClr val="FF0000"/>
                </a:solidFill>
              </a:rPr>
              <a:t>、设备拆除与处置管理（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检查生产设备拆除与处置档案，未按规程实施废旧设备拆除、报废管理的不得分；实施程序不规范的扣</a:t>
            </a:r>
            <a:r>
              <a:rPr lang="en-US" dirty="0" smtClean="0"/>
              <a:t>10</a:t>
            </a:r>
            <a:r>
              <a:rPr lang="zh-CN" altLang="en-US" dirty="0" smtClean="0"/>
              <a:t>分。</a:t>
            </a:r>
            <a:endParaRPr lang="en-US" altLang="zh-CN"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090944"/>
          </a:xfrm>
        </p:spPr>
        <p:txBody>
          <a:bodyPr>
            <a:normAutofit fontScale="92500" lnSpcReduction="10000"/>
          </a:bodyPr>
          <a:lstStyle/>
          <a:p>
            <a:r>
              <a:rPr lang="en-US" altLang="zh-CN" dirty="0" smtClean="0">
                <a:solidFill>
                  <a:srgbClr val="FF0000"/>
                </a:solidFill>
              </a:rPr>
              <a:t>1</a:t>
            </a:r>
            <a:r>
              <a:rPr lang="zh-CN" altLang="en-US" dirty="0" smtClean="0">
                <a:solidFill>
                  <a:srgbClr val="FF0000"/>
                </a:solidFill>
              </a:rPr>
              <a:t>、消防设施管理（</a:t>
            </a:r>
            <a:r>
              <a:rPr lang="en-US" altLang="zh-CN" dirty="0" smtClean="0">
                <a:solidFill>
                  <a:srgbClr val="FF0000"/>
                </a:solidFill>
              </a:rPr>
              <a:t>40</a:t>
            </a:r>
            <a:r>
              <a:rPr lang="zh-CN" altLang="en-US" dirty="0" smtClean="0">
                <a:solidFill>
                  <a:srgbClr val="FF0000"/>
                </a:solidFill>
              </a:rPr>
              <a:t>分</a:t>
            </a:r>
            <a:r>
              <a:rPr lang="zh-CN" altLang="en-US" dirty="0" smtClean="0"/>
              <a:t>）</a:t>
            </a:r>
            <a:endParaRPr lang="en-US" altLang="zh-CN" dirty="0" smtClean="0"/>
          </a:p>
          <a:p>
            <a:r>
              <a:rPr lang="zh-CN" altLang="en-US" dirty="0" smtClean="0"/>
              <a:t>检查制度和抽查至少三处的消防设施及记录：</a:t>
            </a:r>
            <a:br>
              <a:rPr lang="en-US" dirty="0" smtClean="0"/>
            </a:br>
            <a:r>
              <a:rPr lang="en-US" dirty="0" smtClean="0"/>
              <a:t>a</a:t>
            </a:r>
            <a:r>
              <a:rPr lang="zh-CN" altLang="en-US" dirty="0" smtClean="0"/>
              <a:t>）未建立消防管理制度不得分；</a:t>
            </a:r>
            <a:br>
              <a:rPr lang="en-US" dirty="0" smtClean="0"/>
            </a:br>
            <a:r>
              <a:rPr lang="en-US" dirty="0" smtClean="0"/>
              <a:t>b</a:t>
            </a:r>
            <a:r>
              <a:rPr lang="zh-CN" altLang="en-US" dirty="0" smtClean="0"/>
              <a:t>）消防设施失灵失效或不能满足应急条件等每发现一处不得分；标识标志不完好、不清楚每发现一处扣</a:t>
            </a:r>
            <a:r>
              <a:rPr lang="en-US" dirty="0" smtClean="0"/>
              <a:t>10</a:t>
            </a:r>
            <a:r>
              <a:rPr lang="zh-CN" altLang="en-US" dirty="0" smtClean="0"/>
              <a:t>分；抽查或询问不少于三名相关人员对消防设施使用或基本消防知识，技能或素质达不到要求每发现一项扣</a:t>
            </a:r>
            <a:r>
              <a:rPr lang="en-US" dirty="0" smtClean="0"/>
              <a:t>10</a:t>
            </a:r>
            <a:r>
              <a:rPr lang="zh-CN" altLang="en-US" dirty="0" smtClean="0"/>
              <a:t>分；</a:t>
            </a:r>
            <a:br>
              <a:rPr lang="en-US" dirty="0" smtClean="0"/>
            </a:br>
            <a:r>
              <a:rPr lang="en-US" dirty="0" smtClean="0"/>
              <a:t>c</a:t>
            </a:r>
            <a:r>
              <a:rPr lang="zh-CN" altLang="en-US" dirty="0" smtClean="0"/>
              <a:t>）灭火器材配备不齐全或不符合要求每发现一处扣</a:t>
            </a:r>
            <a:r>
              <a:rPr lang="en-US" dirty="0" smtClean="0"/>
              <a:t>20</a:t>
            </a:r>
            <a:r>
              <a:rPr lang="zh-CN" altLang="en-US" dirty="0" smtClean="0"/>
              <a:t>分；</a:t>
            </a:r>
            <a:br>
              <a:rPr lang="en-US" dirty="0" smtClean="0"/>
            </a:br>
            <a:r>
              <a:rPr lang="en-US" dirty="0" smtClean="0"/>
              <a:t>d</a:t>
            </a:r>
            <a:r>
              <a:rPr lang="zh-CN" altLang="en-US" dirty="0" smtClean="0"/>
              <a:t>）设有消防雨淋系统的</a:t>
            </a:r>
            <a:r>
              <a:rPr lang="en-US" dirty="0" smtClean="0"/>
              <a:t>1.1</a:t>
            </a:r>
            <a:r>
              <a:rPr lang="zh-CN" altLang="en-US" dirty="0" smtClean="0"/>
              <a:t>级工房未在土堤外增设手动控制装置每发现一处不得分；</a:t>
            </a:r>
            <a:br>
              <a:rPr lang="en-US" dirty="0" smtClean="0"/>
            </a:br>
            <a:r>
              <a:rPr lang="en-US" dirty="0" smtClean="0"/>
              <a:t>e</a:t>
            </a:r>
            <a:r>
              <a:rPr lang="zh-CN" altLang="en-US" dirty="0" smtClean="0"/>
              <a:t>）消防设施未进行定期检测、检修、保养，扣</a:t>
            </a:r>
            <a:r>
              <a:rPr lang="en-US" dirty="0" smtClean="0"/>
              <a:t>30</a:t>
            </a:r>
            <a:r>
              <a:rPr lang="zh-CN" altLang="en-US" dirty="0" smtClean="0"/>
              <a:t>分；无记录或记录不全每发现一处扣</a:t>
            </a:r>
            <a:r>
              <a:rPr lang="en-US" dirty="0" smtClean="0"/>
              <a:t>5</a:t>
            </a:r>
            <a:r>
              <a:rPr lang="zh-CN" altLang="en-US" dirty="0" smtClean="0"/>
              <a:t>分。</a:t>
            </a:r>
            <a:endParaRPr lang="zh-CN" altLang="en-US" dirty="0"/>
          </a:p>
        </p:txBody>
      </p:sp>
      <p:sp>
        <p:nvSpPr>
          <p:cNvPr id="3" name="标题 2"/>
          <p:cNvSpPr>
            <a:spLocks noGrp="1"/>
          </p:cNvSpPr>
          <p:nvPr>
            <p:ph type="title"/>
          </p:nvPr>
        </p:nvSpPr>
        <p:spPr>
          <a:xfrm>
            <a:off x="571472" y="214290"/>
            <a:ext cx="8229600" cy="1143000"/>
          </a:xfrm>
        </p:spPr>
        <p:txBody>
          <a:bodyPr>
            <a:normAutofit/>
          </a:bodyPr>
          <a:lstStyle/>
          <a:p>
            <a:r>
              <a:rPr lang="zh-CN" altLang="en-US" dirty="0" smtClean="0">
                <a:solidFill>
                  <a:srgbClr val="FF0000"/>
                </a:solidFill>
              </a:rPr>
              <a:t>表</a:t>
            </a:r>
            <a:r>
              <a:rPr lang="en-US" dirty="0" smtClean="0">
                <a:solidFill>
                  <a:srgbClr val="FF0000"/>
                </a:solidFill>
              </a:rPr>
              <a:t>12 </a:t>
            </a:r>
            <a:r>
              <a:rPr lang="zh-CN" altLang="en-US" dirty="0" smtClean="0">
                <a:solidFill>
                  <a:srgbClr val="FF0000"/>
                </a:solidFill>
              </a:rPr>
              <a:t>安全生产设施管理（</a:t>
            </a:r>
            <a:r>
              <a:rPr lang="en-US" altLang="zh-CN" dirty="0" smtClean="0">
                <a:solidFill>
                  <a:srgbClr val="FF0000"/>
                </a:solidFill>
              </a:rPr>
              <a:t>170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lstStyle/>
          <a:p>
            <a:r>
              <a:rPr lang="en-US" altLang="zh-CN" dirty="0" smtClean="0">
                <a:solidFill>
                  <a:srgbClr val="FF0000"/>
                </a:solidFill>
              </a:rPr>
              <a:t>2</a:t>
            </a:r>
            <a:r>
              <a:rPr lang="zh-CN" altLang="en-US" dirty="0" smtClean="0">
                <a:solidFill>
                  <a:srgbClr val="FF0000"/>
                </a:solidFill>
              </a:rPr>
              <a:t>、废水处理设施管理（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检查制度和现场：</a:t>
            </a:r>
            <a:br>
              <a:rPr lang="en-US" dirty="0" smtClean="0"/>
            </a:br>
            <a:r>
              <a:rPr lang="en-US" dirty="0" smtClean="0"/>
              <a:t>a</a:t>
            </a:r>
            <a:r>
              <a:rPr lang="zh-CN" altLang="en-US" dirty="0" smtClean="0"/>
              <a:t>）无废水处理管理制度不得分，制度规定缺项扣</a:t>
            </a:r>
            <a:r>
              <a:rPr lang="en-US" dirty="0" smtClean="0"/>
              <a:t>5</a:t>
            </a:r>
            <a:r>
              <a:rPr lang="zh-CN" altLang="en-US" dirty="0" smtClean="0"/>
              <a:t>分；</a:t>
            </a:r>
            <a:br>
              <a:rPr lang="en-US" dirty="0" smtClean="0"/>
            </a:br>
            <a:r>
              <a:rPr lang="en-US" dirty="0" smtClean="0"/>
              <a:t>b</a:t>
            </a:r>
            <a:r>
              <a:rPr lang="zh-CN" altLang="en-US" dirty="0" smtClean="0"/>
              <a:t>）废水处理设施不完好不得分，无定期检查、检修记录不得分，记录不全扣</a:t>
            </a:r>
            <a:r>
              <a:rPr lang="en-US" dirty="0" smtClean="0"/>
              <a:t>5</a:t>
            </a:r>
            <a:r>
              <a:rPr lang="zh-CN" altLang="en-US" dirty="0" smtClean="0"/>
              <a:t>分。</a:t>
            </a:r>
            <a:endParaRPr lang="en-US" altLang="zh-CN" dirty="0" smtClean="0"/>
          </a:p>
          <a:p>
            <a:r>
              <a:rPr lang="en-US" altLang="zh-CN" dirty="0" smtClean="0">
                <a:solidFill>
                  <a:srgbClr val="FF0000"/>
                </a:solidFill>
              </a:rPr>
              <a:t>3</a:t>
            </a:r>
            <a:r>
              <a:rPr lang="zh-CN" altLang="en-US" dirty="0" smtClean="0">
                <a:solidFill>
                  <a:srgbClr val="FF0000"/>
                </a:solidFill>
              </a:rPr>
              <a:t>、通风设施管理（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检查制度和抽查至少两处现场通风设施：</a:t>
            </a:r>
            <a:br>
              <a:rPr lang="en-US" dirty="0" smtClean="0"/>
            </a:br>
            <a:r>
              <a:rPr lang="en-US" dirty="0" smtClean="0"/>
              <a:t>a</a:t>
            </a:r>
            <a:r>
              <a:rPr lang="zh-CN" altLang="en-US" dirty="0" smtClean="0"/>
              <a:t>）无管理制度不得分；</a:t>
            </a:r>
            <a:br>
              <a:rPr lang="en-US" dirty="0" smtClean="0"/>
            </a:br>
            <a:r>
              <a:rPr lang="en-US" dirty="0" smtClean="0"/>
              <a:t>b</a:t>
            </a:r>
            <a:r>
              <a:rPr lang="zh-CN" altLang="en-US" dirty="0" smtClean="0"/>
              <a:t>）通风设施配备不全或未按要求配置每缺少一处扣</a:t>
            </a:r>
            <a:r>
              <a:rPr lang="en-US" dirty="0" smtClean="0"/>
              <a:t>5</a:t>
            </a:r>
            <a:r>
              <a:rPr lang="zh-CN" altLang="en-US" dirty="0" smtClean="0"/>
              <a:t>分，设施不完好每发现一项不得分，无定期检查、检修记录不得分，记录不全扣</a:t>
            </a:r>
            <a:r>
              <a:rPr lang="en-US" dirty="0" smtClean="0"/>
              <a:t>5</a:t>
            </a:r>
            <a:r>
              <a:rPr lang="zh-CN" altLang="en-US" dirty="0" smtClean="0"/>
              <a:t>分。</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571472" y="357166"/>
            <a:ext cx="8229600" cy="6364505"/>
          </a:xfrm>
        </p:spPr>
        <p:txBody>
          <a:bodyPr>
            <a:normAutofit fontScale="92500" lnSpcReduction="20000"/>
          </a:bodyPr>
          <a:lstStyle/>
          <a:p>
            <a:r>
              <a:rPr lang="en-US" altLang="zh-CN" dirty="0" smtClean="0">
                <a:solidFill>
                  <a:srgbClr val="FF0000"/>
                </a:solidFill>
              </a:rPr>
              <a:t>4</a:t>
            </a:r>
            <a:r>
              <a:rPr lang="zh-CN" altLang="en-US" dirty="0" smtClean="0">
                <a:solidFill>
                  <a:srgbClr val="FF0000"/>
                </a:solidFill>
              </a:rPr>
              <a:t>、供电设施管理（</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检查制度和抽查至少两处供电设施：</a:t>
            </a:r>
            <a:br>
              <a:rPr lang="en-US" dirty="0" smtClean="0"/>
            </a:br>
            <a:r>
              <a:rPr lang="en-US" dirty="0" smtClean="0"/>
              <a:t>a</a:t>
            </a:r>
            <a:r>
              <a:rPr lang="zh-CN" altLang="en-US" dirty="0" smtClean="0"/>
              <a:t>）无供电设施（含电气设备）管理制度不得分；</a:t>
            </a:r>
            <a:br>
              <a:rPr lang="en-US" dirty="0" smtClean="0"/>
            </a:br>
            <a:r>
              <a:rPr lang="en-US" dirty="0" smtClean="0"/>
              <a:t>b</a:t>
            </a:r>
            <a:r>
              <a:rPr lang="zh-CN" altLang="en-US" dirty="0" smtClean="0"/>
              <a:t>）供电设施运行、维护和检修管理不符合相关要求每发现一处扣</a:t>
            </a:r>
            <a:r>
              <a:rPr lang="en-US" dirty="0" smtClean="0"/>
              <a:t>10</a:t>
            </a:r>
            <a:r>
              <a:rPr lang="zh-CN" altLang="en-US" dirty="0" smtClean="0"/>
              <a:t>分；</a:t>
            </a:r>
            <a:br>
              <a:rPr lang="en-US" dirty="0" smtClean="0"/>
            </a:br>
            <a:r>
              <a:rPr lang="en-US" dirty="0" smtClean="0"/>
              <a:t>c</a:t>
            </a:r>
            <a:r>
              <a:rPr lang="zh-CN" altLang="en-US" dirty="0" smtClean="0"/>
              <a:t>）供电设施运行不正常每发现一处扣</a:t>
            </a:r>
            <a:r>
              <a:rPr lang="en-US" dirty="0" smtClean="0"/>
              <a:t>5</a:t>
            </a:r>
            <a:r>
              <a:rPr lang="zh-CN" altLang="en-US" dirty="0" smtClean="0"/>
              <a:t>分，无定期检查、检修记录扣</a:t>
            </a:r>
            <a:r>
              <a:rPr lang="en-US" dirty="0" smtClean="0"/>
              <a:t>10</a:t>
            </a:r>
            <a:r>
              <a:rPr lang="zh-CN" altLang="en-US" dirty="0" smtClean="0"/>
              <a:t>分，记录不全扣</a:t>
            </a:r>
            <a:r>
              <a:rPr lang="en-US" dirty="0" smtClean="0"/>
              <a:t>5</a:t>
            </a:r>
            <a:r>
              <a:rPr lang="zh-CN" altLang="en-US" dirty="0" smtClean="0"/>
              <a:t>分。</a:t>
            </a:r>
            <a:endParaRPr lang="zh-CN" altLang="en-US" dirty="0" smtClean="0"/>
          </a:p>
          <a:p>
            <a:r>
              <a:rPr lang="en-US" altLang="zh-CN" dirty="0" smtClean="0">
                <a:solidFill>
                  <a:srgbClr val="FF0000"/>
                </a:solidFill>
              </a:rPr>
              <a:t>5</a:t>
            </a:r>
            <a:r>
              <a:rPr lang="zh-CN" altLang="en-US" dirty="0" smtClean="0">
                <a:solidFill>
                  <a:srgbClr val="FF0000"/>
                </a:solidFill>
              </a:rPr>
              <a:t>、防雷与防静电设施管理（</a:t>
            </a:r>
            <a:r>
              <a:rPr lang="en-US" altLang="zh-CN" dirty="0" smtClean="0">
                <a:solidFill>
                  <a:srgbClr val="FF0000"/>
                </a:solidFill>
              </a:rPr>
              <a:t>30</a:t>
            </a:r>
            <a:r>
              <a:rPr lang="zh-CN" altLang="en-US" dirty="0" smtClean="0">
                <a:solidFill>
                  <a:srgbClr val="FF0000"/>
                </a:solidFill>
              </a:rPr>
              <a:t>分</a:t>
            </a:r>
            <a:r>
              <a:rPr lang="zh-CN" altLang="en-US" dirty="0" smtClean="0"/>
              <a:t>）</a:t>
            </a:r>
            <a:endParaRPr lang="en-US" altLang="zh-CN" dirty="0" smtClean="0"/>
          </a:p>
          <a:p>
            <a:r>
              <a:rPr lang="zh-CN" altLang="en-US" dirty="0" smtClean="0"/>
              <a:t>检查制度和抽查至少三处防雷、防静电设施：</a:t>
            </a:r>
            <a:br>
              <a:rPr lang="en-US" dirty="0" smtClean="0"/>
            </a:br>
            <a:r>
              <a:rPr lang="en-US" dirty="0" smtClean="0"/>
              <a:t>a</a:t>
            </a:r>
            <a:r>
              <a:rPr lang="zh-CN" altLang="en-US" dirty="0" smtClean="0"/>
              <a:t>）无管理制度不得分；</a:t>
            </a:r>
            <a:br>
              <a:rPr lang="en-US" dirty="0" smtClean="0"/>
            </a:br>
            <a:r>
              <a:rPr lang="en-US" dirty="0" smtClean="0"/>
              <a:t>b</a:t>
            </a:r>
            <a:r>
              <a:rPr lang="zh-CN" altLang="en-US" dirty="0" smtClean="0"/>
              <a:t>）防雷、防静电设施运行、维护和检修管理不符合标准要求每发现一处扣</a:t>
            </a:r>
            <a:r>
              <a:rPr lang="en-US" dirty="0" smtClean="0"/>
              <a:t>20</a:t>
            </a:r>
            <a:r>
              <a:rPr lang="zh-CN" altLang="en-US" dirty="0" smtClean="0"/>
              <a:t>分，设施运行不正常每发现一处扣</a:t>
            </a:r>
            <a:r>
              <a:rPr lang="en-US" dirty="0" smtClean="0"/>
              <a:t>20</a:t>
            </a:r>
            <a:r>
              <a:rPr lang="zh-CN" altLang="en-US" dirty="0" smtClean="0"/>
              <a:t>分；</a:t>
            </a:r>
            <a:br>
              <a:rPr lang="en-US" dirty="0" smtClean="0"/>
            </a:br>
            <a:r>
              <a:rPr lang="en-US" dirty="0" smtClean="0"/>
              <a:t>c</a:t>
            </a:r>
            <a:r>
              <a:rPr lang="zh-CN" altLang="en-US" dirty="0" smtClean="0"/>
              <a:t>）无有资质的防雷检测机构出具的定期防雷检测报告和企业内部的设备接地检测记录（均为半年期）不得分，无检测记录不得分，检测或检修记录不全每发现一处扣</a:t>
            </a:r>
            <a:r>
              <a:rPr lang="en-US" dirty="0" smtClean="0"/>
              <a:t>10</a:t>
            </a:r>
            <a:r>
              <a:rPr lang="zh-CN" altLang="en-US" dirty="0" smtClean="0"/>
              <a:t>分，防雷、防静电设施现场失效每发现一处扣不得分。</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lstStyle/>
          <a:p>
            <a:r>
              <a:rPr lang="en-US" altLang="zh-CN" dirty="0" smtClean="0">
                <a:solidFill>
                  <a:srgbClr val="FF0000"/>
                </a:solidFill>
              </a:rPr>
              <a:t>6</a:t>
            </a:r>
            <a:r>
              <a:rPr lang="zh-CN" altLang="en-US" dirty="0" smtClean="0">
                <a:solidFill>
                  <a:srgbClr val="FF0000"/>
                </a:solidFill>
              </a:rPr>
              <a:t>、供气设施管理（</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检查制度和抽查至少一处供气设施：</a:t>
            </a:r>
            <a:br>
              <a:rPr lang="en-US" dirty="0" smtClean="0"/>
            </a:br>
            <a:r>
              <a:rPr lang="en-US" dirty="0" smtClean="0"/>
              <a:t>a</a:t>
            </a:r>
            <a:r>
              <a:rPr lang="zh-CN" altLang="en-US" dirty="0" smtClean="0"/>
              <a:t>）无管理制度不得分；</a:t>
            </a:r>
            <a:br>
              <a:rPr lang="en-US" dirty="0" smtClean="0"/>
            </a:br>
            <a:r>
              <a:rPr lang="en-US" dirty="0" smtClean="0"/>
              <a:t>b</a:t>
            </a:r>
            <a:r>
              <a:rPr lang="zh-CN" altLang="en-US" dirty="0" smtClean="0"/>
              <a:t>）供气设施运行、维护和检修管理不符合标准要求扣</a:t>
            </a:r>
            <a:r>
              <a:rPr lang="en-US" dirty="0" smtClean="0"/>
              <a:t>10</a:t>
            </a:r>
            <a:r>
              <a:rPr lang="zh-CN" altLang="en-US" dirty="0" smtClean="0"/>
              <a:t>分，供气设施运行不正常扣</a:t>
            </a:r>
            <a:r>
              <a:rPr lang="en-US" dirty="0" smtClean="0"/>
              <a:t>5</a:t>
            </a:r>
            <a:r>
              <a:rPr lang="zh-CN" altLang="en-US" dirty="0" smtClean="0"/>
              <a:t>分；</a:t>
            </a:r>
            <a:br>
              <a:rPr lang="en-US" dirty="0" smtClean="0"/>
            </a:br>
            <a:r>
              <a:rPr lang="en-US" dirty="0" smtClean="0"/>
              <a:t>c</a:t>
            </a:r>
            <a:r>
              <a:rPr lang="zh-CN" altLang="en-US" dirty="0" smtClean="0"/>
              <a:t>）无定期检查、检修记录扣</a:t>
            </a:r>
            <a:r>
              <a:rPr lang="en-US" dirty="0" smtClean="0"/>
              <a:t>10</a:t>
            </a:r>
            <a:r>
              <a:rPr lang="zh-CN" altLang="en-US" dirty="0" smtClean="0"/>
              <a:t>分，无压力容器定期检测记录不得分，记录不全扣</a:t>
            </a:r>
            <a:r>
              <a:rPr lang="en-US" dirty="0" smtClean="0"/>
              <a:t>5</a:t>
            </a:r>
            <a:r>
              <a:rPr lang="zh-CN" altLang="en-US" dirty="0" smtClean="0"/>
              <a:t>分。</a:t>
            </a:r>
            <a:endParaRPr lang="en-US" altLang="zh-CN" dirty="0" smtClean="0"/>
          </a:p>
          <a:p>
            <a:r>
              <a:rPr lang="en-US" altLang="zh-CN" dirty="0" smtClean="0">
                <a:solidFill>
                  <a:srgbClr val="FF0000"/>
                </a:solidFill>
              </a:rPr>
              <a:t>7</a:t>
            </a:r>
            <a:r>
              <a:rPr lang="zh-CN" altLang="en-US" dirty="0" smtClean="0">
                <a:solidFill>
                  <a:srgbClr val="FF0000"/>
                </a:solidFill>
              </a:rPr>
              <a:t>、供汽设施管理（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检查制度和抽查至少两处供汽设施：</a:t>
            </a:r>
            <a:br>
              <a:rPr lang="en-US" dirty="0" smtClean="0"/>
            </a:br>
            <a:r>
              <a:rPr lang="en-US" dirty="0" smtClean="0"/>
              <a:t>a</a:t>
            </a:r>
            <a:r>
              <a:rPr lang="zh-CN" altLang="en-US" dirty="0" smtClean="0"/>
              <a:t>）无管理制度不得分；</a:t>
            </a:r>
            <a:br>
              <a:rPr lang="en-US" dirty="0" smtClean="0"/>
            </a:br>
            <a:r>
              <a:rPr lang="en-US" dirty="0" smtClean="0"/>
              <a:t>b</a:t>
            </a:r>
            <a:r>
              <a:rPr lang="zh-CN" altLang="en-US" dirty="0" smtClean="0"/>
              <a:t>）供汽设施管理不符合相关要求、设施运行不正常或有</a:t>
            </a:r>
            <a:r>
              <a:rPr lang="zh-CN" altLang="en-US" dirty="0" smtClean="0">
                <a:solidFill>
                  <a:srgbClr val="FF0000"/>
                </a:solidFill>
              </a:rPr>
              <a:t>跑冒滴漏现象每发现一处不得分</a:t>
            </a:r>
            <a:r>
              <a:rPr lang="zh-CN" altLang="en-US" dirty="0" smtClean="0"/>
              <a:t>；</a:t>
            </a:r>
            <a:br>
              <a:rPr lang="en-US" dirty="0" smtClean="0"/>
            </a:br>
            <a:r>
              <a:rPr lang="en-US" dirty="0" smtClean="0"/>
              <a:t>c</a:t>
            </a:r>
            <a:r>
              <a:rPr lang="zh-CN" altLang="en-US" dirty="0" smtClean="0"/>
              <a:t>）压力容器或管道无有资质的机构定期检测报告不得分，无检修记录、记录不全扣</a:t>
            </a:r>
            <a:r>
              <a:rPr lang="en-US" dirty="0" smtClean="0"/>
              <a:t>5</a:t>
            </a:r>
            <a:r>
              <a:rPr lang="zh-CN" altLang="en-US" dirty="0" smtClean="0"/>
              <a:t>分。</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lstStyle/>
          <a:p>
            <a:r>
              <a:rPr lang="en-US" altLang="zh-CN" dirty="0" smtClean="0">
                <a:solidFill>
                  <a:srgbClr val="FF0000"/>
                </a:solidFill>
              </a:rPr>
              <a:t>8</a:t>
            </a:r>
            <a:r>
              <a:rPr lang="zh-CN" altLang="en-US" dirty="0" smtClean="0">
                <a:solidFill>
                  <a:srgbClr val="FF0000"/>
                </a:solidFill>
              </a:rPr>
              <a:t>、液压系统管理（</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zh-CN" altLang="en-US" dirty="0" smtClean="0"/>
              <a:t>检查制度和抽查至少一处液压系统：</a:t>
            </a:r>
            <a:br>
              <a:rPr lang="en-US" dirty="0" smtClean="0"/>
            </a:br>
            <a:r>
              <a:rPr lang="en-US" dirty="0" smtClean="0"/>
              <a:t>a</a:t>
            </a:r>
            <a:r>
              <a:rPr lang="zh-CN" altLang="en-US" dirty="0" smtClean="0"/>
              <a:t>）</a:t>
            </a:r>
            <a:r>
              <a:rPr lang="zh-CN" altLang="en-US" dirty="0" smtClean="0">
                <a:solidFill>
                  <a:srgbClr val="FF0000"/>
                </a:solidFill>
              </a:rPr>
              <a:t>无管理制度不得分</a:t>
            </a:r>
            <a:r>
              <a:rPr lang="zh-CN" altLang="en-US" dirty="0" smtClean="0"/>
              <a:t>；</a:t>
            </a:r>
            <a:br>
              <a:rPr lang="en-US" dirty="0" smtClean="0"/>
            </a:br>
            <a:r>
              <a:rPr lang="en-US" dirty="0" smtClean="0"/>
              <a:t>b</a:t>
            </a:r>
            <a:r>
              <a:rPr lang="zh-CN" altLang="en-US" dirty="0" smtClean="0"/>
              <a:t>）液压系统管理不符合相关要求扣</a:t>
            </a:r>
            <a:r>
              <a:rPr lang="en-US" dirty="0" smtClean="0"/>
              <a:t>5</a:t>
            </a:r>
            <a:r>
              <a:rPr lang="zh-CN" altLang="en-US" dirty="0" smtClean="0"/>
              <a:t>分，设施运行不正常扣</a:t>
            </a:r>
            <a:r>
              <a:rPr lang="en-US" dirty="0" smtClean="0"/>
              <a:t>5</a:t>
            </a:r>
            <a:r>
              <a:rPr lang="zh-CN" altLang="en-US" dirty="0" smtClean="0"/>
              <a:t>分；</a:t>
            </a:r>
            <a:br>
              <a:rPr lang="en-US" dirty="0" smtClean="0"/>
            </a:br>
            <a:r>
              <a:rPr lang="en-US" dirty="0" smtClean="0"/>
              <a:t>c</a:t>
            </a:r>
            <a:r>
              <a:rPr lang="zh-CN" altLang="en-US" dirty="0" smtClean="0"/>
              <a:t>）</a:t>
            </a:r>
            <a:r>
              <a:rPr lang="zh-CN" altLang="en-US" dirty="0" smtClean="0">
                <a:solidFill>
                  <a:srgbClr val="FF0000"/>
                </a:solidFill>
              </a:rPr>
              <a:t>液压系统无定期检测记录不得分</a:t>
            </a:r>
            <a:r>
              <a:rPr lang="zh-CN" altLang="en-US" dirty="0" smtClean="0"/>
              <a:t>，无检修记录、记录不全扣</a:t>
            </a:r>
            <a:r>
              <a:rPr lang="en-US" dirty="0" smtClean="0"/>
              <a:t>5</a:t>
            </a:r>
            <a:r>
              <a:rPr lang="zh-CN" altLang="en-US" dirty="0" smtClean="0"/>
              <a:t>分。</a:t>
            </a:r>
            <a:endParaRPr lang="en-US" altLang="zh-CN" dirty="0" smtClean="0"/>
          </a:p>
          <a:p>
            <a:r>
              <a:rPr lang="en-US" altLang="zh-CN" dirty="0" smtClean="0">
                <a:solidFill>
                  <a:srgbClr val="FF0000"/>
                </a:solidFill>
              </a:rPr>
              <a:t>9</a:t>
            </a:r>
            <a:r>
              <a:rPr lang="zh-CN" altLang="en-US" dirty="0" smtClean="0">
                <a:solidFill>
                  <a:srgbClr val="FF0000"/>
                </a:solidFill>
              </a:rPr>
              <a:t>、安全防护设施管理（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a:t>
            </a:r>
            <a:r>
              <a:rPr lang="zh-CN" altLang="en-US" dirty="0" smtClean="0">
                <a:solidFill>
                  <a:srgbClr val="FF0000"/>
                </a:solidFill>
              </a:rPr>
              <a:t>未建立安全防护设施管理制度不得分</a:t>
            </a:r>
            <a:r>
              <a:rPr lang="zh-CN" altLang="en-US" dirty="0" smtClean="0"/>
              <a:t>；</a:t>
            </a:r>
            <a:br>
              <a:rPr lang="en-US" dirty="0" smtClean="0"/>
            </a:br>
            <a:r>
              <a:rPr lang="en-US" dirty="0" smtClean="0"/>
              <a:t>b</a:t>
            </a:r>
            <a:r>
              <a:rPr lang="zh-CN" altLang="en-US" dirty="0" smtClean="0"/>
              <a:t>）安全防护设施及其管理应符合民爆行业相关管理的要求，不应随意拆除、挪用或弃置不用；因检修拆除的，应采取临时安全措施，检修完毕后应立即复原等相关要求。</a:t>
            </a:r>
            <a:r>
              <a:rPr lang="zh-CN" altLang="en-US" dirty="0" smtClean="0">
                <a:solidFill>
                  <a:srgbClr val="FF0000"/>
                </a:solidFill>
              </a:rPr>
              <a:t>每发现一处安全防护设施的管理不符合相关要求扣</a:t>
            </a:r>
            <a:r>
              <a:rPr lang="en-US" dirty="0" smtClean="0">
                <a:solidFill>
                  <a:srgbClr val="FF0000"/>
                </a:solidFill>
              </a:rPr>
              <a:t>10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162382"/>
          </a:xfrm>
        </p:spPr>
        <p:txBody>
          <a:bodyPr>
            <a:normAutofit lnSpcReduction="10000"/>
          </a:bodyPr>
          <a:lstStyle/>
          <a:p>
            <a:r>
              <a:rPr lang="en-US" altLang="zh-CN" dirty="0" smtClean="0">
                <a:solidFill>
                  <a:srgbClr val="FF0000"/>
                </a:solidFill>
              </a:rPr>
              <a:t>1</a:t>
            </a:r>
            <a:r>
              <a:rPr lang="zh-CN" altLang="en-US" dirty="0" smtClean="0">
                <a:solidFill>
                  <a:srgbClr val="FF0000"/>
                </a:solidFill>
              </a:rPr>
              <a:t>、危险源辨识与风险控制管理制度（</a:t>
            </a:r>
            <a:r>
              <a:rPr lang="en-US" altLang="zh-CN" dirty="0" smtClean="0">
                <a:solidFill>
                  <a:srgbClr val="FF0000"/>
                </a:solidFill>
              </a:rPr>
              <a:t>40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）无制度不得分，制度中每缺少一项内容</a:t>
            </a:r>
            <a:r>
              <a:rPr lang="zh-CN" altLang="en-US" dirty="0" smtClean="0">
                <a:solidFill>
                  <a:srgbClr val="002060"/>
                </a:solidFill>
                <a:latin typeface="仿宋" panose="02010609060101010101" pitchFamily="49" charset="-122"/>
                <a:ea typeface="仿宋" panose="02010609060101010101" pitchFamily="49" charset="-122"/>
              </a:rPr>
              <a:t>（</a:t>
            </a:r>
            <a:r>
              <a:rPr lang="zh-CN" altLang="en-US" b="1" dirty="0" smtClean="0">
                <a:solidFill>
                  <a:srgbClr val="002060"/>
                </a:solidFill>
                <a:latin typeface="仿宋" panose="02010609060101010101" pitchFamily="49" charset="-122"/>
                <a:ea typeface="仿宋" panose="02010609060101010101" pitchFamily="49" charset="-122"/>
              </a:rPr>
              <a:t>明确各部门及有关人员的职责和任务，确定危险源辨识、风险评估的目的、范围、频次、准则及工作程序）</a:t>
            </a:r>
            <a:r>
              <a:rPr lang="zh-CN" altLang="en-US" dirty="0" smtClean="0"/>
              <a:t>要求扣</a:t>
            </a:r>
            <a:r>
              <a:rPr lang="en-US" dirty="0" smtClean="0"/>
              <a:t>5</a:t>
            </a:r>
            <a:r>
              <a:rPr lang="zh-CN" altLang="en-US" dirty="0" smtClean="0"/>
              <a:t>分；</a:t>
            </a:r>
            <a:br>
              <a:rPr lang="en-US" dirty="0" smtClean="0"/>
            </a:br>
            <a:r>
              <a:rPr lang="en-US" dirty="0" smtClean="0"/>
              <a:t>b</a:t>
            </a:r>
            <a:r>
              <a:rPr lang="zh-CN" altLang="en-US" dirty="0" smtClean="0"/>
              <a:t>）未采用适用的风险评估方法进行辨识、评估和制定相应对策措施不得分；</a:t>
            </a:r>
            <a:br>
              <a:rPr lang="en-US" dirty="0" smtClean="0"/>
            </a:br>
            <a:r>
              <a:rPr lang="en-US" dirty="0" smtClean="0"/>
              <a:t>c</a:t>
            </a:r>
            <a:r>
              <a:rPr lang="zh-CN" altLang="en-US" dirty="0" smtClean="0"/>
              <a:t>）未按培训计划进行培训扣</a:t>
            </a:r>
            <a:r>
              <a:rPr lang="en-US" dirty="0" smtClean="0"/>
              <a:t>10</a:t>
            </a:r>
            <a:r>
              <a:rPr lang="zh-CN" altLang="en-US" dirty="0" smtClean="0"/>
              <a:t>分，措施未落实扣</a:t>
            </a:r>
            <a:r>
              <a:rPr lang="en-US" dirty="0" smtClean="0"/>
              <a:t>20</a:t>
            </a:r>
            <a:r>
              <a:rPr lang="zh-CN" altLang="en-US" dirty="0" smtClean="0"/>
              <a:t>分；</a:t>
            </a:r>
            <a:br>
              <a:rPr lang="en-US" dirty="0" smtClean="0"/>
            </a:br>
            <a:r>
              <a:rPr lang="en-US" dirty="0" smtClean="0"/>
              <a:t>d</a:t>
            </a:r>
            <a:r>
              <a:rPr lang="zh-CN" altLang="en-US" dirty="0" smtClean="0"/>
              <a:t>）无风险评估档案不得分，内容不全每缺一项扣</a:t>
            </a:r>
            <a:r>
              <a:rPr lang="en-US" dirty="0" smtClean="0"/>
              <a:t>5</a:t>
            </a:r>
            <a:r>
              <a:rPr lang="zh-CN" altLang="en-US" dirty="0" smtClean="0"/>
              <a:t>分；</a:t>
            </a:r>
            <a:br>
              <a:rPr lang="en-US" dirty="0" smtClean="0"/>
            </a:br>
            <a:r>
              <a:rPr lang="en-US" b="1" dirty="0" smtClean="0">
                <a:solidFill>
                  <a:srgbClr val="FF0000"/>
                </a:solidFill>
              </a:rPr>
              <a:t>e)</a:t>
            </a:r>
            <a:r>
              <a:rPr lang="zh-CN" altLang="en-US" b="1" dirty="0" smtClean="0">
                <a:solidFill>
                  <a:srgbClr val="FF0000"/>
                </a:solidFill>
              </a:rPr>
              <a:t>未进行安全生产风险管控的取消考评</a:t>
            </a:r>
            <a:r>
              <a:rPr lang="zh-CN" altLang="en-US" b="1" dirty="0" smtClean="0">
                <a:solidFill>
                  <a:srgbClr val="002060"/>
                </a:solidFill>
                <a:latin typeface="仿宋" panose="02010609060101010101" pitchFamily="49" charset="-122"/>
                <a:ea typeface="仿宋" panose="02010609060101010101" pitchFamily="49" charset="-122"/>
              </a:rPr>
              <a:t>（第五个否决项）</a:t>
            </a:r>
            <a:r>
              <a:rPr lang="zh-CN" altLang="en-US" b="1" dirty="0" smtClean="0">
                <a:solidFill>
                  <a:srgbClr val="002060"/>
                </a:solidFill>
              </a:rPr>
              <a:t>，</a:t>
            </a:r>
            <a:r>
              <a:rPr lang="zh-CN" altLang="en-US" dirty="0" smtClean="0"/>
              <a:t>内容不全的每缺一项扣</a:t>
            </a:r>
            <a:r>
              <a:rPr lang="en-US" dirty="0" smtClean="0"/>
              <a:t>10</a:t>
            </a:r>
            <a:r>
              <a:rPr lang="zh-CN" altLang="en-US" dirty="0" smtClean="0"/>
              <a:t>分。</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13</a:t>
            </a:r>
            <a:r>
              <a:rPr lang="zh-CN" altLang="en-US" dirty="0" smtClean="0">
                <a:solidFill>
                  <a:srgbClr val="FF0000"/>
                </a:solidFill>
              </a:rPr>
              <a:t>危险源辨识与风险管控（</a:t>
            </a:r>
            <a:r>
              <a:rPr lang="en-US" altLang="zh-CN" dirty="0" smtClean="0">
                <a:solidFill>
                  <a:srgbClr val="FF0000"/>
                </a:solidFill>
              </a:rPr>
              <a:t>180</a:t>
            </a:r>
            <a:r>
              <a:rPr lang="zh-CN" altLang="en-US" dirty="0" smtClean="0">
                <a:solidFill>
                  <a:srgbClr val="FF0000"/>
                </a:solidFill>
              </a:rPr>
              <a:t>）</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14290"/>
            <a:ext cx="8401080" cy="6643710"/>
          </a:xfrm>
        </p:spPr>
        <p:txBody>
          <a:bodyPr>
            <a:normAutofit fontScale="92500" lnSpcReduction="10000"/>
          </a:bodyPr>
          <a:lstStyle/>
          <a:p>
            <a:r>
              <a:rPr lang="en-US" altLang="zh-CN" dirty="0" smtClean="0">
                <a:solidFill>
                  <a:srgbClr val="FF0000"/>
                </a:solidFill>
              </a:rPr>
              <a:t>2</a:t>
            </a:r>
            <a:r>
              <a:rPr lang="zh-CN" altLang="en-US" dirty="0" smtClean="0">
                <a:solidFill>
                  <a:srgbClr val="FF0000"/>
                </a:solidFill>
              </a:rPr>
              <a:t>、安全生产风险因素辨识管控（</a:t>
            </a:r>
            <a:r>
              <a:rPr lang="en-US" altLang="zh-CN" dirty="0" smtClean="0">
                <a:solidFill>
                  <a:srgbClr val="FF0000"/>
                </a:solidFill>
              </a:rPr>
              <a:t>130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a:t>
            </a:r>
            <a:r>
              <a:rPr lang="zh-CN" altLang="en-US" dirty="0" smtClean="0">
                <a:solidFill>
                  <a:srgbClr val="FF0000"/>
                </a:solidFill>
              </a:rPr>
              <a:t>未建立包括辨识部位、存在风险、风险等级、事故类型、主要管控措施、责任部门和责任人等内容的风险管控信息台账（清单）不得分</a:t>
            </a:r>
            <a:r>
              <a:rPr lang="zh-CN" altLang="en-US" dirty="0" smtClean="0"/>
              <a:t>，内容不全的每缺一项扣</a:t>
            </a:r>
            <a:r>
              <a:rPr lang="en-US" dirty="0" smtClean="0"/>
              <a:t>10</a:t>
            </a:r>
            <a:r>
              <a:rPr lang="zh-CN" altLang="en-US" dirty="0" smtClean="0"/>
              <a:t>分；</a:t>
            </a:r>
            <a:endParaRPr lang="zh-CN" altLang="en-US" dirty="0" smtClean="0"/>
          </a:p>
          <a:p>
            <a:r>
              <a:rPr lang="en-US" dirty="0" smtClean="0"/>
              <a:t>b</a:t>
            </a:r>
            <a:r>
              <a:rPr lang="zh-CN" altLang="en-US" dirty="0" smtClean="0"/>
              <a:t>）</a:t>
            </a:r>
            <a:r>
              <a:rPr lang="zh-CN" altLang="en-US" dirty="0" smtClean="0">
                <a:solidFill>
                  <a:srgbClr val="FF0000"/>
                </a:solidFill>
              </a:rPr>
              <a:t>年度未辨识的不得分</a:t>
            </a:r>
            <a:r>
              <a:rPr lang="zh-CN" altLang="en-US" dirty="0" smtClean="0"/>
              <a:t>，辨识内容不全的每缺一项扣</a:t>
            </a:r>
            <a:r>
              <a:rPr lang="en-US" dirty="0" smtClean="0"/>
              <a:t>10</a:t>
            </a:r>
            <a:r>
              <a:rPr lang="zh-CN" altLang="en-US" dirty="0" smtClean="0"/>
              <a:t>分：</a:t>
            </a:r>
            <a:endParaRPr lang="zh-CN" altLang="en-US" dirty="0" smtClean="0"/>
          </a:p>
          <a:p>
            <a:r>
              <a:rPr lang="en-US" dirty="0" smtClean="0"/>
              <a:t>c</a:t>
            </a:r>
            <a:r>
              <a:rPr lang="zh-CN" altLang="en-US" dirty="0" smtClean="0"/>
              <a:t>）未按风险等级，逐一制定风险管控措施，明确管控重点、管控部门和管控人员每缺一项扣</a:t>
            </a:r>
            <a:r>
              <a:rPr lang="en-US" dirty="0" smtClean="0"/>
              <a:t>10</a:t>
            </a:r>
            <a:r>
              <a:rPr lang="zh-CN" altLang="en-US" dirty="0" smtClean="0"/>
              <a:t>分；</a:t>
            </a:r>
            <a:r>
              <a:rPr lang="zh-CN" altLang="en-US" dirty="0" smtClean="0">
                <a:solidFill>
                  <a:srgbClr val="FF0000"/>
                </a:solidFill>
              </a:rPr>
              <a:t>未建立安全风险统计台账的扣</a:t>
            </a:r>
            <a:r>
              <a:rPr lang="en-US" dirty="0" smtClean="0">
                <a:solidFill>
                  <a:srgbClr val="FF0000"/>
                </a:solidFill>
              </a:rPr>
              <a:t>50</a:t>
            </a:r>
            <a:r>
              <a:rPr lang="zh-CN" altLang="en-US" dirty="0" smtClean="0">
                <a:solidFill>
                  <a:srgbClr val="FF0000"/>
                </a:solidFill>
              </a:rPr>
              <a:t>分；对较大及以上等级的风险，未制定专门管控方案不得分；</a:t>
            </a:r>
            <a:endParaRPr lang="zh-CN" altLang="en-US" dirty="0" smtClean="0">
              <a:solidFill>
                <a:srgbClr val="FF0000"/>
              </a:solidFill>
            </a:endParaRPr>
          </a:p>
          <a:p>
            <a:r>
              <a:rPr lang="en-US" dirty="0" smtClean="0"/>
              <a:t>d) </a:t>
            </a:r>
            <a:r>
              <a:rPr lang="zh-CN" altLang="en-US" dirty="0" smtClean="0">
                <a:solidFill>
                  <a:srgbClr val="FF0000"/>
                </a:solidFill>
              </a:rPr>
              <a:t>生产区、库区入口处未将风险因素、管控措施、责任单位、责任人等进行公示（公告）的每发现一处扣</a:t>
            </a:r>
            <a:r>
              <a:rPr lang="en-US" dirty="0" smtClean="0">
                <a:solidFill>
                  <a:srgbClr val="FF0000"/>
                </a:solidFill>
              </a:rPr>
              <a:t>30</a:t>
            </a:r>
            <a:r>
              <a:rPr lang="zh-CN" altLang="en-US" dirty="0" smtClean="0">
                <a:solidFill>
                  <a:srgbClr val="FF0000"/>
                </a:solidFill>
              </a:rPr>
              <a:t>分</a:t>
            </a:r>
            <a:r>
              <a:rPr lang="zh-CN" altLang="en-US" dirty="0" smtClean="0"/>
              <a:t>；每个工（库）房入口未将风险因素、事故后果、管控措施、责任单位、责任人等进行告知的每发现一处扣</a:t>
            </a:r>
            <a:r>
              <a:rPr lang="en-US" dirty="0" smtClean="0"/>
              <a:t>20</a:t>
            </a:r>
            <a:r>
              <a:rPr lang="zh-CN" altLang="en-US" dirty="0" smtClean="0"/>
              <a:t>分；未在作业岗位、设备设施、场所区域附近的醒目位置设置岗位安全风险告知卡的每处扣</a:t>
            </a:r>
            <a:r>
              <a:rPr lang="en-US" dirty="0" smtClean="0"/>
              <a:t>10</a:t>
            </a:r>
            <a:r>
              <a:rPr lang="zh-CN" altLang="en-US" dirty="0" smtClean="0"/>
              <a:t>分；</a:t>
            </a:r>
            <a:r>
              <a:rPr lang="zh-CN" altLang="en-US" dirty="0" smtClean="0">
                <a:solidFill>
                  <a:srgbClr val="FF0000"/>
                </a:solidFill>
              </a:rPr>
              <a:t>生产区、库区入口处未设置安全风险分布图的每处扣</a:t>
            </a:r>
            <a:r>
              <a:rPr lang="en-US" dirty="0" smtClean="0">
                <a:solidFill>
                  <a:srgbClr val="FF0000"/>
                </a:solidFill>
              </a:rPr>
              <a:t>100</a:t>
            </a:r>
            <a:r>
              <a:rPr lang="zh-CN" altLang="en-US" dirty="0" smtClean="0">
                <a:solidFill>
                  <a:srgbClr val="FF0000"/>
                </a:solidFill>
              </a:rPr>
              <a:t>分</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143668"/>
          </a:xfrm>
        </p:spPr>
        <p:txBody>
          <a:bodyPr/>
          <a:lstStyle/>
          <a:p>
            <a:r>
              <a:rPr lang="en-US" altLang="zh-CN" dirty="0" smtClean="0">
                <a:solidFill>
                  <a:srgbClr val="FF0000"/>
                </a:solidFill>
              </a:rPr>
              <a:t>3</a:t>
            </a:r>
            <a:r>
              <a:rPr lang="zh-CN" altLang="en-US" dirty="0" smtClean="0">
                <a:solidFill>
                  <a:srgbClr val="FF0000"/>
                </a:solidFill>
              </a:rPr>
              <a:t>、风险管控措施变更管理（</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zh-CN" altLang="en-US" dirty="0" smtClean="0"/>
              <a:t>加强对危险源动态管理，要针对技术进步、工艺调整、设备更新、岗位变更等因素带来的风险，及时对危险源进行评估判别并相应调整管控措施。</a:t>
            </a:r>
            <a:r>
              <a:rPr lang="zh-CN" altLang="en-US" dirty="0" smtClean="0">
                <a:solidFill>
                  <a:srgbClr val="FF0000"/>
                </a:solidFill>
              </a:rPr>
              <a:t>未进行动态管理、动态管理不符合要求不得分。</a:t>
            </a:r>
            <a:endParaRPr lang="en-US" altLang="zh-CN" dirty="0" smtClean="0">
              <a:solidFill>
                <a:srgbClr val="FF0000"/>
              </a:solidFill>
            </a:endParaRPr>
          </a:p>
          <a:p>
            <a:endParaRPr lang="en-US" altLang="zh-CN" sz="3600" dirty="0" smtClean="0">
              <a:solidFill>
                <a:srgbClr val="FF0000"/>
              </a:solidFill>
            </a:endParaRPr>
          </a:p>
          <a:p>
            <a:endParaRPr lang="zh-CN" altLang="en-US" sz="2800" dirty="0" smtClean="0"/>
          </a:p>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normAutofit lnSpcReduction="10000"/>
          </a:bodyPr>
          <a:p>
            <a:r>
              <a:rPr lang="zh-CN" altLang="en-US"/>
              <a:t>（一）考评分级</a:t>
            </a:r>
            <a:endParaRPr lang="zh-CN" altLang="en-US"/>
          </a:p>
          <a:p>
            <a:r>
              <a:rPr lang="zh-CN" altLang="en-US"/>
              <a:t>本年度河北省民用爆炸物品企业安全生产达标管理对标提升考评采用百分制，评定等级分为三个等级，民爆企业安全生产达标达标等级由高到低依次为一级、二级、三级，一级为最高。即：一级为评审得分≥90分，二级为80分≤评审得分＜90分，三级为70分≤评审得分＜80分，评审得分＜70分视为未通过安全生产达标达标评审。</a:t>
            </a:r>
            <a:endParaRPr lang="zh-CN" altLang="en-US"/>
          </a:p>
          <a:p>
            <a:r>
              <a:rPr lang="zh-CN" altLang="en-US"/>
              <a:t>（二）考评定级</a:t>
            </a:r>
            <a:endParaRPr lang="zh-CN" altLang="en-US"/>
          </a:p>
          <a:p>
            <a:r>
              <a:rPr lang="zh-CN" altLang="en-US"/>
              <a:t>民爆企业的安全生产达标等级以其所属生产场点或销售网点的最低等级来确定。</a:t>
            </a:r>
            <a:endParaRPr lang="zh-CN" altLang="en-US"/>
          </a:p>
        </p:txBody>
      </p:sp>
      <p:sp>
        <p:nvSpPr>
          <p:cNvPr id="3" name="标题 2"/>
          <p:cNvSpPr>
            <a:spLocks noGrp="1"/>
          </p:cNvSpPr>
          <p:nvPr>
            <p:ph type="title"/>
          </p:nvPr>
        </p:nvSpPr>
        <p:spPr/>
        <p:txBody>
          <a:bodyPr/>
          <a:p>
            <a:pPr algn="ctr"/>
            <a:r>
              <a:rPr lang="zh-CN" altLang="en-US">
                <a:solidFill>
                  <a:srgbClr val="FF0000"/>
                </a:solidFill>
              </a:rPr>
              <a:t>等级评定</a:t>
            </a:r>
            <a:endParaRPr lang="zh-CN" altLang="en-US">
              <a:solidFill>
                <a:srgbClr val="FF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en-US" altLang="zh-CN" dirty="0" smtClean="0">
                <a:solidFill>
                  <a:srgbClr val="FF0000"/>
                </a:solidFill>
                <a:sym typeface="+mn-ea"/>
              </a:rPr>
              <a:t>1</a:t>
            </a:r>
            <a:r>
              <a:rPr lang="zh-CN" altLang="en-US" dirty="0" smtClean="0">
                <a:solidFill>
                  <a:srgbClr val="FF0000"/>
                </a:solidFill>
                <a:sym typeface="+mn-ea"/>
              </a:rPr>
              <a:t>、民爆物品采购控制（</a:t>
            </a:r>
            <a:r>
              <a:rPr lang="en-US" altLang="zh-CN" dirty="0" smtClean="0">
                <a:solidFill>
                  <a:srgbClr val="FF0000"/>
                </a:solidFill>
                <a:sym typeface="+mn-ea"/>
              </a:rPr>
              <a:t>10</a:t>
            </a:r>
            <a:r>
              <a:rPr lang="zh-CN" altLang="en-US" dirty="0" smtClean="0">
                <a:solidFill>
                  <a:srgbClr val="FF0000"/>
                </a:solidFill>
                <a:sym typeface="+mn-ea"/>
              </a:rPr>
              <a:t>分）</a:t>
            </a:r>
            <a:endParaRPr lang="en-US" altLang="zh-CN" dirty="0" smtClean="0">
              <a:solidFill>
                <a:srgbClr val="FF0000"/>
              </a:solidFill>
            </a:endParaRPr>
          </a:p>
          <a:p>
            <a:r>
              <a:rPr lang="zh-CN" altLang="en-US" dirty="0" smtClean="0">
                <a:sym typeface="+mn-ea"/>
              </a:rPr>
              <a:t>抽查近期两份民爆物品采购合同：</a:t>
            </a:r>
            <a:br>
              <a:rPr lang="en-US" dirty="0" smtClean="0">
                <a:sym typeface="+mn-ea"/>
              </a:rPr>
            </a:br>
            <a:r>
              <a:rPr lang="en-US" dirty="0" smtClean="0">
                <a:sym typeface="+mn-ea"/>
              </a:rPr>
              <a:t>a</a:t>
            </a:r>
            <a:r>
              <a:rPr lang="zh-CN" altLang="en-US" dirty="0" smtClean="0">
                <a:sym typeface="+mn-ea"/>
              </a:rPr>
              <a:t>）采购无合同、合同不合法、采购内容与实际不相符不得分，无合格证每有一处扣</a:t>
            </a:r>
            <a:r>
              <a:rPr lang="en-US" dirty="0" smtClean="0">
                <a:sym typeface="+mn-ea"/>
              </a:rPr>
              <a:t>5</a:t>
            </a:r>
            <a:r>
              <a:rPr lang="zh-CN" altLang="en-US" dirty="0" smtClean="0">
                <a:sym typeface="+mn-ea"/>
              </a:rPr>
              <a:t>分；</a:t>
            </a:r>
            <a:br>
              <a:rPr lang="en-US" dirty="0" smtClean="0">
                <a:sym typeface="+mn-ea"/>
              </a:rPr>
            </a:br>
            <a:r>
              <a:rPr lang="en-US" dirty="0" smtClean="0">
                <a:sym typeface="+mn-ea"/>
              </a:rPr>
              <a:t>b</a:t>
            </a:r>
            <a:r>
              <a:rPr lang="zh-CN" altLang="en-US" dirty="0" smtClean="0">
                <a:sym typeface="+mn-ea"/>
              </a:rPr>
              <a:t>）入库产品无验收、无记录或不规范每有一次不得分。</a:t>
            </a:r>
            <a:endParaRPr lang="zh-CN" altLang="en-US" dirty="0" smtClean="0"/>
          </a:p>
          <a:p>
            <a:endParaRPr lang="zh-CN" altLang="en-US"/>
          </a:p>
        </p:txBody>
      </p:sp>
      <p:sp>
        <p:nvSpPr>
          <p:cNvPr id="3" name="标题 2"/>
          <p:cNvSpPr>
            <a:spLocks noGrp="1"/>
          </p:cNvSpPr>
          <p:nvPr>
            <p:ph type="title"/>
          </p:nvPr>
        </p:nvSpPr>
        <p:spPr/>
        <p:txBody>
          <a:bodyPr>
            <a:normAutofit fontScale="90000"/>
          </a:bodyPr>
          <a:p>
            <a:r>
              <a:rPr lang="zh-CN" altLang="en-US" dirty="0" smtClean="0">
                <a:solidFill>
                  <a:srgbClr val="FF0000"/>
                </a:solidFill>
                <a:sym typeface="+mn-ea"/>
              </a:rPr>
              <a:t>表</a:t>
            </a:r>
            <a:r>
              <a:rPr lang="en-US" dirty="0" smtClean="0">
                <a:solidFill>
                  <a:srgbClr val="FF0000"/>
                </a:solidFill>
                <a:sym typeface="+mn-ea"/>
              </a:rPr>
              <a:t>14</a:t>
            </a:r>
            <a:r>
              <a:rPr lang="zh-CN" altLang="en-US" dirty="0" smtClean="0">
                <a:solidFill>
                  <a:srgbClr val="FF0000"/>
                </a:solidFill>
                <a:sym typeface="+mn-ea"/>
              </a:rPr>
              <a:t>生产经营作业行为控制（</a:t>
            </a:r>
            <a:r>
              <a:rPr lang="en-US" altLang="zh-CN" dirty="0" smtClean="0">
                <a:solidFill>
                  <a:srgbClr val="FF0000"/>
                </a:solidFill>
                <a:sym typeface="+mn-ea"/>
              </a:rPr>
              <a:t>170</a:t>
            </a:r>
            <a:r>
              <a:rPr lang="zh-CN" altLang="en-US" dirty="0" smtClean="0">
                <a:solidFill>
                  <a:srgbClr val="FF0000"/>
                </a:solidFill>
                <a:sym typeface="+mn-ea"/>
              </a:rPr>
              <a:t>分）</a:t>
            </a:r>
            <a:endParaRPr lang="zh-CN"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14290"/>
            <a:ext cx="8229600" cy="6643710"/>
          </a:xfrm>
        </p:spPr>
        <p:txBody>
          <a:bodyPr>
            <a:normAutofit fontScale="92500" lnSpcReduction="10000"/>
          </a:bodyPr>
          <a:lstStyle/>
          <a:p>
            <a:r>
              <a:rPr lang="en-US" altLang="zh-CN" dirty="0" smtClean="0">
                <a:solidFill>
                  <a:srgbClr val="FF0000"/>
                </a:solidFill>
              </a:rPr>
              <a:t>2</a:t>
            </a:r>
            <a:r>
              <a:rPr lang="zh-CN" altLang="en-US" dirty="0" smtClean="0">
                <a:solidFill>
                  <a:srgbClr val="FF0000"/>
                </a:solidFill>
              </a:rPr>
              <a:t>、民爆物品销售控制（</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zh-CN" altLang="en-US" dirty="0" smtClean="0"/>
              <a:t>抽查近期两份民爆物品销售合同：</a:t>
            </a:r>
            <a:br>
              <a:rPr lang="en-US" dirty="0" smtClean="0"/>
            </a:br>
            <a:r>
              <a:rPr lang="en-US" dirty="0" smtClean="0"/>
              <a:t>a</a:t>
            </a:r>
            <a:r>
              <a:rPr lang="zh-CN" altLang="en-US" dirty="0" smtClean="0"/>
              <a:t>）无销售合同、违规销售产品、合同内容与所采购的产品不一致不得分，销售合同不规范每有一项扣</a:t>
            </a:r>
            <a:r>
              <a:rPr lang="en-US" dirty="0" smtClean="0"/>
              <a:t>5</a:t>
            </a:r>
            <a:r>
              <a:rPr lang="zh-CN" altLang="en-US" dirty="0" smtClean="0"/>
              <a:t>分；</a:t>
            </a:r>
            <a:br>
              <a:rPr lang="en-US" dirty="0" smtClean="0"/>
            </a:br>
            <a:r>
              <a:rPr lang="en-US" dirty="0" smtClean="0"/>
              <a:t>b</a:t>
            </a:r>
            <a:r>
              <a:rPr lang="zh-CN" altLang="en-US" dirty="0" smtClean="0"/>
              <a:t>）检查安全生产许可证或销售许可证和销售合同等，销售超出其经营范围的产品、不合格产品、过期产品及残损产品不得分；</a:t>
            </a:r>
            <a:br>
              <a:rPr lang="en-US" dirty="0" smtClean="0"/>
            </a:br>
            <a:r>
              <a:rPr lang="en-US" dirty="0" smtClean="0"/>
              <a:t>c</a:t>
            </a:r>
            <a:r>
              <a:rPr lang="zh-CN" altLang="en-US" dirty="0" smtClean="0"/>
              <a:t>）无流向登记制度、产品流向不符合要求不得分。</a:t>
            </a:r>
            <a:r>
              <a:rPr lang="zh-CN" altLang="en-US" dirty="0" smtClean="0">
                <a:solidFill>
                  <a:srgbClr val="002060"/>
                </a:solidFill>
              </a:rPr>
              <a:t>（销售企业否决项）</a:t>
            </a:r>
            <a:endParaRPr lang="en-US" altLang="zh-CN" dirty="0" smtClean="0"/>
          </a:p>
          <a:p>
            <a:r>
              <a:rPr lang="en-US" altLang="zh-CN" dirty="0" smtClean="0">
                <a:solidFill>
                  <a:srgbClr val="FF0000"/>
                </a:solidFill>
              </a:rPr>
              <a:t>3</a:t>
            </a:r>
            <a:r>
              <a:rPr lang="zh-CN" altLang="en-US" dirty="0" smtClean="0">
                <a:solidFill>
                  <a:srgbClr val="FF0000"/>
                </a:solidFill>
              </a:rPr>
              <a:t>、民爆物品配送控制（</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zh-CN" altLang="en-US" dirty="0" smtClean="0"/>
              <a:t>抽查近期两次民爆物品配送情况：</a:t>
            </a:r>
            <a:endParaRPr lang="zh-CN" altLang="en-US" dirty="0" smtClean="0"/>
          </a:p>
          <a:p>
            <a:pPr lvl="0"/>
            <a:r>
              <a:rPr lang="zh-CN" altLang="en-US" dirty="0" smtClean="0"/>
              <a:t>无运输许可证、人员无资格、混载其他货物及人员不得分；</a:t>
            </a:r>
            <a:endParaRPr lang="zh-CN" altLang="en-US" dirty="0" smtClean="0"/>
          </a:p>
          <a:p>
            <a:pPr lvl="0"/>
            <a:r>
              <a:rPr lang="zh-CN" altLang="en-US" dirty="0" smtClean="0"/>
              <a:t>配送能力不匹配不得分；</a:t>
            </a:r>
            <a:endParaRPr lang="zh-CN" altLang="en-US" dirty="0" smtClean="0"/>
          </a:p>
          <a:p>
            <a:pPr lvl="0"/>
            <a:r>
              <a:rPr lang="zh-CN" altLang="en-US" dirty="0" smtClean="0"/>
              <a:t>配送产品的品名、数量与实际不符合不得分，无原始记录或记录不规范不得分；</a:t>
            </a:r>
            <a:endParaRPr lang="zh-CN" altLang="en-US" dirty="0" smtClean="0"/>
          </a:p>
          <a:p>
            <a:pPr lvl="0"/>
            <a:r>
              <a:rPr lang="zh-CN" altLang="en-US" dirty="0" smtClean="0"/>
              <a:t>无配送安全检查记录、无签字每发现一次不得分。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401080" cy="6215106"/>
          </a:xfrm>
        </p:spPr>
        <p:txBody>
          <a:bodyPr>
            <a:normAutofit fontScale="92500"/>
          </a:bodyPr>
          <a:lstStyle/>
          <a:p>
            <a:r>
              <a:rPr lang="en-US" altLang="zh-CN" dirty="0" smtClean="0">
                <a:solidFill>
                  <a:srgbClr val="FF0000"/>
                </a:solidFill>
              </a:rPr>
              <a:t>4</a:t>
            </a:r>
            <a:r>
              <a:rPr lang="zh-CN" altLang="en-US" dirty="0" smtClean="0">
                <a:solidFill>
                  <a:srgbClr val="FF0000"/>
                </a:solidFill>
              </a:rPr>
              <a:t>、工艺技术设备操作行为控制（</a:t>
            </a:r>
            <a:r>
              <a:rPr lang="en-US" altLang="zh-CN" dirty="0" smtClean="0">
                <a:solidFill>
                  <a:srgbClr val="FF0000"/>
                </a:solidFill>
              </a:rPr>
              <a:t>40</a:t>
            </a:r>
            <a:r>
              <a:rPr lang="zh-CN" altLang="en-US" dirty="0" smtClean="0">
                <a:solidFill>
                  <a:srgbClr val="FF0000"/>
                </a:solidFill>
              </a:rPr>
              <a:t>分）</a:t>
            </a:r>
            <a:endParaRPr lang="en-US" altLang="zh-CN" dirty="0" smtClean="0">
              <a:solidFill>
                <a:srgbClr val="FF0000"/>
              </a:solidFill>
            </a:endParaRPr>
          </a:p>
          <a:p>
            <a:pPr lvl="0"/>
            <a:r>
              <a:rPr lang="en-US" altLang="zh-CN" b="1" dirty="0" smtClean="0">
                <a:solidFill>
                  <a:srgbClr val="002060"/>
                </a:solidFill>
                <a:latin typeface="仿宋" panose="02010609060101010101" pitchFamily="49" charset="-122"/>
                <a:ea typeface="仿宋" panose="02010609060101010101" pitchFamily="49" charset="-122"/>
              </a:rPr>
              <a:t>a</a:t>
            </a:r>
            <a:r>
              <a:rPr lang="zh-CN" altLang="en-US" b="1" dirty="0" smtClean="0">
                <a:solidFill>
                  <a:srgbClr val="002060"/>
                </a:solidFill>
                <a:latin typeface="仿宋" panose="02010609060101010101" pitchFamily="49" charset="-122"/>
                <a:ea typeface="仿宋" panose="02010609060101010101" pitchFamily="49" charset="-122"/>
              </a:rPr>
              <a:t>）加强对操作人员的岗位应知应会培训教育，使岗位从业人员能够理解、掌握，提高防范安全风险能力。</a:t>
            </a:r>
            <a:r>
              <a:rPr lang="zh-CN" altLang="en-US" dirty="0" smtClean="0">
                <a:solidFill>
                  <a:srgbClr val="FF0000"/>
                </a:solidFill>
              </a:rPr>
              <a:t>抽查两人</a:t>
            </a:r>
            <a:r>
              <a:rPr lang="en-US" dirty="0" smtClean="0">
                <a:solidFill>
                  <a:srgbClr val="FF0000"/>
                </a:solidFill>
              </a:rPr>
              <a:t>,</a:t>
            </a:r>
            <a:r>
              <a:rPr lang="zh-CN" altLang="en-US" dirty="0" smtClean="0">
                <a:solidFill>
                  <a:srgbClr val="FF0000"/>
                </a:solidFill>
              </a:rPr>
              <a:t>每有一人对防范安全风险能力不了解扣</a:t>
            </a:r>
            <a:r>
              <a:rPr lang="en-US" dirty="0" smtClean="0">
                <a:solidFill>
                  <a:srgbClr val="FF0000"/>
                </a:solidFill>
              </a:rPr>
              <a:t>20</a:t>
            </a:r>
            <a:r>
              <a:rPr lang="zh-CN" altLang="en-US" dirty="0" smtClean="0">
                <a:solidFill>
                  <a:srgbClr val="FF0000"/>
                </a:solidFill>
              </a:rPr>
              <a:t>分，掌握能力差的扣</a:t>
            </a:r>
            <a:r>
              <a:rPr lang="en-US" dirty="0" smtClean="0">
                <a:solidFill>
                  <a:srgbClr val="FF0000"/>
                </a:solidFill>
              </a:rPr>
              <a:t>5</a:t>
            </a:r>
            <a:r>
              <a:rPr lang="zh-CN" altLang="en-US" dirty="0" smtClean="0">
                <a:solidFill>
                  <a:srgbClr val="FF0000"/>
                </a:solidFill>
              </a:rPr>
              <a:t>分。</a:t>
            </a:r>
            <a:endParaRPr lang="en-US" altLang="zh-CN" dirty="0" smtClean="0">
              <a:solidFill>
                <a:srgbClr val="FF0000"/>
              </a:solidFill>
            </a:endParaRPr>
          </a:p>
          <a:p>
            <a:r>
              <a:rPr lang="en-US" altLang="zh-CN" dirty="0" smtClean="0">
                <a:solidFill>
                  <a:srgbClr val="FF0000"/>
                </a:solidFill>
              </a:rPr>
              <a:t>b)</a:t>
            </a:r>
            <a:r>
              <a:rPr lang="zh-CN" altLang="en-US" dirty="0" smtClean="0">
                <a:solidFill>
                  <a:srgbClr val="FF0000"/>
                </a:solidFill>
              </a:rPr>
              <a:t>发现有违章操作的不得分。</a:t>
            </a:r>
            <a:endParaRPr lang="en-US" altLang="zh-CN" dirty="0" smtClean="0">
              <a:solidFill>
                <a:srgbClr val="FF0000"/>
              </a:solidFill>
            </a:endParaRPr>
          </a:p>
          <a:p>
            <a:r>
              <a:rPr lang="en-US" altLang="zh-CN" dirty="0" smtClean="0">
                <a:solidFill>
                  <a:srgbClr val="FF0000"/>
                </a:solidFill>
              </a:rPr>
              <a:t>5</a:t>
            </a:r>
            <a:r>
              <a:rPr lang="zh-CN" altLang="en-US" dirty="0" smtClean="0">
                <a:solidFill>
                  <a:srgbClr val="FF0000"/>
                </a:solidFill>
              </a:rPr>
              <a:t>、设备设施检修作业行为控制措施（</a:t>
            </a:r>
            <a:r>
              <a:rPr lang="en-US" altLang="zh-CN" dirty="0" smtClean="0">
                <a:solidFill>
                  <a:srgbClr val="FF0000"/>
                </a:solidFill>
              </a:rPr>
              <a:t>40</a:t>
            </a:r>
            <a:r>
              <a:rPr lang="zh-CN" altLang="en-US" dirty="0" smtClean="0">
                <a:solidFill>
                  <a:srgbClr val="FF0000"/>
                </a:solidFill>
              </a:rPr>
              <a:t>分</a:t>
            </a:r>
            <a:r>
              <a:rPr lang="zh-CN" altLang="en-US" dirty="0" smtClean="0"/>
              <a:t>）</a:t>
            </a:r>
            <a:endParaRPr lang="en-US" altLang="zh-CN" dirty="0" smtClean="0"/>
          </a:p>
          <a:p>
            <a:r>
              <a:rPr lang="en-US" dirty="0" smtClean="0"/>
              <a:t>a</a:t>
            </a:r>
            <a:r>
              <a:rPr lang="zh-CN" altLang="en-US" dirty="0" smtClean="0"/>
              <a:t>）</a:t>
            </a:r>
            <a:r>
              <a:rPr lang="zh-CN" altLang="en-US" dirty="0" smtClean="0">
                <a:solidFill>
                  <a:srgbClr val="FF0000"/>
                </a:solidFill>
              </a:rPr>
              <a:t>对各类容器管道等设备检修前未通知相关岗位人员、未采取相应隔离及销爆措施并无专人监护、无记录不得分；</a:t>
            </a:r>
            <a:br>
              <a:rPr lang="en-US" dirty="0" smtClean="0"/>
            </a:br>
            <a:r>
              <a:rPr lang="en-US" dirty="0" smtClean="0"/>
              <a:t>b</a:t>
            </a:r>
            <a:r>
              <a:rPr lang="zh-CN" altLang="en-US" dirty="0" smtClean="0"/>
              <a:t>）无进入危险设备设施内等受限空间作业管控措施、无监护记录扣</a:t>
            </a:r>
            <a:r>
              <a:rPr lang="en-US" dirty="0" smtClean="0"/>
              <a:t>20</a:t>
            </a:r>
            <a:r>
              <a:rPr lang="zh-CN" altLang="en-US" dirty="0" smtClean="0"/>
              <a:t>分；</a:t>
            </a:r>
            <a:br>
              <a:rPr lang="en-US" dirty="0" smtClean="0"/>
            </a:br>
            <a:r>
              <a:rPr lang="en-US" dirty="0" smtClean="0"/>
              <a:t>c</a:t>
            </a:r>
            <a:r>
              <a:rPr lang="zh-CN" altLang="en-US" dirty="0" smtClean="0"/>
              <a:t>）检查检修作业安全交底记录和工作票制、安全确认制、挂牌制、监护制等执行情况，不符合要求扣</a:t>
            </a:r>
            <a:r>
              <a:rPr lang="en-US" dirty="0" smtClean="0"/>
              <a:t>10</a:t>
            </a:r>
            <a:r>
              <a:rPr lang="zh-CN" altLang="en-US" dirty="0" smtClean="0"/>
              <a:t>分；</a:t>
            </a:r>
            <a:endParaRPr lang="zh-CN" altLang="en-US" dirty="0" smtClean="0"/>
          </a:p>
          <a:p>
            <a:r>
              <a:rPr lang="en-US" dirty="0" smtClean="0"/>
              <a:t>d</a:t>
            </a:r>
            <a:r>
              <a:rPr lang="zh-CN" altLang="en-US" dirty="0" smtClean="0"/>
              <a:t>）发现有违章操作不得分。</a:t>
            </a:r>
            <a:endParaRPr lang="en-US" altLang="zh-CN" dirty="0" smtClean="0"/>
          </a:p>
          <a:p>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285728"/>
            <a:ext cx="8301038" cy="6357982"/>
          </a:xfrm>
        </p:spPr>
        <p:txBody>
          <a:bodyPr>
            <a:normAutofit lnSpcReduction="10000"/>
          </a:bodyPr>
          <a:lstStyle/>
          <a:p>
            <a:r>
              <a:rPr lang="en-US" altLang="zh-CN" dirty="0" smtClean="0">
                <a:solidFill>
                  <a:srgbClr val="FF0000"/>
                </a:solidFill>
              </a:rPr>
              <a:t>6</a:t>
            </a:r>
            <a:r>
              <a:rPr lang="zh-CN" altLang="en-US" dirty="0" smtClean="0">
                <a:solidFill>
                  <a:srgbClr val="FF0000"/>
                </a:solidFill>
              </a:rPr>
              <a:t>、危险物品储存、装卸和运输作业行为控制（</a:t>
            </a:r>
            <a:r>
              <a:rPr lang="en-US" altLang="zh-CN" dirty="0" smtClean="0">
                <a:solidFill>
                  <a:srgbClr val="FF0000"/>
                </a:solidFill>
              </a:rPr>
              <a:t>40</a:t>
            </a:r>
            <a:r>
              <a:rPr lang="zh-CN" altLang="en-US" dirty="0" smtClean="0">
                <a:solidFill>
                  <a:srgbClr val="FF0000"/>
                </a:solidFill>
              </a:rPr>
              <a:t>）</a:t>
            </a:r>
            <a:endParaRPr lang="en-US" altLang="zh-CN" dirty="0" smtClean="0">
              <a:solidFill>
                <a:srgbClr val="FF0000"/>
              </a:solidFill>
            </a:endParaRPr>
          </a:p>
          <a:p>
            <a:r>
              <a:rPr lang="en-US" dirty="0" smtClean="0"/>
              <a:t>a</a:t>
            </a:r>
            <a:r>
              <a:rPr lang="zh-CN" altLang="en-US" dirty="0" smtClean="0"/>
              <a:t>）现场民爆物品的储存堆放、同库储存、静电泄放、明火、移动通讯工具、定员定量和库房安全管理不符合规定每有一项不得分；</a:t>
            </a:r>
            <a:br>
              <a:rPr lang="en-US" dirty="0" smtClean="0"/>
            </a:br>
            <a:r>
              <a:rPr lang="en-US" dirty="0" smtClean="0"/>
              <a:t>b</a:t>
            </a:r>
            <a:r>
              <a:rPr lang="zh-CN" altLang="en-US" dirty="0" smtClean="0"/>
              <a:t>）现场存在违反搬运、装卸、运输、押运和监护等管理制度的不得分；</a:t>
            </a:r>
            <a:br>
              <a:rPr lang="en-US" dirty="0" smtClean="0"/>
            </a:br>
            <a:r>
              <a:rPr lang="en-US" dirty="0" smtClean="0"/>
              <a:t>c</a:t>
            </a:r>
            <a:r>
              <a:rPr lang="zh-CN" altLang="en-US" dirty="0" smtClean="0"/>
              <a:t>）视频监控范围不符合</a:t>
            </a:r>
            <a:r>
              <a:rPr lang="en-US" dirty="0" smtClean="0"/>
              <a:t>GB50089</a:t>
            </a:r>
            <a:r>
              <a:rPr lang="zh-CN" altLang="en-US" dirty="0" smtClean="0"/>
              <a:t>和</a:t>
            </a:r>
            <a:r>
              <a:rPr lang="en-US" dirty="0" smtClean="0">
                <a:solidFill>
                  <a:srgbClr val="FF0000"/>
                </a:solidFill>
              </a:rPr>
              <a:t>WJ9065</a:t>
            </a:r>
            <a:r>
              <a:rPr lang="zh-CN" altLang="en-US" dirty="0" smtClean="0"/>
              <a:t>规定扣</a:t>
            </a:r>
            <a:r>
              <a:rPr lang="en-US" dirty="0" smtClean="0"/>
              <a:t>20</a:t>
            </a:r>
            <a:r>
              <a:rPr lang="zh-CN" altLang="en-US" dirty="0" smtClean="0"/>
              <a:t>分 ；抽查视频存储资料，验证监控覆盖范围和报警的不符合要求各扣</a:t>
            </a:r>
            <a:r>
              <a:rPr lang="en-US" dirty="0" smtClean="0"/>
              <a:t>20</a:t>
            </a:r>
            <a:r>
              <a:rPr lang="zh-CN" altLang="en-US" dirty="0" smtClean="0"/>
              <a:t>分；</a:t>
            </a:r>
            <a:br>
              <a:rPr lang="en-US" dirty="0" smtClean="0"/>
            </a:br>
            <a:r>
              <a:rPr lang="en-US" dirty="0" smtClean="0"/>
              <a:t>d</a:t>
            </a:r>
            <a:r>
              <a:rPr lang="zh-CN" altLang="en-US" dirty="0" smtClean="0"/>
              <a:t>）相关作业人员无资格每有一人扣</a:t>
            </a:r>
            <a:r>
              <a:rPr lang="en-US" dirty="0" smtClean="0"/>
              <a:t>10</a:t>
            </a:r>
            <a:r>
              <a:rPr lang="zh-CN" altLang="en-US" dirty="0" smtClean="0"/>
              <a:t>分。、</a:t>
            </a:r>
            <a:endParaRPr lang="en-US" altLang="zh-CN" dirty="0" smtClean="0"/>
          </a:p>
          <a:p>
            <a:r>
              <a:rPr lang="en-US" altLang="zh-CN" dirty="0" smtClean="0">
                <a:solidFill>
                  <a:srgbClr val="FF0000"/>
                </a:solidFill>
              </a:rPr>
              <a:t>7</a:t>
            </a:r>
            <a:r>
              <a:rPr lang="zh-CN" altLang="en-US" dirty="0" smtClean="0">
                <a:solidFill>
                  <a:srgbClr val="FF0000"/>
                </a:solidFill>
              </a:rPr>
              <a:t>、停送电作业行为控制（</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）无相关标示牌</a:t>
            </a:r>
            <a:r>
              <a:rPr lang="zh-CN" altLang="en-US" b="1" dirty="0" smtClean="0">
                <a:solidFill>
                  <a:srgbClr val="002060"/>
                </a:solidFill>
                <a:latin typeface="仿宋" panose="02010609060101010101" pitchFamily="49" charset="-122"/>
                <a:ea typeface="仿宋" panose="02010609060101010101" pitchFamily="49" charset="-122"/>
              </a:rPr>
              <a:t>（每个配电盘都要有</a:t>
            </a:r>
            <a:r>
              <a:rPr lang="en-US" b="1" dirty="0" smtClean="0">
                <a:solidFill>
                  <a:srgbClr val="002060"/>
                </a:solidFill>
                <a:latin typeface="仿宋" panose="02010609060101010101" pitchFamily="49" charset="-122"/>
                <a:ea typeface="仿宋" panose="02010609060101010101" pitchFamily="49" charset="-122"/>
              </a:rPr>
              <a:t>“</a:t>
            </a:r>
            <a:r>
              <a:rPr lang="zh-CN" altLang="en-US" b="1" dirty="0" smtClean="0">
                <a:solidFill>
                  <a:srgbClr val="002060"/>
                </a:solidFill>
                <a:latin typeface="仿宋" panose="02010609060101010101" pitchFamily="49" charset="-122"/>
                <a:ea typeface="仿宋" panose="02010609060101010101" pitchFamily="49" charset="-122"/>
              </a:rPr>
              <a:t>禁止合闸，有人工作</a:t>
            </a:r>
            <a:r>
              <a:rPr lang="en-US" b="1" dirty="0" smtClean="0">
                <a:solidFill>
                  <a:srgbClr val="002060"/>
                </a:solidFill>
                <a:latin typeface="仿宋" panose="02010609060101010101" pitchFamily="49" charset="-122"/>
                <a:ea typeface="仿宋" panose="02010609060101010101" pitchFamily="49" charset="-122"/>
              </a:rPr>
              <a:t>”</a:t>
            </a:r>
            <a:r>
              <a:rPr lang="zh-CN" altLang="en-US" b="1" dirty="0" smtClean="0">
                <a:solidFill>
                  <a:srgbClr val="002060"/>
                </a:solidFill>
                <a:latin typeface="仿宋" panose="02010609060101010101" pitchFamily="49" charset="-122"/>
                <a:ea typeface="仿宋" panose="02010609060101010101" pitchFamily="49" charset="-122"/>
              </a:rPr>
              <a:t>标识牌</a:t>
            </a:r>
            <a:r>
              <a:rPr lang="zh-CN" altLang="en-US" dirty="0" smtClean="0">
                <a:solidFill>
                  <a:srgbClr val="002060"/>
                </a:solidFill>
              </a:rPr>
              <a:t>）</a:t>
            </a:r>
            <a:r>
              <a:rPr lang="zh-CN" altLang="en-US" dirty="0" smtClean="0"/>
              <a:t>等、现场存在违反停送电规定的每发现一次扣</a:t>
            </a:r>
            <a:r>
              <a:rPr lang="en-US" dirty="0" smtClean="0"/>
              <a:t>10</a:t>
            </a:r>
            <a:r>
              <a:rPr lang="zh-CN" altLang="en-US" dirty="0" smtClean="0"/>
              <a:t>分；</a:t>
            </a:r>
            <a:br>
              <a:rPr lang="en-US" dirty="0" smtClean="0"/>
            </a:br>
            <a:r>
              <a:rPr lang="en-US" dirty="0" smtClean="0"/>
              <a:t>b</a:t>
            </a:r>
            <a:r>
              <a:rPr lang="zh-CN" altLang="en-US" dirty="0" smtClean="0"/>
              <a:t>）相关作业人员无相应资格证每有一人扣</a:t>
            </a:r>
            <a:r>
              <a:rPr lang="en-US" dirty="0" smtClean="0"/>
              <a:t>10</a:t>
            </a:r>
            <a:r>
              <a:rPr lang="zh-CN" altLang="en-US" dirty="0" smtClean="0"/>
              <a:t>分。</a:t>
            </a:r>
            <a:endParaRPr lang="zh-CN" altLang="en-US" dirty="0" smtClean="0"/>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481328"/>
            <a:ext cx="8329642" cy="5162382"/>
          </a:xfrm>
        </p:spPr>
        <p:txBody>
          <a:bodyPr>
            <a:normAutofit lnSpcReduction="10000"/>
          </a:bodyPr>
          <a:lstStyle/>
          <a:p>
            <a:r>
              <a:rPr lang="en-US" altLang="zh-CN" dirty="0" smtClean="0">
                <a:solidFill>
                  <a:srgbClr val="FF0000"/>
                </a:solidFill>
              </a:rPr>
              <a:t>1</a:t>
            </a:r>
            <a:r>
              <a:rPr lang="zh-CN" altLang="en-US" dirty="0" smtClean="0">
                <a:solidFill>
                  <a:srgbClr val="FF0000"/>
                </a:solidFill>
              </a:rPr>
              <a:t>、危险源标识标志管理制度（</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未制定制度不得分，制度内容不全每发现一项扣</a:t>
            </a:r>
            <a:r>
              <a:rPr lang="en-US" dirty="0" smtClean="0"/>
              <a:t>5</a:t>
            </a:r>
            <a:r>
              <a:rPr lang="zh-CN" altLang="en-US" dirty="0" smtClean="0"/>
              <a:t>分。</a:t>
            </a:r>
            <a:endParaRPr lang="en-US" altLang="zh-CN" dirty="0" smtClean="0"/>
          </a:p>
          <a:p>
            <a:r>
              <a:rPr lang="en-US" altLang="zh-CN" dirty="0" smtClean="0">
                <a:solidFill>
                  <a:srgbClr val="FF0000"/>
                </a:solidFill>
              </a:rPr>
              <a:t>2</a:t>
            </a:r>
            <a:r>
              <a:rPr lang="zh-CN" altLang="en-US" dirty="0" smtClean="0">
                <a:solidFill>
                  <a:srgbClr val="FF0000"/>
                </a:solidFill>
              </a:rPr>
              <a:t>、现场标识标志管理（</a:t>
            </a:r>
            <a:r>
              <a:rPr lang="en-US" altLang="zh-CN" dirty="0" smtClean="0">
                <a:solidFill>
                  <a:srgbClr val="FF0000"/>
                </a:solidFill>
              </a:rPr>
              <a:t>40</a:t>
            </a:r>
            <a:r>
              <a:rPr lang="zh-CN" altLang="en-US" dirty="0" smtClean="0">
                <a:solidFill>
                  <a:srgbClr val="FF0000"/>
                </a:solidFill>
              </a:rPr>
              <a:t>分）</a:t>
            </a:r>
            <a:r>
              <a:rPr lang="en-US" dirty="0" smtClean="0">
                <a:solidFill>
                  <a:srgbClr val="FF0000"/>
                </a:solidFill>
              </a:rPr>
              <a:t> </a:t>
            </a:r>
            <a:endParaRPr lang="en-US" dirty="0" smtClean="0">
              <a:solidFill>
                <a:srgbClr val="FF0000"/>
              </a:solidFill>
            </a:endParaRPr>
          </a:p>
          <a:p>
            <a:r>
              <a:rPr lang="en-US" dirty="0" smtClean="0"/>
              <a:t>a</a:t>
            </a:r>
            <a:r>
              <a:rPr lang="zh-CN" altLang="en-US" dirty="0" smtClean="0"/>
              <a:t>）现场未实施危险源标识管理每发现一处扣</a:t>
            </a:r>
            <a:r>
              <a:rPr lang="en-US" dirty="0" smtClean="0"/>
              <a:t>10</a:t>
            </a:r>
            <a:r>
              <a:rPr lang="zh-CN" altLang="en-US" dirty="0" smtClean="0"/>
              <a:t>分；</a:t>
            </a:r>
            <a:br>
              <a:rPr lang="en-US" dirty="0" smtClean="0"/>
            </a:br>
            <a:r>
              <a:rPr lang="en-US" dirty="0" smtClean="0"/>
              <a:t>b</a:t>
            </a:r>
            <a:r>
              <a:rPr lang="zh-CN" altLang="en-US" dirty="0" smtClean="0"/>
              <a:t>）无工房、工序定员定量牌每发现一处扣</a:t>
            </a:r>
            <a:r>
              <a:rPr lang="en-US" dirty="0" smtClean="0"/>
              <a:t>10</a:t>
            </a:r>
            <a:r>
              <a:rPr lang="zh-CN" altLang="en-US" dirty="0" smtClean="0"/>
              <a:t>分，与制度和规定不相符每发现一处扣</a:t>
            </a:r>
            <a:r>
              <a:rPr lang="en-US" dirty="0" smtClean="0"/>
              <a:t>10</a:t>
            </a:r>
            <a:r>
              <a:rPr lang="zh-CN" altLang="en-US" dirty="0" smtClean="0"/>
              <a:t>分；</a:t>
            </a:r>
            <a:br>
              <a:rPr lang="en-US" dirty="0" smtClean="0"/>
            </a:br>
            <a:r>
              <a:rPr lang="en-US" dirty="0" smtClean="0"/>
              <a:t>c</a:t>
            </a:r>
            <a:r>
              <a:rPr lang="zh-CN" altLang="en-US" dirty="0" smtClean="0"/>
              <a:t>）未在有燃烧爆炸危险因素的作业场所和设备设施、关键工序等设置明显的危险提示、警示及应急措施告知等警示标志的，每发现一处扣</a:t>
            </a:r>
            <a:r>
              <a:rPr lang="en-US" dirty="0" smtClean="0"/>
              <a:t>10</a:t>
            </a:r>
            <a:r>
              <a:rPr lang="zh-CN" altLang="en-US" dirty="0" smtClean="0"/>
              <a:t>分；</a:t>
            </a:r>
            <a:br>
              <a:rPr lang="en-US" dirty="0" smtClean="0"/>
            </a:br>
            <a:r>
              <a:rPr lang="en-US" dirty="0" smtClean="0"/>
              <a:t>d</a:t>
            </a:r>
            <a:r>
              <a:rPr lang="zh-CN" altLang="en-US" dirty="0" smtClean="0"/>
              <a:t>）未在设备设施检维修、施工、吊装等作业现场设置警戒区域或围栏和警示标志每发现一处扣</a:t>
            </a:r>
            <a:r>
              <a:rPr lang="en-US" dirty="0" smtClean="0"/>
              <a:t>10</a:t>
            </a:r>
            <a:r>
              <a:rPr lang="zh-CN" altLang="en-US" dirty="0" smtClean="0"/>
              <a:t>分；</a:t>
            </a:r>
            <a:br>
              <a:rPr lang="en-US" dirty="0" smtClean="0"/>
            </a:br>
            <a:endParaRPr lang="en-US" altLang="zh-CN" dirty="0" smtClean="0"/>
          </a:p>
          <a:p>
            <a:endParaRPr lang="en-US" altLang="zh-CN" dirty="0" smtClean="0"/>
          </a:p>
          <a:p>
            <a:pPr>
              <a:buNone/>
            </a:pPr>
            <a:endParaRPr lang="zh-CN" altLang="en-US" dirty="0"/>
          </a:p>
        </p:txBody>
      </p:sp>
      <p:sp>
        <p:nvSpPr>
          <p:cNvPr id="3" name="标题 2"/>
          <p:cNvSpPr>
            <a:spLocks noGrp="1"/>
          </p:cNvSpPr>
          <p:nvPr>
            <p:ph type="title"/>
          </p:nvPr>
        </p:nvSpPr>
        <p:spPr>
          <a:xfrm>
            <a:off x="428596" y="285728"/>
            <a:ext cx="8229600" cy="1143000"/>
          </a:xfrm>
        </p:spPr>
        <p:txBody>
          <a:bodyPr>
            <a:normAutofit/>
          </a:bodyPr>
          <a:lstStyle/>
          <a:p>
            <a:r>
              <a:rPr lang="zh-CN" altLang="en-US" dirty="0" smtClean="0">
                <a:solidFill>
                  <a:srgbClr val="FF0000"/>
                </a:solidFill>
              </a:rPr>
              <a:t>表</a:t>
            </a:r>
            <a:r>
              <a:rPr lang="en-US" dirty="0" smtClean="0">
                <a:solidFill>
                  <a:srgbClr val="FF0000"/>
                </a:solidFill>
              </a:rPr>
              <a:t>15</a:t>
            </a:r>
            <a:r>
              <a:rPr lang="zh-CN" altLang="en-US" dirty="0" smtClean="0">
                <a:solidFill>
                  <a:srgbClr val="FF0000"/>
                </a:solidFill>
              </a:rPr>
              <a:t>危险源标识标志管理（</a:t>
            </a:r>
            <a:r>
              <a:rPr lang="en-US" altLang="zh-CN" dirty="0" smtClean="0">
                <a:solidFill>
                  <a:srgbClr val="FF0000"/>
                </a:solidFill>
              </a:rPr>
              <a:t>60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5650125"/>
          </a:xfrm>
        </p:spPr>
        <p:txBody>
          <a:bodyPr/>
          <a:lstStyle/>
          <a:p>
            <a:r>
              <a:rPr lang="en-US" dirty="0" smtClean="0"/>
              <a:t>e</a:t>
            </a:r>
            <a:r>
              <a:rPr lang="zh-CN" altLang="en-US" dirty="0" smtClean="0"/>
              <a:t>）作业场所或有关设备、管线上未设置告知危险的种类、后果及应急措施等内容的安全警示标志的每发现一处扣</a:t>
            </a:r>
            <a:r>
              <a:rPr lang="en-US" dirty="0" smtClean="0"/>
              <a:t>10</a:t>
            </a:r>
            <a:r>
              <a:rPr lang="zh-CN" altLang="en-US" dirty="0" smtClean="0"/>
              <a:t>分；</a:t>
            </a:r>
            <a:br>
              <a:rPr lang="en-US" dirty="0" smtClean="0"/>
            </a:br>
            <a:r>
              <a:rPr lang="en-US" dirty="0" smtClean="0"/>
              <a:t>f</a:t>
            </a:r>
            <a:r>
              <a:rPr lang="zh-CN" altLang="en-US" dirty="0" smtClean="0"/>
              <a:t>）</a:t>
            </a:r>
            <a:r>
              <a:rPr lang="zh-CN" altLang="en-US" b="1" dirty="0" smtClean="0">
                <a:solidFill>
                  <a:srgbClr val="002060"/>
                </a:solidFill>
                <a:latin typeface="仿宋" panose="02010609060101010101" pitchFamily="49" charset="-122"/>
                <a:ea typeface="仿宋" panose="02010609060101010101" pitchFamily="49" charset="-122"/>
              </a:rPr>
              <a:t>对工艺管路、蒸汽管路、消防管路等阀门、开关在不引起混淆的位置上设置标牌，标明其用途和开关方向、常开或常闭；</a:t>
            </a:r>
            <a:r>
              <a:rPr lang="zh-CN" altLang="en-US" dirty="0" smtClean="0">
                <a:solidFill>
                  <a:srgbClr val="FF0000"/>
                </a:solidFill>
              </a:rPr>
              <a:t>未对工艺管路等阀门、开关设置标牌或标牌不正确的每发现一处扣</a:t>
            </a:r>
            <a:r>
              <a:rPr lang="en-US" dirty="0" smtClean="0">
                <a:solidFill>
                  <a:srgbClr val="FF0000"/>
                </a:solidFill>
              </a:rPr>
              <a:t>10</a:t>
            </a:r>
            <a:r>
              <a:rPr lang="zh-CN" altLang="en-US" dirty="0" smtClean="0">
                <a:solidFill>
                  <a:srgbClr val="FF0000"/>
                </a:solidFill>
              </a:rPr>
              <a:t>分；</a:t>
            </a:r>
            <a:br>
              <a:rPr lang="en-US" dirty="0" smtClean="0">
                <a:solidFill>
                  <a:srgbClr val="FF0000"/>
                </a:solidFill>
              </a:rPr>
            </a:br>
            <a:r>
              <a:rPr lang="en-US" dirty="0" smtClean="0">
                <a:solidFill>
                  <a:srgbClr val="FF0000"/>
                </a:solidFill>
              </a:rPr>
              <a:t>g</a:t>
            </a:r>
            <a:r>
              <a:rPr lang="zh-CN" altLang="en-US" dirty="0" smtClean="0">
                <a:solidFill>
                  <a:srgbClr val="FF0000"/>
                </a:solidFill>
              </a:rPr>
              <a:t>）未对电气控制柜标明其所控制的电气设备或标注不正确的每发现一处扣</a:t>
            </a:r>
            <a:r>
              <a:rPr lang="en-US" dirty="0" smtClean="0">
                <a:solidFill>
                  <a:srgbClr val="FF0000"/>
                </a:solidFill>
              </a:rPr>
              <a:t>10</a:t>
            </a:r>
            <a:r>
              <a:rPr lang="zh-CN" altLang="en-US" dirty="0" smtClean="0">
                <a:solidFill>
                  <a:srgbClr val="FF0000"/>
                </a:solidFill>
              </a:rPr>
              <a:t>分；</a:t>
            </a:r>
            <a:br>
              <a:rPr lang="en-US" dirty="0" smtClean="0"/>
            </a:br>
            <a:r>
              <a:rPr lang="en-US" dirty="0" smtClean="0"/>
              <a:t>h</a:t>
            </a:r>
            <a:r>
              <a:rPr lang="zh-CN" altLang="en-US" dirty="0" smtClean="0"/>
              <a:t>）未对易发生高处坠落、有毒有害等场所设置相应安全警示标识或设置不正确的每发现一处扣</a:t>
            </a:r>
            <a:r>
              <a:rPr lang="en-US" dirty="0" smtClean="0"/>
              <a:t>10</a:t>
            </a:r>
            <a:r>
              <a:rPr lang="zh-CN" altLang="en-US" dirty="0" smtClean="0"/>
              <a:t>分。</a:t>
            </a:r>
            <a:endParaRPr lang="zh-CN" alt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090944"/>
          </a:xfrm>
        </p:spPr>
        <p:txBody>
          <a:bodyPr>
            <a:normAutofit lnSpcReduction="10000"/>
          </a:bodyPr>
          <a:lstStyle/>
          <a:p>
            <a:r>
              <a:rPr lang="en-US" altLang="zh-CN" dirty="0" smtClean="0">
                <a:solidFill>
                  <a:srgbClr val="FF0000"/>
                </a:solidFill>
              </a:rPr>
              <a:t>1</a:t>
            </a:r>
            <a:r>
              <a:rPr lang="zh-CN" altLang="en-US" dirty="0" smtClean="0">
                <a:solidFill>
                  <a:srgbClr val="FF0000"/>
                </a:solidFill>
              </a:rPr>
              <a:t>、辨识与评估（</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）未按照有关标准规范辨识并确定重大危险源的不得分；</a:t>
            </a:r>
            <a:br>
              <a:rPr lang="en-US" dirty="0" smtClean="0"/>
            </a:br>
            <a:r>
              <a:rPr lang="en-US" dirty="0" smtClean="0"/>
              <a:t>b</a:t>
            </a:r>
            <a:r>
              <a:rPr lang="zh-CN" altLang="en-US" dirty="0" smtClean="0"/>
              <a:t>）未按相关规定进行重大危险源分级不得分。</a:t>
            </a:r>
            <a:endParaRPr lang="en-US" altLang="zh-CN" dirty="0" smtClean="0"/>
          </a:p>
          <a:p>
            <a:r>
              <a:rPr lang="en-US" altLang="zh-CN" dirty="0" smtClean="0">
                <a:solidFill>
                  <a:srgbClr val="FF0000"/>
                </a:solidFill>
              </a:rPr>
              <a:t>2</a:t>
            </a:r>
            <a:r>
              <a:rPr lang="zh-CN" altLang="en-US" dirty="0" smtClean="0">
                <a:solidFill>
                  <a:srgbClr val="FF0000"/>
                </a:solidFill>
              </a:rPr>
              <a:t>、登记建档与备案（</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抽查重大危险源相关材料和现场：</a:t>
            </a:r>
            <a:br>
              <a:rPr lang="en-US" dirty="0" smtClean="0"/>
            </a:br>
            <a:r>
              <a:rPr lang="en-US" dirty="0" smtClean="0"/>
              <a:t>a</a:t>
            </a:r>
            <a:r>
              <a:rPr lang="zh-CN" altLang="en-US" dirty="0" smtClean="0"/>
              <a:t>）无重大危险源管理档案资料不得分，档案资料不规范扣</a:t>
            </a:r>
            <a:r>
              <a:rPr lang="en-US" dirty="0" smtClean="0"/>
              <a:t>10</a:t>
            </a:r>
            <a:r>
              <a:rPr lang="zh-CN" altLang="en-US" dirty="0" smtClean="0"/>
              <a:t>分；</a:t>
            </a:r>
            <a:br>
              <a:rPr lang="en-US" dirty="0" smtClean="0"/>
            </a:br>
            <a:r>
              <a:rPr lang="en-US" dirty="0" smtClean="0"/>
              <a:t>b</a:t>
            </a:r>
            <a:r>
              <a:rPr lang="zh-CN" altLang="en-US" dirty="0" smtClean="0"/>
              <a:t>）</a:t>
            </a:r>
            <a:r>
              <a:rPr lang="zh-CN" altLang="en-US" dirty="0" smtClean="0">
                <a:solidFill>
                  <a:srgbClr val="FF0000"/>
                </a:solidFill>
              </a:rPr>
              <a:t>生产区、库区入口处无重大危险源分布图的不得分，</a:t>
            </a:r>
            <a:r>
              <a:rPr lang="zh-CN" altLang="en-US" dirty="0" smtClean="0"/>
              <a:t>图表不规范或不符合实际每发现一处扣</a:t>
            </a:r>
            <a:r>
              <a:rPr lang="en-US" dirty="0" smtClean="0"/>
              <a:t>10</a:t>
            </a:r>
            <a:r>
              <a:rPr lang="zh-CN" altLang="en-US" dirty="0" smtClean="0"/>
              <a:t>分；</a:t>
            </a:r>
            <a:br>
              <a:rPr lang="en-US" dirty="0" smtClean="0"/>
            </a:br>
            <a:r>
              <a:rPr lang="en-US" dirty="0" smtClean="0"/>
              <a:t>c</a:t>
            </a:r>
            <a:r>
              <a:rPr lang="zh-CN" altLang="en-US" dirty="0" smtClean="0"/>
              <a:t>）重大危险源未向当地人民政府应急管理部门和民爆行业主管部门备案的各扣</a:t>
            </a:r>
            <a:r>
              <a:rPr lang="en-US" dirty="0" smtClean="0"/>
              <a:t>5</a:t>
            </a:r>
            <a:r>
              <a:rPr lang="zh-CN" altLang="en-US" dirty="0" smtClean="0"/>
              <a:t>分。</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16 </a:t>
            </a:r>
            <a:r>
              <a:rPr lang="zh-CN" altLang="en-US" dirty="0" smtClean="0">
                <a:solidFill>
                  <a:srgbClr val="FF0000"/>
                </a:solidFill>
              </a:rPr>
              <a:t>重大危险源监控（</a:t>
            </a:r>
            <a:r>
              <a:rPr lang="en-US" altLang="zh-CN" dirty="0" smtClean="0">
                <a:solidFill>
                  <a:srgbClr val="FF0000"/>
                </a:solidFill>
              </a:rPr>
              <a:t>60</a:t>
            </a:r>
            <a:r>
              <a:rPr lang="zh-CN" altLang="en-US" dirty="0" smtClean="0">
                <a:solidFill>
                  <a:srgbClr val="FF0000"/>
                </a:solidFill>
              </a:rPr>
              <a:t>分）</a:t>
            </a:r>
            <a:endParaRPr lang="zh-CN" altLang="en-US" dirty="0" smtClean="0">
              <a:solidFill>
                <a:srgbClr val="FF0000"/>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71480"/>
            <a:ext cx="8229600" cy="5786478"/>
          </a:xfrm>
        </p:spPr>
        <p:txBody>
          <a:bodyPr/>
          <a:lstStyle/>
          <a:p>
            <a:r>
              <a:rPr lang="en-US" altLang="zh-CN" dirty="0" smtClean="0">
                <a:solidFill>
                  <a:srgbClr val="FF0000"/>
                </a:solidFill>
              </a:rPr>
              <a:t>3</a:t>
            </a:r>
            <a:r>
              <a:rPr lang="zh-CN" altLang="en-US" dirty="0" smtClean="0">
                <a:solidFill>
                  <a:srgbClr val="FF0000"/>
                </a:solidFill>
              </a:rPr>
              <a:t>、监控与管理（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）未建立重大危险源管理制度不得分，从业人员不清楚应急措施每发现一人次扣</a:t>
            </a:r>
            <a:r>
              <a:rPr lang="en-US" dirty="0" smtClean="0"/>
              <a:t>10</a:t>
            </a:r>
            <a:r>
              <a:rPr lang="zh-CN" altLang="en-US" dirty="0" smtClean="0"/>
              <a:t>分，未及时更新扣</a:t>
            </a:r>
            <a:r>
              <a:rPr lang="en-US" dirty="0" smtClean="0"/>
              <a:t>5</a:t>
            </a:r>
            <a:r>
              <a:rPr lang="zh-CN" altLang="en-US" dirty="0" smtClean="0"/>
              <a:t>分；</a:t>
            </a:r>
            <a:br>
              <a:rPr lang="en-US" dirty="0" smtClean="0"/>
            </a:br>
            <a:r>
              <a:rPr lang="en-US" dirty="0" smtClean="0"/>
              <a:t>b</a:t>
            </a:r>
            <a:r>
              <a:rPr lang="zh-CN" altLang="en-US" dirty="0" smtClean="0"/>
              <a:t>）现场未设置监控报警系统和重大危险源警示标识的不得分，标识设置不正确的扣</a:t>
            </a:r>
            <a:r>
              <a:rPr lang="en-US" dirty="0" smtClean="0"/>
              <a:t>10</a:t>
            </a:r>
            <a:r>
              <a:rPr lang="zh-CN" altLang="en-US" dirty="0" smtClean="0"/>
              <a:t>分。</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214282" y="1481328"/>
            <a:ext cx="8786874" cy="5233820"/>
          </a:xfrm>
        </p:spPr>
        <p:txBody>
          <a:bodyPr>
            <a:normAutofit fontScale="92500" lnSpcReduction="10000"/>
          </a:bodyPr>
          <a:lstStyle/>
          <a:p>
            <a:r>
              <a:rPr lang="en-US" altLang="zh-CN" dirty="0" smtClean="0">
                <a:solidFill>
                  <a:srgbClr val="FF0000"/>
                </a:solidFill>
              </a:rPr>
              <a:t>1</a:t>
            </a:r>
            <a:r>
              <a:rPr lang="zh-CN" altLang="en-US" dirty="0" smtClean="0">
                <a:solidFill>
                  <a:srgbClr val="FF0000"/>
                </a:solidFill>
              </a:rPr>
              <a:t>、隐患排查管理制度（</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无制度不得分，制度与有关规定不符有一项扣</a:t>
            </a:r>
            <a:r>
              <a:rPr lang="en-US" dirty="0" smtClean="0"/>
              <a:t>10</a:t>
            </a:r>
            <a:r>
              <a:rPr lang="zh-CN" altLang="en-US" dirty="0" smtClean="0"/>
              <a:t>分</a:t>
            </a:r>
            <a:endParaRPr lang="zh-CN" altLang="en-US" dirty="0" smtClean="0"/>
          </a:p>
          <a:p>
            <a:r>
              <a:rPr lang="en-US" altLang="zh-CN" dirty="0" smtClean="0">
                <a:solidFill>
                  <a:srgbClr val="FF0000"/>
                </a:solidFill>
              </a:rPr>
              <a:t>2</a:t>
            </a:r>
            <a:r>
              <a:rPr lang="zh-CN" altLang="en-US" dirty="0" smtClean="0">
                <a:solidFill>
                  <a:srgbClr val="FF0000"/>
                </a:solidFill>
              </a:rPr>
              <a:t>、隐患排查范围（</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）根据季节特点每季度至少制定本季度排查方案，制定缺少一次扣</a:t>
            </a:r>
            <a:r>
              <a:rPr lang="en-US" dirty="0" smtClean="0"/>
              <a:t>10</a:t>
            </a:r>
            <a:r>
              <a:rPr lang="zh-CN" altLang="en-US" dirty="0" smtClean="0"/>
              <a:t>分，</a:t>
            </a:r>
            <a:r>
              <a:rPr lang="zh-CN" altLang="en-US" dirty="0" smtClean="0">
                <a:solidFill>
                  <a:srgbClr val="FF0000"/>
                </a:solidFill>
              </a:rPr>
              <a:t>隐患排查的范围</a:t>
            </a:r>
            <a:r>
              <a:rPr lang="zh-CN" altLang="en-US" sz="2400" dirty="0" smtClean="0">
                <a:solidFill>
                  <a:srgbClr val="FF0000"/>
                </a:solidFill>
              </a:rPr>
              <a:t>不全面扣</a:t>
            </a:r>
            <a:r>
              <a:rPr lang="en-US" sz="2400" dirty="0" smtClean="0">
                <a:solidFill>
                  <a:srgbClr val="FF0000"/>
                </a:solidFill>
              </a:rPr>
              <a:t>5</a:t>
            </a:r>
            <a:r>
              <a:rPr lang="zh-CN" altLang="en-US" sz="2400" dirty="0" smtClean="0">
                <a:solidFill>
                  <a:srgbClr val="FF0000"/>
                </a:solidFill>
              </a:rPr>
              <a:t>分</a:t>
            </a:r>
            <a:r>
              <a:rPr lang="en-US" sz="2400" b="1" dirty="0" smtClean="0">
                <a:solidFill>
                  <a:srgbClr val="002060"/>
                </a:solidFill>
                <a:latin typeface="仿宋" panose="02010609060101010101" pitchFamily="49" charset="-122"/>
                <a:ea typeface="仿宋" panose="02010609060101010101" pitchFamily="49" charset="-122"/>
              </a:rPr>
              <a:t>[</a:t>
            </a:r>
            <a:r>
              <a:rPr lang="zh-CN" altLang="en-US" sz="2400" b="1" dirty="0" smtClean="0">
                <a:solidFill>
                  <a:srgbClr val="002060"/>
                </a:solidFill>
                <a:latin typeface="仿宋" panose="02010609060101010101" pitchFamily="49" charset="-122"/>
                <a:ea typeface="仿宋" panose="02010609060101010101" pitchFamily="49" charset="-122"/>
              </a:rPr>
              <a:t>排查范围：</a:t>
            </a:r>
            <a:r>
              <a:rPr lang="en-US" sz="2400" b="1" dirty="0" smtClean="0">
                <a:solidFill>
                  <a:srgbClr val="002060"/>
                </a:solidFill>
                <a:latin typeface="仿宋" panose="02010609060101010101" pitchFamily="49" charset="-122"/>
                <a:ea typeface="仿宋" panose="02010609060101010101" pitchFamily="49" charset="-122"/>
              </a:rPr>
              <a:t>1</a:t>
            </a:r>
            <a:r>
              <a:rPr lang="zh-CN" altLang="en-US" sz="2400" b="1" dirty="0" smtClean="0">
                <a:solidFill>
                  <a:srgbClr val="002060"/>
                </a:solidFill>
                <a:latin typeface="仿宋" panose="02010609060101010101" pitchFamily="49" charset="-122"/>
                <a:ea typeface="仿宋" panose="02010609060101010101" pitchFamily="49" charset="-122"/>
              </a:rPr>
              <a:t>）从业人员是否存在违反安全操作规程和相关安全管理规定的行为；</a:t>
            </a:r>
            <a:r>
              <a:rPr lang="en-US" sz="2400" b="1" dirty="0" smtClean="0">
                <a:solidFill>
                  <a:srgbClr val="002060"/>
                </a:solidFill>
                <a:latin typeface="仿宋" panose="02010609060101010101" pitchFamily="49" charset="-122"/>
                <a:ea typeface="仿宋" panose="02010609060101010101" pitchFamily="49" charset="-122"/>
              </a:rPr>
              <a:t>2</a:t>
            </a:r>
            <a:r>
              <a:rPr lang="zh-CN" altLang="en-US" sz="2400" b="1" dirty="0" smtClean="0">
                <a:solidFill>
                  <a:srgbClr val="002060"/>
                </a:solidFill>
                <a:latin typeface="仿宋" panose="02010609060101010101" pitchFamily="49" charset="-122"/>
                <a:ea typeface="仿宋" panose="02010609060101010101" pitchFamily="49" charset="-122"/>
              </a:rPr>
              <a:t>）生产经营场所和设施设备是否符合安全生产相关规定、标准要求；</a:t>
            </a:r>
            <a:r>
              <a:rPr lang="en-US" sz="2400" b="1" dirty="0" smtClean="0">
                <a:solidFill>
                  <a:srgbClr val="002060"/>
                </a:solidFill>
                <a:latin typeface="仿宋" panose="02010609060101010101" pitchFamily="49" charset="-122"/>
                <a:ea typeface="仿宋" panose="02010609060101010101" pitchFamily="49" charset="-122"/>
              </a:rPr>
              <a:t>3</a:t>
            </a:r>
            <a:r>
              <a:rPr lang="zh-CN" altLang="en-US" sz="2400" b="1" dirty="0" smtClean="0">
                <a:solidFill>
                  <a:srgbClr val="002060"/>
                </a:solidFill>
                <a:latin typeface="仿宋" panose="02010609060101010101" pitchFamily="49" charset="-122"/>
                <a:ea typeface="仿宋" panose="02010609060101010101" pitchFamily="49" charset="-122"/>
              </a:rPr>
              <a:t>）是否按照有关法律、法规、规章和强制性标准规定建立实施安全生产管理制度；</a:t>
            </a:r>
            <a:r>
              <a:rPr lang="en-US" sz="2400" b="1" dirty="0" smtClean="0">
                <a:solidFill>
                  <a:srgbClr val="002060"/>
                </a:solidFill>
                <a:latin typeface="仿宋" panose="02010609060101010101" pitchFamily="49" charset="-122"/>
                <a:ea typeface="仿宋" panose="02010609060101010101" pitchFamily="49" charset="-122"/>
              </a:rPr>
              <a:t>4</a:t>
            </a:r>
            <a:r>
              <a:rPr lang="zh-CN" altLang="en-US" sz="2400" b="1" dirty="0" smtClean="0">
                <a:solidFill>
                  <a:srgbClr val="002060"/>
                </a:solidFill>
                <a:latin typeface="仿宋" panose="02010609060101010101" pitchFamily="49" charset="-122"/>
                <a:ea typeface="仿宋" panose="02010609060101010101" pitchFamily="49" charset="-122"/>
              </a:rPr>
              <a:t>）其他可能造成生产安全事故的因素；</a:t>
            </a:r>
            <a:r>
              <a:rPr lang="en-US" sz="2400" b="1" dirty="0" smtClean="0">
                <a:solidFill>
                  <a:srgbClr val="002060"/>
                </a:solidFill>
                <a:latin typeface="仿宋" panose="02010609060101010101" pitchFamily="49" charset="-122"/>
                <a:ea typeface="仿宋" panose="02010609060101010101" pitchFamily="49" charset="-122"/>
              </a:rPr>
              <a:t>5)</a:t>
            </a:r>
            <a:r>
              <a:rPr lang="zh-CN" altLang="en-US" sz="2400" b="1" dirty="0" smtClean="0">
                <a:solidFill>
                  <a:srgbClr val="002060"/>
                </a:solidFill>
                <a:latin typeface="仿宋" panose="02010609060101010101" pitchFamily="49" charset="-122"/>
                <a:ea typeface="仿宋" panose="02010609060101010101" pitchFamily="49" charset="-122"/>
              </a:rPr>
              <a:t>省市安全检查提出的安全问题和隐患的整改情况</a:t>
            </a:r>
            <a:r>
              <a:rPr lang="en-US" sz="2400" b="1" dirty="0" smtClean="0">
                <a:solidFill>
                  <a:srgbClr val="002060"/>
                </a:solidFill>
                <a:latin typeface="仿宋" panose="02010609060101010101" pitchFamily="49" charset="-122"/>
                <a:ea typeface="仿宋" panose="02010609060101010101" pitchFamily="49" charset="-122"/>
              </a:rPr>
              <a:t>]</a:t>
            </a:r>
            <a:r>
              <a:rPr lang="zh-CN" altLang="en-US" dirty="0" smtClean="0">
                <a:solidFill>
                  <a:srgbClr val="002060"/>
                </a:solidFill>
              </a:rPr>
              <a:t> ；</a:t>
            </a:r>
            <a:br>
              <a:rPr lang="en-US" dirty="0" smtClean="0">
                <a:solidFill>
                  <a:srgbClr val="002060"/>
                </a:solidFill>
              </a:rPr>
            </a:br>
            <a:r>
              <a:rPr lang="en-US" dirty="0" smtClean="0"/>
              <a:t>b</a:t>
            </a:r>
            <a:r>
              <a:rPr lang="zh-CN" altLang="en-US" dirty="0" smtClean="0"/>
              <a:t>）方案内容（包括所有与生产经营相关的场所、环境、人员、设备设施、活动和管理）每缺一项扣</a:t>
            </a:r>
            <a:r>
              <a:rPr lang="en-US" dirty="0" smtClean="0"/>
              <a:t>10</a:t>
            </a:r>
            <a:r>
              <a:rPr lang="zh-CN" altLang="en-US" dirty="0" smtClean="0"/>
              <a:t>分，未按方案排查不得分；</a:t>
            </a:r>
            <a:br>
              <a:rPr lang="en-US" dirty="0" smtClean="0"/>
            </a:br>
            <a:r>
              <a:rPr lang="en-US" dirty="0" smtClean="0"/>
              <a:t>c</a:t>
            </a:r>
            <a:r>
              <a:rPr lang="zh-CN" altLang="en-US" dirty="0" smtClean="0"/>
              <a:t>）与承包、承租相关方单位未签订安全生产管理协议或未明确双方管理职责的少一个扣</a:t>
            </a:r>
            <a:r>
              <a:rPr lang="en-US" dirty="0" smtClean="0"/>
              <a:t>10</a:t>
            </a:r>
            <a:r>
              <a:rPr lang="zh-CN" altLang="en-US" dirty="0" smtClean="0"/>
              <a:t>分。</a:t>
            </a:r>
            <a:endParaRPr lang="en-US" altLang="zh-CN" dirty="0" smtClean="0"/>
          </a:p>
          <a:p>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17</a:t>
            </a:r>
            <a:r>
              <a:rPr lang="zh-CN" altLang="en-US" dirty="0" smtClean="0">
                <a:solidFill>
                  <a:srgbClr val="FF0000"/>
                </a:solidFill>
              </a:rPr>
              <a:t>隐患排查和治理（</a:t>
            </a:r>
            <a:r>
              <a:rPr lang="en-US" altLang="zh-CN" dirty="0" smtClean="0">
                <a:solidFill>
                  <a:srgbClr val="FF0000"/>
                </a:solidFill>
              </a:rPr>
              <a:t>190</a:t>
            </a:r>
            <a:r>
              <a:rPr lang="zh-CN" altLang="en-US" dirty="0" smtClean="0">
                <a:solidFill>
                  <a:srgbClr val="FF0000"/>
                </a:solidFill>
              </a:rPr>
              <a:t>分）</a:t>
            </a:r>
            <a:endParaRPr lang="zh-CN" altLang="en-US" dirty="0" smtClean="0">
              <a:solidFill>
                <a:srgbClr val="FF0000"/>
              </a:solidFill>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143668"/>
          </a:xfrm>
        </p:spPr>
        <p:txBody>
          <a:bodyPr/>
          <a:lstStyle/>
          <a:p>
            <a:r>
              <a:rPr lang="en-US" altLang="zh-CN" dirty="0" smtClean="0">
                <a:solidFill>
                  <a:srgbClr val="FF0000"/>
                </a:solidFill>
              </a:rPr>
              <a:t>3</a:t>
            </a:r>
            <a:r>
              <a:rPr lang="zh-CN" altLang="en-US" dirty="0" smtClean="0">
                <a:solidFill>
                  <a:srgbClr val="FF0000"/>
                </a:solidFill>
              </a:rPr>
              <a:t>、隐患排查（</a:t>
            </a:r>
            <a:r>
              <a:rPr lang="en-US" altLang="zh-CN" dirty="0" smtClean="0">
                <a:solidFill>
                  <a:srgbClr val="FF0000"/>
                </a:solidFill>
              </a:rPr>
              <a:t>100</a:t>
            </a:r>
            <a:r>
              <a:rPr lang="zh-CN" altLang="en-US" dirty="0" smtClean="0">
                <a:solidFill>
                  <a:srgbClr val="FF0000"/>
                </a:solidFill>
              </a:rPr>
              <a:t>分）</a:t>
            </a:r>
            <a:endParaRPr lang="en-US" altLang="zh-CN" dirty="0" smtClean="0">
              <a:solidFill>
                <a:srgbClr val="FF0000"/>
              </a:solidFill>
            </a:endParaRPr>
          </a:p>
          <a:p>
            <a:r>
              <a:rPr lang="zh-CN" altLang="en-US" dirty="0" smtClean="0"/>
              <a:t>抽查年度内的隐患排查情况：</a:t>
            </a:r>
            <a:br>
              <a:rPr lang="en-US" dirty="0" smtClean="0"/>
            </a:br>
            <a:r>
              <a:rPr lang="en-US" dirty="0" smtClean="0"/>
              <a:t>a</a:t>
            </a:r>
            <a:r>
              <a:rPr lang="zh-CN" altLang="en-US" dirty="0" smtClean="0"/>
              <a:t>）未根据安全生产的需要和特点进行定期隐患排查每少一次扣</a:t>
            </a:r>
            <a:r>
              <a:rPr lang="en-US" dirty="0" smtClean="0"/>
              <a:t>50</a:t>
            </a:r>
            <a:r>
              <a:rPr lang="zh-CN" altLang="en-US" dirty="0" smtClean="0"/>
              <a:t>分；</a:t>
            </a:r>
            <a:br>
              <a:rPr lang="en-US" dirty="0" smtClean="0"/>
            </a:br>
            <a:r>
              <a:rPr lang="en-US" dirty="0" smtClean="0"/>
              <a:t>b</a:t>
            </a:r>
            <a:r>
              <a:rPr lang="zh-CN" altLang="en-US" dirty="0" smtClean="0"/>
              <a:t>）安全管理部门</a:t>
            </a:r>
            <a:r>
              <a:rPr lang="zh-CN" altLang="en-US" b="1" dirty="0" smtClean="0">
                <a:solidFill>
                  <a:srgbClr val="002060"/>
                </a:solidFill>
                <a:latin typeface="仿宋" panose="02010609060101010101" pitchFamily="49" charset="-122"/>
                <a:ea typeface="仿宋" panose="02010609060101010101" pitchFamily="49" charset="-122"/>
              </a:rPr>
              <a:t>（每旬至少一次）</a:t>
            </a:r>
            <a:r>
              <a:rPr lang="zh-CN" altLang="en-US" dirty="0" smtClean="0"/>
              <a:t>、车间</a:t>
            </a:r>
            <a:r>
              <a:rPr lang="zh-CN" altLang="en-US" b="1" dirty="0" smtClean="0">
                <a:solidFill>
                  <a:srgbClr val="002060"/>
                </a:solidFill>
                <a:latin typeface="仿宋" panose="02010609060101010101" pitchFamily="49" charset="-122"/>
                <a:ea typeface="仿宋" panose="02010609060101010101" pitchFamily="49" charset="-122"/>
              </a:rPr>
              <a:t>（每周至少一次）</a:t>
            </a:r>
            <a:r>
              <a:rPr lang="zh-CN" altLang="en-US" dirty="0" smtClean="0"/>
              <a:t>每少一次扣</a:t>
            </a:r>
            <a:r>
              <a:rPr lang="en-US" dirty="0" smtClean="0"/>
              <a:t>20</a:t>
            </a:r>
            <a:r>
              <a:rPr lang="zh-CN" altLang="en-US" dirty="0" smtClean="0"/>
              <a:t>分，抽查三个班组安全自查情况，班组长未进行班前、班中、班后安全检查的，每缺一次扣</a:t>
            </a:r>
            <a:r>
              <a:rPr lang="en-US" dirty="0" smtClean="0"/>
              <a:t>10</a:t>
            </a:r>
            <a:r>
              <a:rPr lang="zh-CN" altLang="en-US" dirty="0" smtClean="0"/>
              <a:t>分；</a:t>
            </a:r>
            <a:endParaRPr lang="zh-CN" altLang="en-US" dirty="0" smtClean="0"/>
          </a:p>
          <a:p>
            <a:r>
              <a:rPr lang="en-US" dirty="0" smtClean="0"/>
              <a:t>c)</a:t>
            </a:r>
            <a:r>
              <a:rPr lang="zh-CN" altLang="en-US" dirty="0" smtClean="0"/>
              <a:t>生产（含库区）现场事故隐患，现场每发现一项事故隐患扣</a:t>
            </a:r>
            <a:r>
              <a:rPr lang="en-US" dirty="0" smtClean="0"/>
              <a:t>10</a:t>
            </a:r>
            <a:r>
              <a:rPr lang="zh-CN" altLang="en-US" dirty="0" smtClean="0"/>
              <a:t>分；</a:t>
            </a:r>
            <a:endParaRPr lang="zh-CN" altLang="en-US" dirty="0" smtClean="0"/>
          </a:p>
          <a:p>
            <a:r>
              <a:rPr lang="en-US" dirty="0" smtClean="0"/>
              <a:t>d</a:t>
            </a:r>
            <a:r>
              <a:rPr lang="zh-CN" altLang="en-US" dirty="0" smtClean="0"/>
              <a:t>）未落实安全评价机构提出的整改问题每发现一项扣</a:t>
            </a:r>
            <a:r>
              <a:rPr lang="en-US" dirty="0" smtClean="0"/>
              <a:t>20</a:t>
            </a:r>
            <a:r>
              <a:rPr lang="zh-CN" altLang="en-US" dirty="0" smtClean="0"/>
              <a:t>分；</a:t>
            </a:r>
            <a:endParaRPr lang="zh-CN" altLang="en-US" dirty="0" smtClean="0"/>
          </a:p>
          <a:p>
            <a:r>
              <a:rPr lang="en-US" dirty="0" smtClean="0"/>
              <a:t>e</a:t>
            </a:r>
            <a:r>
              <a:rPr lang="zh-CN" altLang="en-US" dirty="0" smtClean="0"/>
              <a:t>）对安全评价机构出具的报告，与企业实际情况不符的每发现一项扣</a:t>
            </a:r>
            <a:r>
              <a:rPr lang="en-US" dirty="0" smtClean="0"/>
              <a:t>10</a:t>
            </a:r>
            <a:r>
              <a:rPr lang="zh-CN" altLang="en-US" dirty="0" smtClean="0"/>
              <a:t>分。</a:t>
            </a:r>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pPr marL="109855" indent="0">
              <a:buNone/>
            </a:pPr>
            <a:r>
              <a:rPr lang="zh-CN" altLang="en-US"/>
              <a:t>1.本考评实施细则生产企业共计</a:t>
            </a:r>
            <a:r>
              <a:rPr lang="zh-CN" altLang="en-US">
                <a:solidFill>
                  <a:srgbClr val="FF0000"/>
                </a:solidFill>
              </a:rPr>
              <a:t>2600</a:t>
            </a:r>
            <a:r>
              <a:rPr lang="zh-CN" altLang="en-US"/>
              <a:t>分，销售企业</a:t>
            </a:r>
            <a:r>
              <a:rPr lang="en-US" altLang="zh-CN">
                <a:solidFill>
                  <a:srgbClr val="FF0000"/>
                </a:solidFill>
              </a:rPr>
              <a:t>1600</a:t>
            </a:r>
            <a:r>
              <a:rPr lang="zh-CN" altLang="en-US"/>
              <a:t>分，得分以百分制计，企业考评得分=实得分÷总分×100。得分采用四舍五入，取小数点后两位数。</a:t>
            </a:r>
            <a:endParaRPr lang="zh-CN" altLang="en-US"/>
          </a:p>
          <a:p>
            <a:pPr marL="109855" indent="0">
              <a:buNone/>
            </a:pPr>
            <a:r>
              <a:rPr lang="zh-CN" altLang="en-US"/>
              <a:t>2.字体加黑的为否决项，如企业有上述情况取消考评资格；每一项考评要点的分值扣完为止，不出现负分。  </a:t>
            </a:r>
            <a:endParaRPr lang="zh-CN" altLang="en-US"/>
          </a:p>
          <a:p>
            <a:pPr marL="109855" indent="0">
              <a:buNone/>
            </a:pPr>
            <a:r>
              <a:rPr lang="zh-CN" altLang="en-US"/>
              <a:t>3.扣分与日常监督相结合，扣分=今年历次被检企业发现隐患个数总和（以整改通知书为准）÷被检企业次数×10。</a:t>
            </a:r>
            <a:endParaRPr lang="zh-CN" altLang="en-US"/>
          </a:p>
        </p:txBody>
      </p:sp>
      <p:sp>
        <p:nvSpPr>
          <p:cNvPr id="3" name="标题 2"/>
          <p:cNvSpPr>
            <a:spLocks noGrp="1"/>
          </p:cNvSpPr>
          <p:nvPr>
            <p:ph type="title"/>
          </p:nvPr>
        </p:nvSpPr>
        <p:spPr/>
        <p:txBody>
          <a:bodyPr>
            <a:normAutofit fontScale="90000"/>
          </a:bodyPr>
          <a:p>
            <a:pPr algn="ctr"/>
            <a:r>
              <a:rPr lang="en-US" altLang="zh-CN" dirty="0" smtClean="0">
                <a:solidFill>
                  <a:srgbClr val="FF0000"/>
                </a:solidFill>
                <a:sym typeface="+mn-ea"/>
              </a:rPr>
              <a:t>2020</a:t>
            </a:r>
            <a:r>
              <a:rPr lang="zh-CN" altLang="en-US" dirty="0" smtClean="0">
                <a:solidFill>
                  <a:srgbClr val="FF0000"/>
                </a:solidFill>
                <a:sym typeface="+mn-ea"/>
              </a:rPr>
              <a:t>年安全生产标准化考评计分原则</a:t>
            </a:r>
            <a:endParaRPr lang="zh-CN" altLang="zh-CN"/>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5" name="标题 2"/>
          <p:cNvSpPr>
            <a:spLocks noGrp="1"/>
          </p:cNvSpPr>
          <p:nvPr>
            <p:ph idx="1"/>
          </p:nvPr>
        </p:nvSpPr>
        <p:spPr>
          <a:xfrm>
            <a:off x="457200" y="357188"/>
            <a:ext cx="8229600" cy="6500812"/>
          </a:xfrm>
        </p:spPr>
        <p:txBody>
          <a:bodyPr>
            <a:normAutofit fontScale="92500" lnSpcReduction="10000"/>
          </a:bodyPr>
          <a:lstStyle/>
          <a:p>
            <a:r>
              <a:rPr lang="en-US" altLang="zh-CN" dirty="0" smtClean="0">
                <a:solidFill>
                  <a:srgbClr val="FF0000"/>
                </a:solidFill>
              </a:rPr>
              <a:t>4</a:t>
            </a:r>
            <a:r>
              <a:rPr lang="zh-CN" altLang="en-US" dirty="0" smtClean="0">
                <a:solidFill>
                  <a:srgbClr val="FF0000"/>
                </a:solidFill>
              </a:rPr>
              <a:t>、隐患治理（</a:t>
            </a:r>
            <a:r>
              <a:rPr lang="en-US" altLang="zh-CN" dirty="0" smtClean="0">
                <a:solidFill>
                  <a:srgbClr val="FF0000"/>
                </a:solidFill>
              </a:rPr>
              <a:t>40</a:t>
            </a:r>
            <a:r>
              <a:rPr lang="zh-CN" altLang="en-US" dirty="0" smtClean="0">
                <a:solidFill>
                  <a:srgbClr val="FF0000"/>
                </a:solidFill>
              </a:rPr>
              <a:t>分）</a:t>
            </a:r>
            <a:endParaRPr lang="en-US" altLang="zh-CN" dirty="0" smtClean="0">
              <a:solidFill>
                <a:srgbClr val="FF0000"/>
              </a:solidFill>
            </a:endParaRPr>
          </a:p>
          <a:p>
            <a:r>
              <a:rPr lang="zh-CN" altLang="en-US" dirty="0" smtClean="0"/>
              <a:t>抽查公司级隐患治理情况：</a:t>
            </a:r>
            <a:br>
              <a:rPr lang="en-US" dirty="0" smtClean="0"/>
            </a:br>
            <a:r>
              <a:rPr lang="en-US" dirty="0" smtClean="0"/>
              <a:t>a</a:t>
            </a:r>
            <a:r>
              <a:rPr lang="zh-CN" altLang="en-US" dirty="0" smtClean="0"/>
              <a:t>）对公司级每月排查发现的事故隐患和安全问题未制定隐患治理方案</a:t>
            </a:r>
            <a:r>
              <a:rPr lang="zh-CN" altLang="en-US" dirty="0" smtClean="0">
                <a:solidFill>
                  <a:srgbClr val="002060"/>
                </a:solidFill>
              </a:rPr>
              <a:t>（</a:t>
            </a:r>
            <a:r>
              <a:rPr lang="zh-CN" altLang="en-US" b="1" dirty="0" smtClean="0">
                <a:solidFill>
                  <a:srgbClr val="002060"/>
                </a:solidFill>
                <a:latin typeface="仿宋" panose="02010609060101010101" pitchFamily="49" charset="-122"/>
                <a:ea typeface="仿宋" panose="02010609060101010101" pitchFamily="49" charset="-122"/>
              </a:rPr>
              <a:t>包括目标和任务、方法和措施、经费和物资、机构和人员、时限和要求等）</a:t>
            </a:r>
            <a:r>
              <a:rPr lang="zh-CN" altLang="en-US" dirty="0" smtClean="0"/>
              <a:t>不得分，治理方案计划内容未覆盖全部隐患每发现一次扣</a:t>
            </a:r>
            <a:r>
              <a:rPr lang="en-US" dirty="0" smtClean="0"/>
              <a:t>10</a:t>
            </a:r>
            <a:r>
              <a:rPr lang="zh-CN" altLang="en-US" dirty="0" smtClean="0"/>
              <a:t>分，排查出安全隐患无整改通知书每发现一次扣</a:t>
            </a:r>
            <a:r>
              <a:rPr lang="en-US" dirty="0" smtClean="0"/>
              <a:t>5</a:t>
            </a:r>
            <a:r>
              <a:rPr lang="zh-CN" altLang="en-US" dirty="0" smtClean="0"/>
              <a:t>分；</a:t>
            </a:r>
            <a:br>
              <a:rPr lang="en-US" dirty="0" smtClean="0"/>
            </a:br>
            <a:r>
              <a:rPr lang="en-US" dirty="0" smtClean="0"/>
              <a:t>b</a:t>
            </a:r>
            <a:r>
              <a:rPr lang="zh-CN" altLang="en-US" dirty="0" smtClean="0"/>
              <a:t>）隐患未消除不得分，隐患治理措施针对性不强、隐患治理不到位每发现一项扣</a:t>
            </a:r>
            <a:r>
              <a:rPr lang="en-US" dirty="0" smtClean="0"/>
              <a:t>10</a:t>
            </a:r>
            <a:r>
              <a:rPr lang="zh-CN" altLang="en-US" dirty="0" smtClean="0"/>
              <a:t>分；</a:t>
            </a:r>
            <a:br>
              <a:rPr lang="en-US" dirty="0" smtClean="0"/>
            </a:br>
            <a:r>
              <a:rPr lang="en-US" dirty="0" smtClean="0"/>
              <a:t>c</a:t>
            </a:r>
            <a:r>
              <a:rPr lang="zh-CN" altLang="en-US" dirty="0" smtClean="0"/>
              <a:t>）重大事故隐患治理前未采取临时控制措施并制定应急预案不得分；</a:t>
            </a:r>
            <a:br>
              <a:rPr lang="en-US" dirty="0" smtClean="0"/>
            </a:br>
            <a:r>
              <a:rPr lang="en-US" dirty="0" smtClean="0"/>
              <a:t>d</a:t>
            </a:r>
            <a:r>
              <a:rPr lang="zh-CN" altLang="en-US" dirty="0" smtClean="0"/>
              <a:t>）对确定的重大隐患项目未建立档案不得分，档案内容不全每发现一项扣</a:t>
            </a:r>
            <a:r>
              <a:rPr lang="en-US" dirty="0" smtClean="0"/>
              <a:t>10</a:t>
            </a:r>
            <a:r>
              <a:rPr lang="zh-CN" altLang="en-US" dirty="0" smtClean="0"/>
              <a:t>分；</a:t>
            </a:r>
            <a:br>
              <a:rPr lang="en-US" dirty="0" smtClean="0"/>
            </a:br>
            <a:r>
              <a:rPr lang="en-US" dirty="0" smtClean="0"/>
              <a:t>e</a:t>
            </a:r>
            <a:r>
              <a:rPr lang="zh-CN" altLang="en-US" dirty="0" smtClean="0"/>
              <a:t>）隐患治理工作未形成闭环管理的不得分。</a:t>
            </a:r>
            <a:endParaRPr lang="en-US" altLang="zh-CN" dirty="0" smtClean="0"/>
          </a:p>
          <a:p>
            <a:r>
              <a:rPr lang="en-US" altLang="zh-CN" dirty="0" smtClean="0">
                <a:solidFill>
                  <a:srgbClr val="FF0000"/>
                </a:solidFill>
              </a:rPr>
              <a:t>5</a:t>
            </a:r>
            <a:r>
              <a:rPr lang="zh-CN" altLang="en-US" dirty="0" smtClean="0">
                <a:solidFill>
                  <a:srgbClr val="FF0000"/>
                </a:solidFill>
              </a:rPr>
              <a:t>、隐患排查档案管理（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安全管理部门对隐患排查治理情况无统计、分析、总结台账的发现有一项不得分。</a:t>
            </a:r>
            <a:endParaRPr lang="zh-CN" alt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376672"/>
          </a:xfrm>
        </p:spPr>
        <p:txBody>
          <a:bodyPr>
            <a:normAutofit fontScale="92500" lnSpcReduction="20000"/>
          </a:bodyPr>
          <a:lstStyle/>
          <a:p>
            <a:r>
              <a:rPr lang="en-US" altLang="zh-CN" dirty="0" smtClean="0">
                <a:solidFill>
                  <a:srgbClr val="FF0000"/>
                </a:solidFill>
              </a:rPr>
              <a:t>1</a:t>
            </a:r>
            <a:r>
              <a:rPr lang="zh-CN" altLang="en-US" dirty="0" smtClean="0">
                <a:solidFill>
                  <a:srgbClr val="FF0000"/>
                </a:solidFill>
              </a:rPr>
              <a:t>、危险区域管理制度（</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区域分区界线不清晰、无进入厂区和危险区域出入登记、检查和外来人员管理制度不得分，各类人员出入登记管理不规范或登记不严格扣</a:t>
            </a:r>
            <a:r>
              <a:rPr lang="en-US" dirty="0" smtClean="0"/>
              <a:t>10</a:t>
            </a:r>
            <a:r>
              <a:rPr lang="zh-CN" altLang="en-US" dirty="0" smtClean="0"/>
              <a:t>分。</a:t>
            </a:r>
            <a:endParaRPr lang="en-US" altLang="zh-CN" dirty="0" smtClean="0"/>
          </a:p>
          <a:p>
            <a:r>
              <a:rPr lang="en-US" altLang="zh-CN" dirty="0" smtClean="0">
                <a:solidFill>
                  <a:srgbClr val="FF0000"/>
                </a:solidFill>
              </a:rPr>
              <a:t>2</a:t>
            </a:r>
            <a:r>
              <a:rPr lang="zh-CN" altLang="en-US" dirty="0" smtClean="0">
                <a:solidFill>
                  <a:srgbClr val="FF0000"/>
                </a:solidFill>
              </a:rPr>
              <a:t>、区域隔离（</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）危险物品生产区和总仓库区，起爆器材类生产区与工业炸药类生产区每发现一处无有效的隔离措施及门卫扣</a:t>
            </a:r>
            <a:r>
              <a:rPr lang="en-US" dirty="0" smtClean="0"/>
              <a:t>5</a:t>
            </a:r>
            <a:r>
              <a:rPr lang="zh-CN" altLang="en-US" dirty="0" smtClean="0"/>
              <a:t>分；</a:t>
            </a:r>
            <a:br>
              <a:rPr lang="en-US" dirty="0" smtClean="0"/>
            </a:br>
            <a:r>
              <a:rPr lang="en-US" u="sng" dirty="0" smtClean="0">
                <a:solidFill>
                  <a:srgbClr val="FF0000"/>
                </a:solidFill>
              </a:rPr>
              <a:t>b</a:t>
            </a:r>
            <a:r>
              <a:rPr lang="zh-CN" altLang="en-US" u="sng" dirty="0" smtClean="0">
                <a:solidFill>
                  <a:srgbClr val="FF0000"/>
                </a:solidFill>
              </a:rPr>
              <a:t>）主干道无明显的人、车分隔线扣</a:t>
            </a:r>
            <a:r>
              <a:rPr lang="en-US" u="sng" dirty="0" smtClean="0">
                <a:solidFill>
                  <a:srgbClr val="FF0000"/>
                </a:solidFill>
              </a:rPr>
              <a:t> 5 </a:t>
            </a:r>
            <a:r>
              <a:rPr lang="zh-CN" altLang="en-US" u="sng" dirty="0" smtClean="0">
                <a:solidFill>
                  <a:srgbClr val="FF0000"/>
                </a:solidFill>
              </a:rPr>
              <a:t>分，人行道的宽度小于</a:t>
            </a:r>
            <a:r>
              <a:rPr lang="en-US" u="sng" dirty="0" smtClean="0">
                <a:solidFill>
                  <a:srgbClr val="FF0000"/>
                </a:solidFill>
              </a:rPr>
              <a:t>1m</a:t>
            </a:r>
            <a:r>
              <a:rPr lang="zh-CN" altLang="en-US" u="sng" dirty="0" smtClean="0">
                <a:solidFill>
                  <a:srgbClr val="FF0000"/>
                </a:solidFill>
              </a:rPr>
              <a:t>扣</a:t>
            </a:r>
            <a:r>
              <a:rPr lang="en-US" u="sng" dirty="0" smtClean="0">
                <a:solidFill>
                  <a:srgbClr val="FF0000"/>
                </a:solidFill>
              </a:rPr>
              <a:t>5</a:t>
            </a:r>
            <a:r>
              <a:rPr lang="zh-CN" altLang="en-US" u="sng" dirty="0" smtClean="0">
                <a:solidFill>
                  <a:srgbClr val="FF0000"/>
                </a:solidFill>
              </a:rPr>
              <a:t>分，无人行道扣</a:t>
            </a:r>
            <a:r>
              <a:rPr lang="en-US" u="sng" dirty="0" smtClean="0">
                <a:solidFill>
                  <a:srgbClr val="FF0000"/>
                </a:solidFill>
              </a:rPr>
              <a:t>5</a:t>
            </a:r>
            <a:r>
              <a:rPr lang="zh-CN" altLang="en-US" u="sng" dirty="0" smtClean="0">
                <a:solidFill>
                  <a:srgbClr val="FF0000"/>
                </a:solidFill>
              </a:rPr>
              <a:t>分</a:t>
            </a:r>
            <a:r>
              <a:rPr lang="zh-CN" altLang="en-US" u="sng" dirty="0" smtClean="0"/>
              <a:t>；</a:t>
            </a:r>
            <a:endParaRPr lang="zh-CN" altLang="en-US" u="sng" dirty="0" smtClean="0"/>
          </a:p>
          <a:p>
            <a:r>
              <a:rPr lang="en-US" dirty="0" smtClean="0"/>
              <a:t>c</a:t>
            </a:r>
            <a:r>
              <a:rPr lang="zh-CN" altLang="en-US" dirty="0" smtClean="0"/>
              <a:t>）未设置密实围墙或未采用密实围墙且达不到防火防盗的要求不得分，围墙高度和与建筑物的距离不符合要求每发现一处扣</a:t>
            </a:r>
            <a:r>
              <a:rPr lang="en-US" dirty="0" smtClean="0"/>
              <a:t>5</a:t>
            </a:r>
            <a:r>
              <a:rPr lang="zh-CN" altLang="en-US" dirty="0" smtClean="0"/>
              <a:t>分；</a:t>
            </a:r>
            <a:br>
              <a:rPr lang="en-US" dirty="0" smtClean="0"/>
            </a:br>
            <a:r>
              <a:rPr lang="en-US" dirty="0" smtClean="0"/>
              <a:t>d</a:t>
            </a:r>
            <a:r>
              <a:rPr lang="zh-CN" altLang="en-US" dirty="0" smtClean="0"/>
              <a:t>）</a:t>
            </a:r>
            <a:r>
              <a:rPr lang="zh-CN" altLang="en-US" dirty="0" smtClean="0">
                <a:solidFill>
                  <a:srgbClr val="FF0000"/>
                </a:solidFill>
              </a:rPr>
              <a:t>生产期间现场存在无关人员、物流在生产区内或其他危险工房安全距离范围内通行的每发现一次扣</a:t>
            </a:r>
            <a:r>
              <a:rPr lang="en-US" dirty="0" smtClean="0">
                <a:solidFill>
                  <a:srgbClr val="FF0000"/>
                </a:solidFill>
              </a:rPr>
              <a:t> 10</a:t>
            </a:r>
            <a:r>
              <a:rPr lang="zh-CN" altLang="en-US" dirty="0" smtClean="0">
                <a:solidFill>
                  <a:srgbClr val="FF0000"/>
                </a:solidFill>
              </a:rPr>
              <a:t>分。</a:t>
            </a:r>
            <a:endParaRPr lang="en-US" altLang="zh-CN" dirty="0" smtClean="0">
              <a:solidFill>
                <a:srgbClr val="FF0000"/>
              </a:solidFill>
            </a:endParaRPr>
          </a:p>
          <a:p>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18</a:t>
            </a:r>
            <a:r>
              <a:rPr lang="zh-CN" altLang="en-US" dirty="0" smtClean="0">
                <a:solidFill>
                  <a:srgbClr val="FF0000"/>
                </a:solidFill>
              </a:rPr>
              <a:t>区域管理（</a:t>
            </a:r>
            <a:r>
              <a:rPr lang="en-US" altLang="zh-CN" dirty="0" smtClean="0">
                <a:solidFill>
                  <a:srgbClr val="FF0000"/>
                </a:solidFill>
              </a:rPr>
              <a:t>160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normAutofit fontScale="92500" lnSpcReduction="10000"/>
          </a:bodyPr>
          <a:lstStyle/>
          <a:p>
            <a:r>
              <a:rPr lang="en-US" dirty="0" smtClean="0">
                <a:solidFill>
                  <a:srgbClr val="FF0000"/>
                </a:solidFill>
              </a:rPr>
              <a:t>3</a:t>
            </a:r>
            <a:r>
              <a:rPr lang="zh-CN" altLang="en-US" dirty="0" smtClean="0">
                <a:solidFill>
                  <a:srgbClr val="FF0000"/>
                </a:solidFill>
              </a:rPr>
              <a:t>、厂区道路（</a:t>
            </a:r>
            <a:r>
              <a:rPr lang="en-US" altLang="zh-CN" dirty="0" smtClean="0">
                <a:solidFill>
                  <a:srgbClr val="FF0000"/>
                </a:solidFill>
              </a:rPr>
              <a:t>20</a:t>
            </a:r>
            <a:r>
              <a:rPr lang="zh-CN" altLang="en-US" dirty="0" smtClean="0">
                <a:solidFill>
                  <a:srgbClr val="FF0000"/>
                </a:solidFill>
              </a:rPr>
              <a:t>分）</a:t>
            </a:r>
            <a:endParaRPr lang="en-US" dirty="0" smtClean="0">
              <a:solidFill>
                <a:srgbClr val="FF0000"/>
              </a:solidFill>
            </a:endParaRPr>
          </a:p>
          <a:p>
            <a:r>
              <a:rPr lang="en-US" dirty="0" smtClean="0"/>
              <a:t>a</a:t>
            </a:r>
            <a:r>
              <a:rPr lang="zh-CN" altLang="en-US" dirty="0" smtClean="0"/>
              <a:t>）厂区道路不符合标准要求扣</a:t>
            </a:r>
            <a:r>
              <a:rPr lang="en-US" dirty="0" smtClean="0"/>
              <a:t> 10 </a:t>
            </a:r>
            <a:r>
              <a:rPr lang="zh-CN" altLang="en-US" dirty="0" smtClean="0"/>
              <a:t>分，道路不能满足生产运输、安装、检修、消防、防洪及环境卫生的要求扣</a:t>
            </a:r>
            <a:r>
              <a:rPr lang="en-US" dirty="0" smtClean="0"/>
              <a:t>5</a:t>
            </a:r>
            <a:r>
              <a:rPr lang="zh-CN" altLang="en-US" dirty="0" smtClean="0"/>
              <a:t>分；</a:t>
            </a:r>
            <a:br>
              <a:rPr lang="en-US" dirty="0" smtClean="0"/>
            </a:br>
            <a:r>
              <a:rPr lang="en-US" dirty="0" smtClean="0"/>
              <a:t>b</a:t>
            </a:r>
            <a:r>
              <a:rPr lang="zh-CN" altLang="en-US" dirty="0" smtClean="0"/>
              <a:t>）厂区道路未按标准要求设置的</a:t>
            </a:r>
            <a:r>
              <a:rPr lang="zh-CN" altLang="en-US" dirty="0" smtClean="0">
                <a:solidFill>
                  <a:srgbClr val="FF0000"/>
                </a:solidFill>
              </a:rPr>
              <a:t>交通标志每发现一处扣</a:t>
            </a:r>
            <a:r>
              <a:rPr lang="en-US" dirty="0" smtClean="0">
                <a:solidFill>
                  <a:srgbClr val="FF0000"/>
                </a:solidFill>
              </a:rPr>
              <a:t> 5 </a:t>
            </a:r>
            <a:r>
              <a:rPr lang="zh-CN" altLang="en-US" dirty="0" smtClean="0">
                <a:solidFill>
                  <a:srgbClr val="FF0000"/>
                </a:solidFill>
              </a:rPr>
              <a:t>分；</a:t>
            </a:r>
            <a:endParaRPr lang="en-US" altLang="zh-CN" dirty="0" smtClean="0">
              <a:solidFill>
                <a:srgbClr val="FF0000"/>
              </a:solidFill>
            </a:endParaRPr>
          </a:p>
          <a:p>
            <a:r>
              <a:rPr lang="en-US" dirty="0" smtClean="0"/>
              <a:t>c</a:t>
            </a:r>
            <a:r>
              <a:rPr lang="zh-CN" altLang="en-US" dirty="0" smtClean="0"/>
              <a:t>）厂区道路路面、排水、视线等不符合要求每发现一处扣</a:t>
            </a:r>
            <a:r>
              <a:rPr lang="en-US" dirty="0" smtClean="0"/>
              <a:t> 5</a:t>
            </a:r>
            <a:r>
              <a:rPr lang="zh-CN" altLang="en-US" dirty="0" smtClean="0"/>
              <a:t>分。</a:t>
            </a:r>
            <a:endParaRPr lang="en-US" altLang="zh-CN" dirty="0" smtClean="0"/>
          </a:p>
          <a:p>
            <a:r>
              <a:rPr lang="en-US" altLang="zh-CN" dirty="0" smtClean="0">
                <a:solidFill>
                  <a:srgbClr val="FF0000"/>
                </a:solidFill>
              </a:rPr>
              <a:t>4</a:t>
            </a:r>
            <a:r>
              <a:rPr lang="zh-CN" altLang="en-US" dirty="0" smtClean="0">
                <a:solidFill>
                  <a:srgbClr val="FF0000"/>
                </a:solidFill>
              </a:rPr>
              <a:t>、厂区环境（</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a:t>
            </a:r>
            <a:r>
              <a:rPr lang="zh-CN" altLang="en-US" dirty="0" smtClean="0">
                <a:solidFill>
                  <a:srgbClr val="FF0000"/>
                </a:solidFill>
              </a:rPr>
              <a:t>厂区环境不洁净、垃圾存放点达不到要求</a:t>
            </a:r>
            <a:r>
              <a:rPr lang="zh-CN" altLang="en-US" b="1" dirty="0" smtClean="0">
                <a:solidFill>
                  <a:srgbClr val="002060"/>
                </a:solidFill>
                <a:latin typeface="仿宋" panose="02010609060101010101" pitchFamily="49" charset="-122"/>
                <a:ea typeface="仿宋" panose="02010609060101010101" pitchFamily="49" charset="-122"/>
              </a:rPr>
              <a:t>（防吹散、防渗漏、防污染措施</a:t>
            </a:r>
            <a:r>
              <a:rPr lang="zh-CN" altLang="en-US" b="1" dirty="0" smtClean="0">
                <a:solidFill>
                  <a:srgbClr val="002060"/>
                </a:solidFill>
              </a:rPr>
              <a:t>）</a:t>
            </a:r>
            <a:r>
              <a:rPr lang="zh-CN" altLang="en-US" dirty="0" smtClean="0">
                <a:solidFill>
                  <a:srgbClr val="FF0000"/>
                </a:solidFill>
              </a:rPr>
              <a:t>每发现一处扣</a:t>
            </a:r>
            <a:r>
              <a:rPr lang="en-US" dirty="0" smtClean="0">
                <a:solidFill>
                  <a:srgbClr val="FF0000"/>
                </a:solidFill>
              </a:rPr>
              <a:t> 10</a:t>
            </a:r>
            <a:r>
              <a:rPr lang="zh-CN" altLang="en-US" dirty="0" smtClean="0">
                <a:solidFill>
                  <a:srgbClr val="FF0000"/>
                </a:solidFill>
              </a:rPr>
              <a:t>分；</a:t>
            </a:r>
            <a:br>
              <a:rPr lang="en-US" dirty="0" smtClean="0"/>
            </a:br>
            <a:r>
              <a:rPr lang="en-US" dirty="0" smtClean="0"/>
              <a:t>b</a:t>
            </a:r>
            <a:r>
              <a:rPr lang="zh-CN" altLang="en-US" dirty="0" smtClean="0"/>
              <a:t>）厂区各类大门达不到要求</a:t>
            </a:r>
            <a:r>
              <a:rPr lang="zh-CN" altLang="en-US" b="1" dirty="0" smtClean="0">
                <a:solidFill>
                  <a:srgbClr val="002060"/>
                </a:solidFill>
                <a:latin typeface="仿宋" panose="02010609060101010101" pitchFamily="49" charset="-122"/>
                <a:ea typeface="仿宋" panose="02010609060101010101" pitchFamily="49" charset="-122"/>
              </a:rPr>
              <a:t>（开启灵活，无卡死现象）</a:t>
            </a:r>
            <a:r>
              <a:rPr lang="zh-CN" altLang="en-US" dirty="0" smtClean="0"/>
              <a:t>每发现一处扣</a:t>
            </a:r>
            <a:r>
              <a:rPr lang="en-US" dirty="0" smtClean="0"/>
              <a:t> 5</a:t>
            </a:r>
            <a:r>
              <a:rPr lang="zh-CN" altLang="en-US" dirty="0" smtClean="0"/>
              <a:t>分；</a:t>
            </a:r>
            <a:br>
              <a:rPr lang="en-US" dirty="0" smtClean="0"/>
            </a:br>
            <a:r>
              <a:rPr lang="en-US" dirty="0" smtClean="0"/>
              <a:t>c</a:t>
            </a:r>
            <a:r>
              <a:rPr lang="zh-CN" altLang="en-US" dirty="0" smtClean="0"/>
              <a:t>）路灯达不到要求</a:t>
            </a:r>
            <a:r>
              <a:rPr lang="zh-CN" altLang="en-US" b="1" dirty="0" smtClean="0">
                <a:solidFill>
                  <a:srgbClr val="002060"/>
                </a:solidFill>
                <a:latin typeface="仿宋" panose="02010609060101010101" pitchFamily="49" charset="-122"/>
                <a:ea typeface="仿宋" panose="02010609060101010101" pitchFamily="49" charset="-122"/>
              </a:rPr>
              <a:t>（路灯布局合理，无照明盲区）</a:t>
            </a:r>
            <a:r>
              <a:rPr lang="zh-CN" altLang="en-US" dirty="0" smtClean="0"/>
              <a:t>每发现一处扣</a:t>
            </a:r>
            <a:r>
              <a:rPr lang="en-US" dirty="0" smtClean="0"/>
              <a:t> 5 </a:t>
            </a:r>
            <a:r>
              <a:rPr lang="zh-CN" altLang="en-US" dirty="0" smtClean="0"/>
              <a:t>分；</a:t>
            </a:r>
            <a:br>
              <a:rPr lang="en-US" dirty="0" smtClean="0"/>
            </a:br>
            <a:r>
              <a:rPr lang="en-US" dirty="0" smtClean="0"/>
              <a:t>d</a:t>
            </a:r>
            <a:r>
              <a:rPr lang="zh-CN" altLang="en-US" dirty="0" smtClean="0"/>
              <a:t>）</a:t>
            </a:r>
            <a:r>
              <a:rPr lang="zh-CN" altLang="en-US" b="1" u="sng" dirty="0" smtClean="0">
                <a:solidFill>
                  <a:srgbClr val="FF0000"/>
                </a:solidFill>
              </a:rPr>
              <a:t>堆放物料区域、停放车辆区域无堆放或停车区域线或指示标牌每发现一处扣</a:t>
            </a:r>
            <a:r>
              <a:rPr lang="en-US" b="1" u="sng" dirty="0" smtClean="0">
                <a:solidFill>
                  <a:srgbClr val="FF0000"/>
                </a:solidFill>
              </a:rPr>
              <a:t> 10</a:t>
            </a:r>
            <a:r>
              <a:rPr lang="zh-CN" altLang="en-US" b="1" u="sng"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00042"/>
            <a:ext cx="8229600" cy="6072230"/>
          </a:xfrm>
        </p:spPr>
        <p:txBody>
          <a:bodyPr/>
          <a:lstStyle/>
          <a:p>
            <a:r>
              <a:rPr lang="en-US" altLang="zh-CN" dirty="0" smtClean="0">
                <a:solidFill>
                  <a:srgbClr val="FF0000"/>
                </a:solidFill>
              </a:rPr>
              <a:t>5</a:t>
            </a:r>
            <a:r>
              <a:rPr lang="zh-CN" altLang="en-US" dirty="0" smtClean="0">
                <a:solidFill>
                  <a:srgbClr val="FF0000"/>
                </a:solidFill>
              </a:rPr>
              <a:t>、安全通道（</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en-US" dirty="0" smtClean="0"/>
              <a:t>a</a:t>
            </a:r>
            <a:r>
              <a:rPr lang="zh-CN" altLang="en-US" dirty="0" smtClean="0"/>
              <a:t>）安全通道不符合要求每发现一处扣</a:t>
            </a:r>
            <a:r>
              <a:rPr lang="en-US" dirty="0" smtClean="0"/>
              <a:t>5</a:t>
            </a:r>
            <a:r>
              <a:rPr lang="zh-CN" altLang="en-US" dirty="0" smtClean="0"/>
              <a:t>分；</a:t>
            </a:r>
            <a:br>
              <a:rPr lang="en-US" dirty="0" smtClean="0"/>
            </a:br>
            <a:r>
              <a:rPr lang="en-US" dirty="0" smtClean="0"/>
              <a:t>b</a:t>
            </a:r>
            <a:r>
              <a:rPr lang="zh-CN" altLang="en-US" dirty="0" smtClean="0"/>
              <a:t>）安全通道不平坦、打滑、不畅通、被占道等每发现一处扣</a:t>
            </a:r>
            <a:r>
              <a:rPr lang="en-US" dirty="0" smtClean="0"/>
              <a:t> 5</a:t>
            </a:r>
            <a:r>
              <a:rPr lang="zh-CN" altLang="en-US" dirty="0" smtClean="0"/>
              <a:t>分；</a:t>
            </a:r>
            <a:br>
              <a:rPr lang="en-US" dirty="0" smtClean="0"/>
            </a:br>
            <a:r>
              <a:rPr lang="en-US" dirty="0" smtClean="0"/>
              <a:t>c</a:t>
            </a:r>
            <a:r>
              <a:rPr lang="zh-CN" altLang="en-US" dirty="0" smtClean="0"/>
              <a:t>）工（库）房安全出口数量、距离不符合标准要求每发现一处扣</a:t>
            </a:r>
            <a:r>
              <a:rPr lang="en-US" dirty="0" smtClean="0"/>
              <a:t> 5 </a:t>
            </a:r>
            <a:r>
              <a:rPr lang="zh-CN" altLang="en-US" dirty="0" smtClean="0"/>
              <a:t>分。</a:t>
            </a:r>
            <a:endParaRPr lang="zh-CN" altLang="en-US" dirty="0" smtClean="0"/>
          </a:p>
          <a:p>
            <a:r>
              <a:rPr lang="en-US" altLang="zh-CN" dirty="0" smtClean="0">
                <a:solidFill>
                  <a:srgbClr val="FF0000"/>
                </a:solidFill>
              </a:rPr>
              <a:t>6</a:t>
            </a:r>
            <a:r>
              <a:rPr lang="zh-CN" altLang="en-US" dirty="0" smtClean="0">
                <a:solidFill>
                  <a:srgbClr val="FF0000"/>
                </a:solidFill>
              </a:rPr>
              <a:t>、生产场所区域地面（</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）现场坑、壕、池等无牢固的护栏或盖板，每发现一处扣</a:t>
            </a:r>
            <a:r>
              <a:rPr lang="en-US" dirty="0" smtClean="0"/>
              <a:t> 5</a:t>
            </a:r>
            <a:r>
              <a:rPr lang="zh-CN" altLang="en-US" dirty="0" smtClean="0"/>
              <a:t>分；</a:t>
            </a:r>
            <a:br>
              <a:rPr lang="en-US" dirty="0" smtClean="0"/>
            </a:br>
            <a:r>
              <a:rPr lang="en-US" dirty="0" smtClean="0"/>
              <a:t>b</a:t>
            </a:r>
            <a:r>
              <a:rPr lang="zh-CN" altLang="en-US" dirty="0" smtClean="0"/>
              <a:t>）</a:t>
            </a:r>
            <a:r>
              <a:rPr lang="zh-CN" altLang="en-US" dirty="0" smtClean="0">
                <a:solidFill>
                  <a:srgbClr val="FF0000"/>
                </a:solidFill>
              </a:rPr>
              <a:t>现场存在工业垃圾、油污、污水及污物，每发现一处不得分；</a:t>
            </a:r>
            <a:br>
              <a:rPr lang="en-US" dirty="0" smtClean="0"/>
            </a:br>
            <a:r>
              <a:rPr lang="en-US" dirty="0" smtClean="0"/>
              <a:t>c</a:t>
            </a:r>
            <a:r>
              <a:rPr lang="zh-CN" altLang="en-US" dirty="0" smtClean="0"/>
              <a:t>）作业场所地面破损、有绊脚物的，每发现一处扣</a:t>
            </a:r>
            <a:r>
              <a:rPr lang="en-US" dirty="0" smtClean="0"/>
              <a:t> 5 </a:t>
            </a:r>
            <a:r>
              <a:rPr lang="zh-CN" altLang="en-US" dirty="0" smtClean="0"/>
              <a:t>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normAutofit fontScale="92500" lnSpcReduction="10000"/>
          </a:bodyPr>
          <a:lstStyle/>
          <a:p>
            <a:r>
              <a:rPr lang="en-US" altLang="zh-CN" dirty="0" smtClean="0">
                <a:solidFill>
                  <a:srgbClr val="FF0000"/>
                </a:solidFill>
              </a:rPr>
              <a:t>7</a:t>
            </a:r>
            <a:r>
              <a:rPr lang="zh-CN" altLang="en-US" dirty="0" smtClean="0">
                <a:solidFill>
                  <a:srgbClr val="FF0000"/>
                </a:solidFill>
              </a:rPr>
              <a:t>、照明（</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现场每发现一处照明不符合要求每处扣</a:t>
            </a:r>
            <a:r>
              <a:rPr lang="en-US" dirty="0" smtClean="0"/>
              <a:t> 5</a:t>
            </a:r>
            <a:r>
              <a:rPr lang="zh-CN" altLang="en-US" dirty="0" smtClean="0"/>
              <a:t>分，现场每发现一处无应急照明不得分。</a:t>
            </a:r>
            <a:endParaRPr lang="en-US" altLang="zh-CN" dirty="0" smtClean="0"/>
          </a:p>
          <a:p>
            <a:r>
              <a:rPr lang="en-US" altLang="zh-CN" dirty="0" smtClean="0">
                <a:solidFill>
                  <a:srgbClr val="FF0000"/>
                </a:solidFill>
              </a:rPr>
              <a:t>8</a:t>
            </a:r>
            <a:r>
              <a:rPr lang="zh-CN" altLang="en-US" dirty="0" smtClean="0">
                <a:solidFill>
                  <a:srgbClr val="FF0000"/>
                </a:solidFill>
              </a:rPr>
              <a:t>、危险区域人员现场管理（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）危险区域入口处未设置告知牌，每发现一处扣</a:t>
            </a:r>
            <a:r>
              <a:rPr lang="en-US" dirty="0" smtClean="0"/>
              <a:t> 10 </a:t>
            </a:r>
            <a:r>
              <a:rPr lang="zh-CN" altLang="en-US" dirty="0" smtClean="0"/>
              <a:t>分；</a:t>
            </a:r>
            <a:endParaRPr lang="zh-CN" altLang="en-US" dirty="0" smtClean="0"/>
          </a:p>
          <a:p>
            <a:r>
              <a:rPr lang="en-US" dirty="0" smtClean="0"/>
              <a:t>b</a:t>
            </a:r>
            <a:r>
              <a:rPr lang="zh-CN" altLang="en-US" dirty="0" smtClean="0"/>
              <a:t>）</a:t>
            </a:r>
            <a:r>
              <a:rPr lang="zh-CN" altLang="en-US" u="sng" dirty="0" smtClean="0">
                <a:solidFill>
                  <a:srgbClr val="C00000"/>
                </a:solidFill>
              </a:rPr>
              <a:t>现场人员未按规定穿戴衣、帽、鞋的每发现一人次扣</a:t>
            </a:r>
            <a:r>
              <a:rPr lang="en-US" u="sng" dirty="0" smtClean="0">
                <a:solidFill>
                  <a:srgbClr val="C00000"/>
                </a:solidFill>
              </a:rPr>
              <a:t> 10</a:t>
            </a:r>
            <a:r>
              <a:rPr lang="zh-CN" altLang="en-US" u="sng" dirty="0" smtClean="0">
                <a:solidFill>
                  <a:srgbClr val="C00000"/>
                </a:solidFill>
              </a:rPr>
              <a:t>分，安全管理人员未佩戴安全管理标识扣</a:t>
            </a:r>
            <a:r>
              <a:rPr lang="en-US" u="sng" dirty="0" smtClean="0">
                <a:solidFill>
                  <a:srgbClr val="C00000"/>
                </a:solidFill>
              </a:rPr>
              <a:t>20</a:t>
            </a:r>
            <a:r>
              <a:rPr lang="zh-CN" altLang="en-US" u="sng" dirty="0" smtClean="0">
                <a:solidFill>
                  <a:srgbClr val="C00000"/>
                </a:solidFill>
              </a:rPr>
              <a:t>分</a:t>
            </a:r>
            <a:r>
              <a:rPr lang="zh-CN" altLang="en-US" dirty="0" smtClean="0"/>
              <a:t>；</a:t>
            </a:r>
            <a:endParaRPr lang="zh-CN" altLang="en-US" dirty="0" smtClean="0"/>
          </a:p>
          <a:p>
            <a:r>
              <a:rPr lang="zh-CN" altLang="en-US" b="1" dirty="0" smtClean="0">
                <a:solidFill>
                  <a:srgbClr val="FF0000"/>
                </a:solidFill>
              </a:rPr>
              <a:t>发现人员携带烟火、携带或使用移动通讯工具取消考评</a:t>
            </a:r>
            <a:r>
              <a:rPr lang="zh-CN" altLang="en-US" b="1" dirty="0" smtClean="0"/>
              <a:t>；</a:t>
            </a:r>
            <a:endParaRPr lang="zh-CN" altLang="en-US" dirty="0" smtClean="0"/>
          </a:p>
          <a:p>
            <a:r>
              <a:rPr lang="zh-CN" altLang="en-US" b="1" i="1" u="sng" dirty="0" smtClean="0">
                <a:solidFill>
                  <a:srgbClr val="002060"/>
                </a:solidFill>
                <a:latin typeface="仿宋" panose="02010609060101010101" pitchFamily="49" charset="-122"/>
                <a:ea typeface="仿宋" panose="02010609060101010101" pitchFamily="49" charset="-122"/>
              </a:rPr>
              <a:t>（第六个否决项）</a:t>
            </a:r>
            <a:endParaRPr lang="en-US" b="1" i="1" u="sng" dirty="0" smtClean="0">
              <a:solidFill>
                <a:srgbClr val="00B050"/>
              </a:solidFill>
              <a:latin typeface="仿宋" panose="02010609060101010101" pitchFamily="49" charset="-122"/>
              <a:ea typeface="仿宋" panose="02010609060101010101" pitchFamily="49" charset="-122"/>
            </a:endParaRPr>
          </a:p>
          <a:p>
            <a:r>
              <a:rPr lang="en-US" dirty="0" smtClean="0"/>
              <a:t>c</a:t>
            </a:r>
            <a:r>
              <a:rPr lang="zh-CN" altLang="en-US" dirty="0" smtClean="0"/>
              <a:t>）进入危险区域的外来人员不按规定配备专用证牌或未穿戴衣、帽、鞋或未由专人引导和陪同，每发现一人次扣</a:t>
            </a:r>
            <a:r>
              <a:rPr lang="en-US" dirty="0" smtClean="0"/>
              <a:t> 5</a:t>
            </a:r>
            <a:r>
              <a:rPr lang="zh-CN" altLang="en-US" dirty="0" smtClean="0"/>
              <a:t>分；</a:t>
            </a:r>
            <a:endParaRPr lang="zh-CN" altLang="en-US" dirty="0" smtClean="0"/>
          </a:p>
          <a:p>
            <a:r>
              <a:rPr lang="en-US" dirty="0" smtClean="0"/>
              <a:t>d</a:t>
            </a:r>
            <a:r>
              <a:rPr lang="zh-CN" altLang="en-US" dirty="0" smtClean="0"/>
              <a:t>）工作服未实施明显区别标志管理扣</a:t>
            </a:r>
            <a:r>
              <a:rPr lang="en-US" dirty="0" smtClean="0"/>
              <a:t> 10 </a:t>
            </a:r>
            <a:r>
              <a:rPr lang="zh-CN" altLang="en-US" dirty="0" smtClean="0"/>
              <a:t>分，区别不明显扣</a:t>
            </a:r>
            <a:r>
              <a:rPr lang="en-US" dirty="0" smtClean="0"/>
              <a:t> 5 </a:t>
            </a:r>
            <a:r>
              <a:rPr lang="zh-CN" altLang="en-US" dirty="0" smtClean="0"/>
              <a:t>分。</a:t>
            </a:r>
            <a:endParaRPr lang="zh-CN" alt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000792"/>
          </a:xfrm>
        </p:spPr>
        <p:txBody>
          <a:bodyPr/>
          <a:lstStyle/>
          <a:p>
            <a:r>
              <a:rPr lang="en-US" altLang="zh-CN" dirty="0" smtClean="0">
                <a:solidFill>
                  <a:srgbClr val="FF0000"/>
                </a:solidFill>
              </a:rPr>
              <a:t>9</a:t>
            </a:r>
            <a:r>
              <a:rPr lang="zh-CN" altLang="en-US" dirty="0" smtClean="0">
                <a:solidFill>
                  <a:srgbClr val="FF0000"/>
                </a:solidFill>
              </a:rPr>
              <a:t>、危险区域相关方管理（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）未签订施工合同、安全管理协议、未进行专门安全培训、无培训记录的发现一项不得分；</a:t>
            </a:r>
            <a:endParaRPr lang="zh-CN" altLang="en-US" dirty="0" smtClean="0"/>
          </a:p>
          <a:p>
            <a:r>
              <a:rPr lang="en-US" dirty="0" smtClean="0"/>
              <a:t>b</a:t>
            </a:r>
            <a:r>
              <a:rPr lang="zh-CN" altLang="en-US" dirty="0" smtClean="0"/>
              <a:t>）现场存在外来施工、服务单位违反安全管理规定的不得分。</a:t>
            </a:r>
            <a:endParaRPr lang="zh-CN" altLang="en-US" dirty="0" smtClean="0"/>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solidFill>
                  <a:srgbClr val="FF0000"/>
                </a:solidFill>
              </a:rPr>
              <a:t>1</a:t>
            </a:r>
            <a:r>
              <a:rPr lang="zh-CN" altLang="en-US" dirty="0" smtClean="0">
                <a:solidFill>
                  <a:srgbClr val="FF0000"/>
                </a:solidFill>
              </a:rPr>
              <a:t>、岗位操作人员技能管理（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抽查至少两个生产作业岗位并现场考核：</a:t>
            </a:r>
            <a:endParaRPr lang="zh-CN" altLang="en-US" dirty="0" smtClean="0"/>
          </a:p>
          <a:p>
            <a:r>
              <a:rPr lang="en-US" dirty="0" smtClean="0"/>
              <a:t>a</a:t>
            </a:r>
            <a:r>
              <a:rPr lang="zh-CN" altLang="en-US" dirty="0" smtClean="0"/>
              <a:t>）不能熟练掌握或认真执行本岗位安全技术操作规程每发现一人扣</a:t>
            </a:r>
            <a:r>
              <a:rPr lang="en-US" dirty="0" smtClean="0"/>
              <a:t>10</a:t>
            </a:r>
            <a:r>
              <a:rPr lang="zh-CN" altLang="en-US" dirty="0" smtClean="0"/>
              <a:t>分；</a:t>
            </a:r>
            <a:endParaRPr lang="zh-CN" altLang="en-US" dirty="0" smtClean="0"/>
          </a:p>
          <a:p>
            <a:r>
              <a:rPr lang="en-US" dirty="0" smtClean="0"/>
              <a:t>b</a:t>
            </a:r>
            <a:r>
              <a:rPr lang="zh-CN" altLang="en-US" dirty="0" smtClean="0"/>
              <a:t>）询问操作人员了解本岗位的关键指标和故障排除方法，每发现一人达不到要求扣</a:t>
            </a:r>
            <a:r>
              <a:rPr lang="en-US" dirty="0" smtClean="0"/>
              <a:t> 10</a:t>
            </a:r>
            <a:r>
              <a:rPr lang="zh-CN" altLang="en-US" dirty="0" smtClean="0"/>
              <a:t>分，现场存在违章操作不得分；</a:t>
            </a:r>
            <a:endParaRPr lang="zh-CN" altLang="en-US" dirty="0" smtClean="0"/>
          </a:p>
          <a:p>
            <a:r>
              <a:rPr lang="en-US" dirty="0" smtClean="0"/>
              <a:t>c</a:t>
            </a:r>
            <a:r>
              <a:rPr lang="zh-CN" altLang="en-US" dirty="0" smtClean="0"/>
              <a:t>）不适应工艺技术及设备变化动态管理，每发现一人达不到要求扣</a:t>
            </a:r>
            <a:r>
              <a:rPr lang="en-US" dirty="0" smtClean="0"/>
              <a:t> 10</a:t>
            </a:r>
            <a:r>
              <a:rPr lang="zh-CN" altLang="en-US" dirty="0" smtClean="0"/>
              <a:t>分。</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19</a:t>
            </a:r>
            <a:r>
              <a:rPr lang="zh-CN" altLang="en-US" dirty="0" smtClean="0">
                <a:solidFill>
                  <a:srgbClr val="FF0000"/>
                </a:solidFill>
              </a:rPr>
              <a:t>生产岗位作业管理（</a:t>
            </a:r>
            <a:r>
              <a:rPr lang="en-US" altLang="zh-CN" dirty="0" smtClean="0">
                <a:solidFill>
                  <a:srgbClr val="FF0000"/>
                </a:solidFill>
              </a:rPr>
              <a:t>330</a:t>
            </a:r>
            <a:r>
              <a:rPr lang="zh-CN" altLang="en-US" dirty="0" smtClean="0">
                <a:solidFill>
                  <a:srgbClr val="FF0000"/>
                </a:solidFill>
              </a:rPr>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215106"/>
          </a:xfrm>
        </p:spPr>
        <p:txBody>
          <a:bodyPr>
            <a:normAutofit fontScale="92500"/>
          </a:bodyPr>
          <a:lstStyle/>
          <a:p>
            <a:r>
              <a:rPr lang="en-US" altLang="zh-CN" dirty="0" smtClean="0">
                <a:solidFill>
                  <a:srgbClr val="FF0000"/>
                </a:solidFill>
              </a:rPr>
              <a:t>2</a:t>
            </a:r>
            <a:r>
              <a:rPr lang="zh-CN" altLang="en-US" dirty="0" smtClean="0">
                <a:solidFill>
                  <a:srgbClr val="FF0000"/>
                </a:solidFill>
              </a:rPr>
              <a:t>、检维修人员技能管理（</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zh-CN" altLang="en-US" dirty="0" smtClean="0"/>
              <a:t>抽查至少两名机电设备检维修人员并现场考核：</a:t>
            </a:r>
            <a:endParaRPr lang="zh-CN" altLang="en-US" dirty="0" smtClean="0"/>
          </a:p>
          <a:p>
            <a:r>
              <a:rPr lang="en-US" dirty="0" smtClean="0"/>
              <a:t>a</a:t>
            </a:r>
            <a:r>
              <a:rPr lang="zh-CN" altLang="en-US" dirty="0" smtClean="0"/>
              <a:t>）不能熟练掌握本岗位的生产设备或电气设备或控制系统检修、维护规程和安全规程每人扣</a:t>
            </a:r>
            <a:r>
              <a:rPr lang="en-US" dirty="0" smtClean="0"/>
              <a:t> 10</a:t>
            </a:r>
            <a:r>
              <a:rPr lang="zh-CN" altLang="en-US" dirty="0" smtClean="0"/>
              <a:t>分，现场存在生产设备或电气设备故障或控制系统故障不得分；</a:t>
            </a:r>
            <a:endParaRPr lang="zh-CN" altLang="en-US" dirty="0" smtClean="0"/>
          </a:p>
          <a:p>
            <a:r>
              <a:rPr lang="en-US" dirty="0" smtClean="0"/>
              <a:t>b</a:t>
            </a:r>
            <a:r>
              <a:rPr lang="zh-CN" altLang="en-US" dirty="0" smtClean="0"/>
              <a:t>）询问检维修人员了解本岗位设备故障排除方法，每发现一人达不到要求扣</a:t>
            </a:r>
            <a:r>
              <a:rPr lang="en-US" dirty="0" smtClean="0"/>
              <a:t>10</a:t>
            </a:r>
            <a:r>
              <a:rPr lang="zh-CN" altLang="en-US" dirty="0" smtClean="0"/>
              <a:t>分。</a:t>
            </a:r>
            <a:endParaRPr lang="en-US" altLang="zh-CN" dirty="0" smtClean="0"/>
          </a:p>
          <a:p>
            <a:r>
              <a:rPr lang="en-US" altLang="zh-CN" dirty="0" smtClean="0">
                <a:solidFill>
                  <a:srgbClr val="FF0000"/>
                </a:solidFill>
              </a:rPr>
              <a:t>3</a:t>
            </a:r>
            <a:r>
              <a:rPr lang="zh-CN" altLang="en-US" dirty="0" smtClean="0">
                <a:solidFill>
                  <a:srgbClr val="FF0000"/>
                </a:solidFill>
              </a:rPr>
              <a:t>、生产作业准备管理（</a:t>
            </a:r>
            <a:r>
              <a:rPr lang="en-US" altLang="zh-CN" dirty="0" smtClean="0">
                <a:solidFill>
                  <a:srgbClr val="FF0000"/>
                </a:solidFill>
              </a:rPr>
              <a:t>30</a:t>
            </a:r>
            <a:r>
              <a:rPr lang="zh-CN" altLang="en-US" dirty="0" smtClean="0">
                <a:solidFill>
                  <a:srgbClr val="FF0000"/>
                </a:solidFill>
              </a:rPr>
              <a:t>分</a:t>
            </a:r>
            <a:r>
              <a:rPr lang="zh-CN" altLang="en-US" dirty="0" smtClean="0"/>
              <a:t>）</a:t>
            </a:r>
            <a:endParaRPr lang="en-US" altLang="zh-CN" dirty="0" smtClean="0"/>
          </a:p>
          <a:p>
            <a:r>
              <a:rPr lang="zh-CN" altLang="en-US" dirty="0" smtClean="0"/>
              <a:t>）无制度、未执行车间、班组两级开工检查制度及交接班制度不得分；</a:t>
            </a:r>
            <a:endParaRPr lang="zh-CN" altLang="en-US" dirty="0" smtClean="0"/>
          </a:p>
          <a:p>
            <a:r>
              <a:rPr lang="en-US" dirty="0" smtClean="0"/>
              <a:t>b</a:t>
            </a:r>
            <a:r>
              <a:rPr lang="zh-CN" altLang="en-US" dirty="0" smtClean="0"/>
              <a:t>）抽查至少一个生产班组会议记录、开工检查记录，无记录扣</a:t>
            </a:r>
            <a:r>
              <a:rPr lang="en-US" dirty="0" smtClean="0"/>
              <a:t>10</a:t>
            </a:r>
            <a:r>
              <a:rPr lang="zh-CN" altLang="en-US" dirty="0" smtClean="0"/>
              <a:t>分，记录不规范扣</a:t>
            </a:r>
            <a:r>
              <a:rPr lang="en-US" dirty="0" smtClean="0"/>
              <a:t>5</a:t>
            </a:r>
            <a:r>
              <a:rPr lang="zh-CN" altLang="en-US" dirty="0" smtClean="0"/>
              <a:t>分；</a:t>
            </a:r>
            <a:endParaRPr lang="zh-CN" altLang="en-US" dirty="0" smtClean="0"/>
          </a:p>
          <a:p>
            <a:r>
              <a:rPr lang="en-US" dirty="0" smtClean="0"/>
              <a:t>c</a:t>
            </a:r>
            <a:r>
              <a:rPr lang="zh-CN" altLang="en-US" dirty="0" smtClean="0"/>
              <a:t>）无双班交接班记录扣</a:t>
            </a:r>
            <a:r>
              <a:rPr lang="en-US" dirty="0" smtClean="0"/>
              <a:t>10</a:t>
            </a:r>
            <a:r>
              <a:rPr lang="zh-CN" altLang="en-US" dirty="0" smtClean="0"/>
              <a:t>分，记录不规范或对存在的问题没有记录扣</a:t>
            </a:r>
            <a:r>
              <a:rPr lang="en-US" dirty="0" smtClean="0"/>
              <a:t>10</a:t>
            </a:r>
            <a:r>
              <a:rPr lang="zh-CN" altLang="en-US" dirty="0" smtClean="0"/>
              <a:t>分；</a:t>
            </a:r>
            <a:endParaRPr lang="zh-CN" altLang="en-US" dirty="0" smtClean="0"/>
          </a:p>
          <a:p>
            <a:r>
              <a:rPr lang="en-US" dirty="0" smtClean="0"/>
              <a:t>d</a:t>
            </a:r>
            <a:r>
              <a:rPr lang="zh-CN" altLang="en-US" dirty="0" smtClean="0"/>
              <a:t>）作业现场存在问题每发现一处扣</a:t>
            </a:r>
            <a:r>
              <a:rPr lang="en-US" dirty="0" smtClean="0"/>
              <a:t>5</a:t>
            </a:r>
            <a:r>
              <a:rPr lang="zh-CN" altLang="en-US" dirty="0" smtClean="0"/>
              <a:t>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lstStyle/>
          <a:p>
            <a:r>
              <a:rPr lang="en-US" altLang="zh-CN" dirty="0" smtClean="0">
                <a:solidFill>
                  <a:srgbClr val="FF0000"/>
                </a:solidFill>
              </a:rPr>
              <a:t>4</a:t>
            </a:r>
            <a:r>
              <a:rPr lang="zh-CN" altLang="en-US" dirty="0" smtClean="0">
                <a:solidFill>
                  <a:srgbClr val="FF0000"/>
                </a:solidFill>
              </a:rPr>
              <a:t>、生产作业过程管理（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抽查至少两个生产工序：</a:t>
            </a:r>
            <a:endParaRPr lang="zh-CN" altLang="en-US" dirty="0" smtClean="0"/>
          </a:p>
          <a:p>
            <a:r>
              <a:rPr lang="en-US" dirty="0" smtClean="0"/>
              <a:t>a</a:t>
            </a:r>
            <a:r>
              <a:rPr lang="zh-CN" altLang="en-US" dirty="0" smtClean="0"/>
              <a:t>）每发现一个生产工序工艺技术参数控制范围或安全技术要求超出规程要求</a:t>
            </a:r>
            <a:r>
              <a:rPr lang="zh-CN" altLang="en-US" dirty="0" smtClean="0">
                <a:solidFill>
                  <a:srgbClr val="FF0000"/>
                </a:solidFill>
              </a:rPr>
              <a:t>不得分；</a:t>
            </a:r>
            <a:endParaRPr lang="zh-CN" altLang="en-US" dirty="0" smtClean="0">
              <a:solidFill>
                <a:srgbClr val="FF0000"/>
              </a:solidFill>
            </a:endParaRPr>
          </a:p>
          <a:p>
            <a:r>
              <a:rPr lang="en-US" dirty="0" smtClean="0"/>
              <a:t>b</a:t>
            </a:r>
            <a:r>
              <a:rPr lang="zh-CN" altLang="en-US" dirty="0" smtClean="0"/>
              <a:t>）现场存在违章操作、物料违反流转规定、不均衡生产、危险物品在线数量超量、前后各工序产能不匹配、当后工序出现生产故障时前工序仍进行生产、超员等问题</a:t>
            </a:r>
            <a:r>
              <a:rPr lang="zh-CN" altLang="en-US" dirty="0" smtClean="0">
                <a:solidFill>
                  <a:srgbClr val="FF0000"/>
                </a:solidFill>
              </a:rPr>
              <a:t>不得分；</a:t>
            </a:r>
            <a:endParaRPr lang="zh-CN" altLang="en-US" dirty="0" smtClean="0">
              <a:solidFill>
                <a:srgbClr val="FF0000"/>
              </a:solidFill>
            </a:endParaRPr>
          </a:p>
          <a:p>
            <a:r>
              <a:rPr lang="en-US" dirty="0" smtClean="0"/>
              <a:t>c</a:t>
            </a:r>
            <a:r>
              <a:rPr lang="zh-CN" altLang="en-US" dirty="0" smtClean="0"/>
              <a:t>）未制定发生异常停机、设备故障、操作异常、物料反常等异常状态时的检查处理制度的不得分，现场存在生产工序在异常状态下运行</a:t>
            </a:r>
            <a:r>
              <a:rPr lang="zh-CN" altLang="en-US" dirty="0" smtClean="0">
                <a:solidFill>
                  <a:srgbClr val="FF0000"/>
                </a:solidFill>
              </a:rPr>
              <a:t>不得分。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lstStyle/>
          <a:p>
            <a:r>
              <a:rPr lang="en-US" altLang="zh-CN" dirty="0" smtClean="0">
                <a:solidFill>
                  <a:srgbClr val="FF0000"/>
                </a:solidFill>
              </a:rPr>
              <a:t>5</a:t>
            </a:r>
            <a:r>
              <a:rPr lang="zh-CN" altLang="en-US" dirty="0" smtClean="0">
                <a:solidFill>
                  <a:srgbClr val="FF0000"/>
                </a:solidFill>
              </a:rPr>
              <a:t>、生产、储运系统信息化管理（</a:t>
            </a:r>
            <a:r>
              <a:rPr lang="en-US" altLang="zh-CN" dirty="0" smtClean="0">
                <a:solidFill>
                  <a:srgbClr val="FF0000"/>
                </a:solidFill>
              </a:rPr>
              <a:t>50</a:t>
            </a:r>
            <a:r>
              <a:rPr lang="zh-CN" altLang="en-US" dirty="0" smtClean="0">
                <a:solidFill>
                  <a:srgbClr val="FF0000"/>
                </a:solidFill>
              </a:rPr>
              <a:t>分）</a:t>
            </a:r>
            <a:endParaRPr lang="en-US" altLang="zh-CN" dirty="0" smtClean="0">
              <a:solidFill>
                <a:srgbClr val="FF0000"/>
              </a:solidFill>
            </a:endParaRPr>
          </a:p>
          <a:p>
            <a:r>
              <a:rPr lang="zh-CN" altLang="en-US" dirty="0" smtClean="0"/>
              <a:t>）未按规定设置安全联锁系统的每有一处扣</a:t>
            </a:r>
            <a:r>
              <a:rPr lang="en-US" dirty="0" smtClean="0"/>
              <a:t>20</a:t>
            </a:r>
            <a:r>
              <a:rPr lang="zh-CN" altLang="en-US" dirty="0" smtClean="0"/>
              <a:t>分；</a:t>
            </a:r>
            <a:br>
              <a:rPr lang="en-US" dirty="0" smtClean="0"/>
            </a:br>
            <a:r>
              <a:rPr lang="en-US" dirty="0" smtClean="0"/>
              <a:t>b</a:t>
            </a:r>
            <a:r>
              <a:rPr lang="zh-CN" altLang="en-US" dirty="0" smtClean="0"/>
              <a:t>）未按规定设置视频监视每有一处扣</a:t>
            </a:r>
            <a:r>
              <a:rPr lang="en-US" dirty="0" smtClean="0"/>
              <a:t>20</a:t>
            </a:r>
            <a:r>
              <a:rPr lang="zh-CN" altLang="en-US" dirty="0" smtClean="0"/>
              <a:t>分，监视有盲区每有一处扣</a:t>
            </a:r>
            <a:r>
              <a:rPr lang="en-US" dirty="0" smtClean="0"/>
              <a:t>10</a:t>
            </a:r>
            <a:r>
              <a:rPr lang="zh-CN" altLang="en-US" dirty="0" smtClean="0"/>
              <a:t>分；</a:t>
            </a:r>
            <a:br>
              <a:rPr lang="en-US" dirty="0" smtClean="0"/>
            </a:br>
            <a:r>
              <a:rPr lang="en-US" dirty="0" smtClean="0"/>
              <a:t>c</a:t>
            </a:r>
            <a:r>
              <a:rPr lang="zh-CN" altLang="en-US" dirty="0" smtClean="0"/>
              <a:t>）检查现场混装炸药车，未设置动态信息系统的扣</a:t>
            </a:r>
            <a:r>
              <a:rPr lang="en-US" dirty="0" smtClean="0"/>
              <a:t>10</a:t>
            </a:r>
            <a:r>
              <a:rPr lang="zh-CN" altLang="en-US" dirty="0" smtClean="0"/>
              <a:t>分，运行不正常扣</a:t>
            </a:r>
            <a:r>
              <a:rPr lang="en-US" dirty="0" smtClean="0"/>
              <a:t>5</a:t>
            </a:r>
            <a:r>
              <a:rPr lang="zh-CN" altLang="en-US" dirty="0" smtClean="0"/>
              <a:t>分；</a:t>
            </a:r>
            <a:br>
              <a:rPr lang="en-US" dirty="0" smtClean="0"/>
            </a:br>
            <a:r>
              <a:rPr lang="en-US" dirty="0" smtClean="0"/>
              <a:t>d</a:t>
            </a:r>
            <a:r>
              <a:rPr lang="zh-CN" altLang="en-US" dirty="0" smtClean="0"/>
              <a:t>）检查民爆物品总仓库区安全防范系统，未按标准设置安全防护系统扣</a:t>
            </a:r>
            <a:r>
              <a:rPr lang="en-US" dirty="0" smtClean="0"/>
              <a:t>20</a:t>
            </a:r>
            <a:r>
              <a:rPr lang="zh-CN" altLang="en-US" dirty="0" smtClean="0"/>
              <a:t>分，安全防范系统有缺陷每有一处扣</a:t>
            </a:r>
            <a:r>
              <a:rPr lang="en-US" dirty="0" smtClean="0"/>
              <a:t>10</a:t>
            </a:r>
            <a:r>
              <a:rPr lang="zh-CN" altLang="en-US" dirty="0" smtClean="0"/>
              <a:t>分；</a:t>
            </a:r>
            <a:br>
              <a:rPr lang="en-US" dirty="0" smtClean="0"/>
            </a:br>
            <a:r>
              <a:rPr lang="en-US" dirty="0" smtClean="0"/>
              <a:t>e</a:t>
            </a:r>
            <a:r>
              <a:rPr lang="zh-CN" altLang="en-US" dirty="0" smtClean="0"/>
              <a:t>）检查民爆物品运输车，未实施定位管理扣</a:t>
            </a:r>
            <a:r>
              <a:rPr lang="en-US" dirty="0" smtClean="0"/>
              <a:t>10</a:t>
            </a:r>
            <a:r>
              <a:rPr lang="zh-CN" altLang="en-US" dirty="0" smtClean="0"/>
              <a:t>分，工业电雷管运输车使用卫星定位导航终端不符合安全要求扣</a:t>
            </a:r>
            <a:r>
              <a:rPr lang="en-US" dirty="0" smtClean="0"/>
              <a:t>10</a:t>
            </a:r>
            <a:r>
              <a:rPr lang="zh-CN" altLang="en-US" dirty="0" smtClean="0"/>
              <a:t>分；</a:t>
            </a:r>
            <a:endParaRPr lang="zh-CN" altLang="en-US" dirty="0" smtClean="0"/>
          </a:p>
          <a:p>
            <a:r>
              <a:rPr lang="en-US" dirty="0" smtClean="0"/>
              <a:t>f</a:t>
            </a:r>
            <a:r>
              <a:rPr lang="zh-CN" altLang="en-US" dirty="0" smtClean="0"/>
              <a:t>）检查各条民爆物品生产线，每有一条生产线民爆产品下线生产数据未实施自动采集系统扣</a:t>
            </a:r>
            <a:r>
              <a:rPr lang="en-US" dirty="0" smtClean="0"/>
              <a:t>5</a:t>
            </a:r>
            <a:r>
              <a:rPr lang="zh-CN" altLang="en-US" dirty="0" smtClean="0"/>
              <a:t>分。</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normAutofit/>
          </a:bodyPr>
          <a:p>
            <a:r>
              <a:rPr lang="zh-CN" altLang="en-US"/>
              <a:t>一、首次会议，听取企业汇报</a:t>
            </a:r>
            <a:endParaRPr lang="zh-CN" altLang="en-US"/>
          </a:p>
          <a:p>
            <a:r>
              <a:rPr lang="zh-CN" altLang="en-US"/>
              <a:t>    企业参会人员包括：企业主要负责人、安全副总、安全管理机构负责人等相关人员。</a:t>
            </a:r>
            <a:endParaRPr lang="zh-CN" altLang="en-US"/>
          </a:p>
          <a:p>
            <a:r>
              <a:rPr lang="zh-CN" altLang="en-US"/>
              <a:t>    1.汇报主要内容包括：（企业基本情况、企业生产经营情况、贯彻落实上级部门关于安全生产等决策部署情况、开展“标准化”“双控”体系建设情况）。</a:t>
            </a:r>
            <a:endParaRPr lang="zh-CN" altLang="en-US"/>
          </a:p>
          <a:p>
            <a:r>
              <a:rPr lang="zh-CN" altLang="en-US"/>
              <a:t>    2.现场提问：参会人员岗位职责及相关内容。</a:t>
            </a:r>
            <a:endParaRPr lang="zh-CN" altLang="en-US"/>
          </a:p>
          <a:p>
            <a:endParaRPr lang="zh-CN" altLang="en-US"/>
          </a:p>
        </p:txBody>
      </p:sp>
      <p:sp>
        <p:nvSpPr>
          <p:cNvPr id="3" name="标题 2"/>
          <p:cNvSpPr>
            <a:spLocks noGrp="1"/>
          </p:cNvSpPr>
          <p:nvPr>
            <p:ph type="title"/>
          </p:nvPr>
        </p:nvSpPr>
        <p:spPr/>
        <p:txBody>
          <a:bodyPr>
            <a:normAutofit fontScale="90000"/>
          </a:bodyPr>
          <a:p>
            <a:pPr algn="ctr"/>
            <a:r>
              <a:rPr lang="en-US" altLang="zh-CN">
                <a:solidFill>
                  <a:srgbClr val="FF0000"/>
                </a:solidFill>
              </a:rPr>
              <a:t>2020</a:t>
            </a:r>
            <a:r>
              <a:rPr lang="zh-CN" altLang="en-US">
                <a:solidFill>
                  <a:srgbClr val="FF0000"/>
                </a:solidFill>
              </a:rPr>
              <a:t>年安全生产标准化达标考核流程</a:t>
            </a:r>
            <a:endParaRPr lang="zh-CN" altLang="en-US">
              <a:solidFill>
                <a:srgbClr val="FF0000"/>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15106"/>
          </a:xfrm>
        </p:spPr>
        <p:txBody>
          <a:bodyPr/>
          <a:lstStyle/>
          <a:p>
            <a:r>
              <a:rPr lang="en-US" altLang="zh-CN" dirty="0" smtClean="0">
                <a:solidFill>
                  <a:srgbClr val="FF0000"/>
                </a:solidFill>
              </a:rPr>
              <a:t>6</a:t>
            </a:r>
            <a:r>
              <a:rPr lang="zh-CN" altLang="en-US" dirty="0" smtClean="0">
                <a:solidFill>
                  <a:srgbClr val="FF0000"/>
                </a:solidFill>
              </a:rPr>
              <a:t>、生产作业收工检查管理（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抽查三个生产作业工序：</a:t>
            </a:r>
            <a:br>
              <a:rPr lang="en-US" dirty="0" smtClean="0"/>
            </a:br>
            <a:r>
              <a:rPr lang="en-US" dirty="0" smtClean="0"/>
              <a:t>a</a:t>
            </a:r>
            <a:r>
              <a:rPr lang="zh-CN" altLang="en-US" dirty="0" smtClean="0"/>
              <a:t>）生产作业结束停止设备运行无控制程序或措施不得分，生产作业结束停止设备运行控制（断电）无签字确认记录不得分；</a:t>
            </a:r>
            <a:endParaRPr lang="zh-CN" altLang="en-US" dirty="0" smtClean="0"/>
          </a:p>
          <a:p>
            <a:r>
              <a:rPr lang="en-US" dirty="0" smtClean="0"/>
              <a:t> b</a:t>
            </a:r>
            <a:r>
              <a:rPr lang="zh-CN" altLang="en-US" dirty="0" smtClean="0"/>
              <a:t>）未建立危险物品清点、登记、入库检查制度不得分，账物不相符、物品堆放不符合要求每发现一处扣</a:t>
            </a:r>
            <a:r>
              <a:rPr lang="en-US" dirty="0" smtClean="0"/>
              <a:t>10</a:t>
            </a:r>
            <a:r>
              <a:rPr lang="zh-CN" altLang="en-US" dirty="0" smtClean="0"/>
              <a:t>分；</a:t>
            </a:r>
            <a:endParaRPr lang="zh-CN" altLang="en-US" dirty="0" smtClean="0"/>
          </a:p>
          <a:p>
            <a:r>
              <a:rPr lang="en-US" dirty="0" smtClean="0"/>
              <a:t> c</a:t>
            </a:r>
            <a:r>
              <a:rPr lang="zh-CN" altLang="en-US" dirty="0" smtClean="0"/>
              <a:t>）未建立收工和节假日停产清理、卫生清扫和危险物品处置制度或未严格执行制度扣</a:t>
            </a:r>
            <a:r>
              <a:rPr lang="en-US" dirty="0" smtClean="0"/>
              <a:t>10</a:t>
            </a:r>
            <a:r>
              <a:rPr lang="zh-CN" altLang="en-US" dirty="0" smtClean="0"/>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00042"/>
            <a:ext cx="8229600" cy="5929354"/>
          </a:xfrm>
        </p:spPr>
        <p:txBody>
          <a:bodyPr/>
          <a:lstStyle/>
          <a:p>
            <a:r>
              <a:rPr lang="en-US" altLang="zh-CN" dirty="0" smtClean="0">
                <a:solidFill>
                  <a:srgbClr val="FF0000"/>
                </a:solidFill>
              </a:rPr>
              <a:t>7</a:t>
            </a:r>
            <a:r>
              <a:rPr lang="zh-CN" altLang="en-US" dirty="0" smtClean="0">
                <a:solidFill>
                  <a:srgbClr val="FF0000"/>
                </a:solidFill>
              </a:rPr>
              <a:t>、返工品处理作业管理（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抽查所有产品生产线返工品处理情况：</a:t>
            </a:r>
            <a:endParaRPr lang="zh-CN" altLang="en-US" dirty="0" smtClean="0"/>
          </a:p>
          <a:p>
            <a:r>
              <a:rPr lang="en-US" dirty="0" smtClean="0"/>
              <a:t>a</a:t>
            </a:r>
            <a:r>
              <a:rPr lang="zh-CN" altLang="en-US" dirty="0" smtClean="0"/>
              <a:t>）无处理工艺和安全技术操作规程、未经技术转让单位确认的不得分；</a:t>
            </a:r>
            <a:endParaRPr lang="zh-CN" altLang="en-US" dirty="0" smtClean="0"/>
          </a:p>
          <a:p>
            <a:r>
              <a:rPr lang="en-US" dirty="0" smtClean="0"/>
              <a:t>b</a:t>
            </a:r>
            <a:r>
              <a:rPr lang="zh-CN" altLang="en-US" dirty="0" smtClean="0"/>
              <a:t>）返工品存放不符合要求每发现一处扣</a:t>
            </a:r>
            <a:r>
              <a:rPr lang="en-US" dirty="0" smtClean="0"/>
              <a:t> 10</a:t>
            </a:r>
            <a:r>
              <a:rPr lang="zh-CN" altLang="en-US" dirty="0" smtClean="0"/>
              <a:t>分；</a:t>
            </a:r>
            <a:endParaRPr lang="zh-CN" altLang="en-US" dirty="0" smtClean="0"/>
          </a:p>
          <a:p>
            <a:r>
              <a:rPr lang="en-US" dirty="0" smtClean="0"/>
              <a:t>c</a:t>
            </a:r>
            <a:r>
              <a:rPr lang="zh-CN" altLang="en-US" dirty="0" smtClean="0"/>
              <a:t>）返工品处理工房建设程序、工艺布局、设备和管理等不符合要求每发现一处扣</a:t>
            </a:r>
            <a:r>
              <a:rPr lang="en-US" dirty="0" smtClean="0"/>
              <a:t>10</a:t>
            </a:r>
            <a:r>
              <a:rPr lang="zh-CN" altLang="en-US" dirty="0" smtClean="0"/>
              <a:t>分，设备运行不正常每发现一处扣</a:t>
            </a:r>
            <a:r>
              <a:rPr lang="en-US" dirty="0" smtClean="0"/>
              <a:t>10</a:t>
            </a:r>
            <a:r>
              <a:rPr lang="zh-CN" altLang="en-US" dirty="0" smtClean="0"/>
              <a:t>分，现场存在违章操作不得分；</a:t>
            </a:r>
            <a:endParaRPr lang="zh-CN" altLang="en-US" dirty="0" smtClean="0"/>
          </a:p>
          <a:p>
            <a:r>
              <a:rPr lang="en-US" dirty="0" smtClean="0"/>
              <a:t>d</a:t>
            </a:r>
            <a:r>
              <a:rPr lang="zh-CN" altLang="en-US" dirty="0" smtClean="0"/>
              <a:t>）建筑、防雷、消防、门禁、电气等安全设施达不到相关要求，每发现一处扣</a:t>
            </a:r>
            <a:r>
              <a:rPr lang="en-US" dirty="0" smtClean="0"/>
              <a:t> 10</a:t>
            </a:r>
            <a:r>
              <a:rPr lang="zh-CN" altLang="en-US" dirty="0" smtClean="0"/>
              <a:t>分；</a:t>
            </a:r>
            <a:endParaRPr lang="zh-CN" altLang="en-US" dirty="0" smtClean="0"/>
          </a:p>
          <a:p>
            <a:r>
              <a:rPr lang="en-US" b="1" dirty="0" smtClean="0">
                <a:solidFill>
                  <a:srgbClr val="FF0000"/>
                </a:solidFill>
              </a:rPr>
              <a:t>e</a:t>
            </a:r>
            <a:r>
              <a:rPr lang="zh-CN" altLang="en-US" b="1" dirty="0" smtClean="0">
                <a:solidFill>
                  <a:srgbClr val="FF0000"/>
                </a:solidFill>
              </a:rPr>
              <a:t>）在生产线上在线处理返工品取消考评。</a:t>
            </a:r>
            <a:r>
              <a:rPr lang="zh-CN" altLang="en-US" b="1" i="1" u="sng" dirty="0" smtClean="0">
                <a:solidFill>
                  <a:srgbClr val="002060"/>
                </a:solidFill>
                <a:latin typeface="仿宋" panose="02010609060101010101" pitchFamily="49" charset="-122"/>
                <a:ea typeface="仿宋" panose="02010609060101010101" pitchFamily="49" charset="-122"/>
              </a:rPr>
              <a:t>（第七个否决项）</a:t>
            </a:r>
            <a:endParaRPr lang="zh-CN" altLang="en-US" b="1" i="1" u="sng" dirty="0" smtClean="0">
              <a:solidFill>
                <a:srgbClr val="002060"/>
              </a:solidFill>
              <a:latin typeface="仿宋" panose="02010609060101010101" pitchFamily="49" charset="-122"/>
              <a:ea typeface="仿宋" panose="02010609060101010101" pitchFamily="49" charset="-122"/>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072230"/>
          </a:xfrm>
        </p:spPr>
        <p:txBody>
          <a:bodyPr/>
          <a:lstStyle/>
          <a:p>
            <a:r>
              <a:rPr lang="en-US" altLang="zh-CN" dirty="0" smtClean="0">
                <a:solidFill>
                  <a:srgbClr val="FF0000"/>
                </a:solidFill>
              </a:rPr>
              <a:t>8</a:t>
            </a:r>
            <a:r>
              <a:rPr lang="zh-CN" altLang="en-US" dirty="0" smtClean="0">
                <a:solidFill>
                  <a:srgbClr val="FF0000"/>
                </a:solidFill>
              </a:rPr>
              <a:t>、理化分析作业管理（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检查管理制度和理化分析作业：</a:t>
            </a:r>
            <a:r>
              <a:rPr lang="en-US" dirty="0" smtClean="0"/>
              <a:t> </a:t>
            </a:r>
            <a:endParaRPr lang="zh-CN" altLang="en-US" dirty="0" smtClean="0"/>
          </a:p>
          <a:p>
            <a:r>
              <a:rPr lang="en-US" dirty="0" smtClean="0"/>
              <a:t>a</a:t>
            </a:r>
            <a:r>
              <a:rPr lang="zh-CN" altLang="en-US" dirty="0" smtClean="0"/>
              <a:t>）未建立理化分析管理制度扣</a:t>
            </a:r>
            <a:r>
              <a:rPr lang="en-US" dirty="0" smtClean="0"/>
              <a:t>5</a:t>
            </a:r>
            <a:r>
              <a:rPr lang="zh-CN" altLang="en-US" dirty="0" smtClean="0"/>
              <a:t>分，制度不符合相关法规和管理要求不得分；</a:t>
            </a:r>
            <a:endParaRPr lang="zh-CN" altLang="en-US" dirty="0" smtClean="0"/>
          </a:p>
          <a:p>
            <a:r>
              <a:rPr lang="en-US" dirty="0" smtClean="0"/>
              <a:t>b</a:t>
            </a:r>
            <a:r>
              <a:rPr lang="zh-CN" altLang="en-US" dirty="0" smtClean="0"/>
              <a:t>）无安全技术操作规程、现场存在违章操作不得分；</a:t>
            </a:r>
            <a:r>
              <a:rPr lang="en-US" dirty="0" smtClean="0"/>
              <a:t> c</a:t>
            </a:r>
            <a:r>
              <a:rPr lang="zh-CN" altLang="en-US" dirty="0" smtClean="0"/>
              <a:t>）无理化分析记录、账物不一致扣</a:t>
            </a:r>
            <a:r>
              <a:rPr lang="en-US" dirty="0" smtClean="0"/>
              <a:t>5</a:t>
            </a:r>
            <a:r>
              <a:rPr lang="zh-CN" altLang="en-US" dirty="0" smtClean="0"/>
              <a:t>分；</a:t>
            </a:r>
            <a:endParaRPr lang="zh-CN" altLang="en-US" dirty="0" smtClean="0"/>
          </a:p>
          <a:p>
            <a:r>
              <a:rPr lang="en-US" dirty="0" smtClean="0"/>
              <a:t>d</a:t>
            </a:r>
            <a:r>
              <a:rPr lang="zh-CN" altLang="en-US" dirty="0" smtClean="0"/>
              <a:t>）剧毒物品管理不符合要求不得分；</a:t>
            </a:r>
            <a:endParaRPr lang="zh-CN" altLang="en-US" dirty="0" smtClean="0"/>
          </a:p>
          <a:p>
            <a:r>
              <a:rPr lang="en-US" dirty="0" smtClean="0"/>
              <a:t>e</a:t>
            </a:r>
            <a:r>
              <a:rPr lang="zh-CN" altLang="en-US" dirty="0" smtClean="0"/>
              <a:t>）理化室内的工量器具及各种试剂瓶摆放、地面、墙壁、天花板、仪器仪表、设备设施</a:t>
            </a:r>
            <a:r>
              <a:rPr lang="zh-CN" altLang="en-US" dirty="0" smtClean="0">
                <a:solidFill>
                  <a:srgbClr val="FF0000"/>
                </a:solidFill>
              </a:rPr>
              <a:t>等存在不整齐、不干净、有杂物的情况，扣</a:t>
            </a:r>
            <a:r>
              <a:rPr lang="en-US" dirty="0" smtClean="0">
                <a:solidFill>
                  <a:srgbClr val="FF0000"/>
                </a:solidFill>
              </a:rPr>
              <a:t> 5 </a:t>
            </a:r>
            <a:r>
              <a:rPr lang="zh-CN" altLang="en-US" dirty="0" smtClean="0">
                <a:solidFill>
                  <a:srgbClr val="FF0000"/>
                </a:solidFill>
              </a:rPr>
              <a:t>分。</a:t>
            </a:r>
            <a:endParaRPr lang="en-US" altLang="zh-CN" dirty="0" smtClean="0">
              <a:solidFill>
                <a:srgbClr val="FF0000"/>
              </a:solidFill>
            </a:endParaRPr>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215106"/>
          </a:xfrm>
        </p:spPr>
        <p:txBody>
          <a:bodyPr>
            <a:normAutofit lnSpcReduction="10000"/>
          </a:bodyPr>
          <a:lstStyle/>
          <a:p>
            <a:r>
              <a:rPr lang="en-US" altLang="zh-CN" dirty="0" smtClean="0">
                <a:solidFill>
                  <a:srgbClr val="FF0000"/>
                </a:solidFill>
              </a:rPr>
              <a:t>9</a:t>
            </a:r>
            <a:r>
              <a:rPr lang="zh-CN" altLang="en-US" dirty="0" smtClean="0">
                <a:solidFill>
                  <a:srgbClr val="FF0000"/>
                </a:solidFill>
              </a:rPr>
              <a:t>、民爆物品产品质量试验作业管理（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检查管理制度和试验作业：</a:t>
            </a:r>
            <a:br>
              <a:rPr lang="en-US" dirty="0" smtClean="0"/>
            </a:br>
            <a:r>
              <a:rPr lang="en-US" dirty="0" smtClean="0"/>
              <a:t>a</a:t>
            </a:r>
            <a:r>
              <a:rPr lang="zh-CN" altLang="en-US" dirty="0" smtClean="0"/>
              <a:t>）未建立试验管理制度不得分，制度内容不符合要求扣</a:t>
            </a:r>
            <a:r>
              <a:rPr lang="en-US" dirty="0" smtClean="0"/>
              <a:t> 5 </a:t>
            </a:r>
            <a:r>
              <a:rPr lang="zh-CN" altLang="en-US" dirty="0" smtClean="0"/>
              <a:t>分；</a:t>
            </a:r>
            <a:endParaRPr lang="zh-CN" altLang="en-US" dirty="0" smtClean="0"/>
          </a:p>
          <a:p>
            <a:r>
              <a:rPr lang="en-US" dirty="0" smtClean="0"/>
              <a:t>b</a:t>
            </a:r>
            <a:r>
              <a:rPr lang="zh-CN" altLang="en-US" dirty="0" smtClean="0"/>
              <a:t>）无安全技术操作规程不得分，规程内容不符合民爆物品实际扣</a:t>
            </a:r>
            <a:r>
              <a:rPr lang="en-US" dirty="0" smtClean="0"/>
              <a:t> 5</a:t>
            </a:r>
            <a:r>
              <a:rPr lang="zh-CN" altLang="en-US" dirty="0" smtClean="0"/>
              <a:t>分，发现违章操作不得分；</a:t>
            </a:r>
            <a:endParaRPr lang="zh-CN" altLang="en-US" dirty="0" smtClean="0"/>
          </a:p>
          <a:p>
            <a:r>
              <a:rPr lang="en-US" dirty="0" smtClean="0"/>
              <a:t>c</a:t>
            </a:r>
            <a:r>
              <a:rPr lang="zh-CN" altLang="en-US" dirty="0" smtClean="0"/>
              <a:t>）无试验记录不得分，账物不一致或记录不规范扣</a:t>
            </a:r>
            <a:r>
              <a:rPr lang="en-US" dirty="0" smtClean="0"/>
              <a:t> 5 </a:t>
            </a:r>
            <a:r>
              <a:rPr lang="zh-CN" altLang="en-US" dirty="0" smtClean="0"/>
              <a:t>分，记录无签字不得分。</a:t>
            </a:r>
            <a:endParaRPr lang="en-US" altLang="zh-CN" dirty="0" smtClean="0"/>
          </a:p>
          <a:p>
            <a:r>
              <a:rPr lang="en-US" altLang="zh-CN" dirty="0" smtClean="0">
                <a:solidFill>
                  <a:srgbClr val="FF0000"/>
                </a:solidFill>
              </a:rPr>
              <a:t>10</a:t>
            </a:r>
            <a:r>
              <a:rPr lang="zh-CN" altLang="en-US" dirty="0" smtClean="0">
                <a:solidFill>
                  <a:srgbClr val="FF0000"/>
                </a:solidFill>
              </a:rPr>
              <a:t>、民爆物品销毁作业管理（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）未建立销毁管理制度不得分，制度内容不符合要求扣</a:t>
            </a:r>
            <a:r>
              <a:rPr lang="en-US" dirty="0" smtClean="0"/>
              <a:t> 5 </a:t>
            </a:r>
            <a:r>
              <a:rPr lang="zh-CN" altLang="en-US" dirty="0" smtClean="0"/>
              <a:t>分；</a:t>
            </a:r>
            <a:endParaRPr lang="zh-CN" altLang="en-US" dirty="0" smtClean="0"/>
          </a:p>
          <a:p>
            <a:r>
              <a:rPr lang="en-US" dirty="0" smtClean="0"/>
              <a:t>b</a:t>
            </a:r>
            <a:r>
              <a:rPr lang="zh-CN" altLang="en-US" dirty="0" smtClean="0"/>
              <a:t>）无安全技术操作规程不得分，规程内容不符合要求扣</a:t>
            </a:r>
            <a:r>
              <a:rPr lang="en-US" dirty="0" smtClean="0"/>
              <a:t> 5 </a:t>
            </a:r>
            <a:r>
              <a:rPr lang="zh-CN" altLang="en-US" dirty="0" smtClean="0"/>
              <a:t>分，发现违章操作不得分；</a:t>
            </a:r>
            <a:endParaRPr lang="zh-CN" altLang="en-US" dirty="0" smtClean="0"/>
          </a:p>
          <a:p>
            <a:r>
              <a:rPr lang="en-US" dirty="0" smtClean="0"/>
              <a:t>c</a:t>
            </a:r>
            <a:r>
              <a:rPr lang="zh-CN" altLang="en-US" dirty="0" smtClean="0"/>
              <a:t>）无销毁记录、账物不一致、记录无签字不得分，记录不规范扣</a:t>
            </a:r>
            <a:r>
              <a:rPr lang="en-US" dirty="0" smtClean="0"/>
              <a:t>10</a:t>
            </a:r>
            <a:r>
              <a:rPr lang="zh-CN" altLang="en-US" dirty="0" smtClean="0"/>
              <a:t>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00042"/>
            <a:ext cx="8229600" cy="6000792"/>
          </a:xfrm>
        </p:spPr>
        <p:txBody>
          <a:bodyPr/>
          <a:lstStyle/>
          <a:p>
            <a:r>
              <a:rPr lang="en-US" altLang="zh-CN" dirty="0" smtClean="0">
                <a:solidFill>
                  <a:srgbClr val="FF0000"/>
                </a:solidFill>
              </a:rPr>
              <a:t>11</a:t>
            </a:r>
            <a:r>
              <a:rPr lang="zh-CN" altLang="en-US" dirty="0" smtClean="0">
                <a:solidFill>
                  <a:srgbClr val="FF0000"/>
                </a:solidFill>
              </a:rPr>
              <a:t>、民爆物品储存管理（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）未建立仓库储存管理制度不得分，制度内容不符合标准要求扣</a:t>
            </a:r>
            <a:r>
              <a:rPr lang="en-US" dirty="0" smtClean="0"/>
              <a:t> 5 </a:t>
            </a:r>
            <a:r>
              <a:rPr lang="zh-CN" altLang="en-US" dirty="0" smtClean="0"/>
              <a:t>分；</a:t>
            </a:r>
            <a:endParaRPr lang="zh-CN" altLang="en-US" dirty="0" smtClean="0"/>
          </a:p>
          <a:p>
            <a:r>
              <a:rPr lang="en-US" dirty="0" smtClean="0"/>
              <a:t>b</a:t>
            </a:r>
            <a:r>
              <a:rPr lang="zh-CN" altLang="en-US" dirty="0" smtClean="0"/>
              <a:t>）储存能力达不到要求扣</a:t>
            </a:r>
            <a:r>
              <a:rPr lang="en-US" dirty="0" smtClean="0"/>
              <a:t> 10</a:t>
            </a:r>
            <a:r>
              <a:rPr lang="zh-CN" altLang="en-US" dirty="0" smtClean="0"/>
              <a:t>分；</a:t>
            </a:r>
            <a:endParaRPr lang="zh-CN" altLang="en-US" dirty="0" smtClean="0"/>
          </a:p>
          <a:p>
            <a:r>
              <a:rPr lang="en-US" dirty="0" smtClean="0"/>
              <a:t>c</a:t>
            </a:r>
            <a:r>
              <a:rPr lang="zh-CN" altLang="en-US" dirty="0" smtClean="0"/>
              <a:t>）同库存放、堆放、出入库和管理不符合要求或账物卡不符每发现一项扣</a:t>
            </a:r>
            <a:r>
              <a:rPr lang="en-US" dirty="0" smtClean="0"/>
              <a:t>5</a:t>
            </a:r>
            <a:r>
              <a:rPr lang="zh-CN" altLang="en-US" dirty="0" smtClean="0"/>
              <a:t>分；</a:t>
            </a:r>
            <a:endParaRPr lang="zh-CN" altLang="en-US" dirty="0" smtClean="0"/>
          </a:p>
          <a:p>
            <a:r>
              <a:rPr lang="en-US" dirty="0" smtClean="0"/>
              <a:t>d</a:t>
            </a:r>
            <a:r>
              <a:rPr lang="zh-CN" altLang="en-US" dirty="0" smtClean="0"/>
              <a:t>）发现库内存放不合格产品、废品、回收品、收缴的非法产品、安定性不明的试验品、过期产品、库房有闲杂物品等及无关物品的不得分；</a:t>
            </a:r>
            <a:endParaRPr lang="zh-CN" altLang="en-US" dirty="0" smtClean="0"/>
          </a:p>
          <a:p>
            <a:r>
              <a:rPr lang="en-US" dirty="0" smtClean="0"/>
              <a:t>e</a:t>
            </a:r>
            <a:r>
              <a:rPr lang="zh-CN" altLang="en-US" dirty="0" smtClean="0"/>
              <a:t>）未按规定租用或出租仓库共用库区，无安全管理协议不得分。</a:t>
            </a:r>
            <a:endParaRPr lang="zh-CN" alt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normAutofit fontScale="85000" lnSpcReduction="20000"/>
          </a:bodyPr>
          <a:lstStyle/>
          <a:p>
            <a:r>
              <a:rPr lang="en-US" altLang="zh-CN" dirty="0" smtClean="0">
                <a:solidFill>
                  <a:srgbClr val="FF0000"/>
                </a:solidFill>
              </a:rPr>
              <a:t>12</a:t>
            </a:r>
            <a:r>
              <a:rPr lang="zh-CN" altLang="en-US" dirty="0" smtClean="0">
                <a:solidFill>
                  <a:srgbClr val="FF0000"/>
                </a:solidFill>
              </a:rPr>
              <a:t>、民爆物品装卸作业管理（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检查管理制度和装卸作业：</a:t>
            </a:r>
            <a:endParaRPr lang="zh-CN" altLang="en-US" dirty="0" smtClean="0"/>
          </a:p>
          <a:p>
            <a:r>
              <a:rPr lang="en-US" dirty="0" smtClean="0"/>
              <a:t>a</a:t>
            </a:r>
            <a:r>
              <a:rPr lang="zh-CN" altLang="en-US" dirty="0" smtClean="0"/>
              <a:t>）未建立装卸管理制度不得分，制度内容不符合标准扣</a:t>
            </a:r>
            <a:r>
              <a:rPr lang="en-US" dirty="0" smtClean="0"/>
              <a:t>10</a:t>
            </a:r>
            <a:r>
              <a:rPr lang="zh-CN" altLang="en-US" dirty="0" smtClean="0"/>
              <a:t>分；</a:t>
            </a:r>
            <a:endParaRPr lang="zh-CN" altLang="en-US" dirty="0" smtClean="0"/>
          </a:p>
          <a:p>
            <a:r>
              <a:rPr lang="en-US" dirty="0" smtClean="0"/>
              <a:t>b</a:t>
            </a:r>
            <a:r>
              <a:rPr lang="zh-CN" altLang="en-US" dirty="0" smtClean="0"/>
              <a:t>）未制定安全操作规程不得分，规程内容不符合标准扣</a:t>
            </a:r>
            <a:r>
              <a:rPr lang="en-US" dirty="0" smtClean="0"/>
              <a:t>10</a:t>
            </a:r>
            <a:r>
              <a:rPr lang="zh-CN" altLang="en-US" dirty="0" smtClean="0"/>
              <a:t>分；</a:t>
            </a:r>
            <a:endParaRPr lang="zh-CN" altLang="en-US" dirty="0" smtClean="0"/>
          </a:p>
          <a:p>
            <a:r>
              <a:rPr lang="en-US" b="1" dirty="0" smtClean="0"/>
              <a:t>c)</a:t>
            </a:r>
            <a:r>
              <a:rPr lang="zh-CN" altLang="en-US" b="1" dirty="0" smtClean="0"/>
              <a:t>发现严重违章操作的取消考评。</a:t>
            </a:r>
            <a:r>
              <a:rPr lang="en-US" dirty="0" smtClean="0"/>
              <a:t> </a:t>
            </a:r>
            <a:r>
              <a:rPr lang="zh-CN" altLang="en-US" b="1" i="1" u="sng" dirty="0" smtClean="0">
                <a:solidFill>
                  <a:srgbClr val="002060"/>
                </a:solidFill>
                <a:latin typeface="仿宋" panose="02010609060101010101" pitchFamily="49" charset="-122"/>
                <a:ea typeface="仿宋" panose="02010609060101010101" pitchFamily="49" charset="-122"/>
              </a:rPr>
              <a:t>（第八个否决项）</a:t>
            </a:r>
            <a:endParaRPr lang="zh-CN" altLang="en-US" b="1" i="1" u="sng" dirty="0" smtClean="0">
              <a:solidFill>
                <a:srgbClr val="002060"/>
              </a:solidFill>
              <a:latin typeface="仿宋" panose="02010609060101010101" pitchFamily="49" charset="-122"/>
              <a:ea typeface="仿宋" panose="02010609060101010101" pitchFamily="49" charset="-122"/>
            </a:endParaRPr>
          </a:p>
          <a:p>
            <a:r>
              <a:rPr lang="en-US" altLang="zh-CN" dirty="0" smtClean="0">
                <a:solidFill>
                  <a:srgbClr val="FF0000"/>
                </a:solidFill>
              </a:rPr>
              <a:t>13</a:t>
            </a:r>
            <a:r>
              <a:rPr lang="zh-CN" altLang="en-US" dirty="0" smtClean="0">
                <a:solidFill>
                  <a:srgbClr val="FF0000"/>
                </a:solidFill>
              </a:rPr>
              <a:t>、民爆物品运输管理</a:t>
            </a:r>
            <a:r>
              <a:rPr lang="en-US" dirty="0" smtClean="0">
                <a:solidFill>
                  <a:srgbClr val="FF0000"/>
                </a:solidFill>
              </a:rPr>
              <a:t> </a:t>
            </a:r>
            <a:r>
              <a:rPr lang="zh-CN" altLang="en-US" dirty="0" smtClean="0">
                <a:solidFill>
                  <a:srgbClr val="FF0000"/>
                </a:solidFill>
              </a:rPr>
              <a:t>（</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zh-CN" altLang="en-US" dirty="0" smtClean="0"/>
          </a:p>
          <a:p>
            <a:r>
              <a:rPr lang="en-US" dirty="0" smtClean="0"/>
              <a:t>a</a:t>
            </a:r>
            <a:r>
              <a:rPr lang="zh-CN" altLang="en-US" dirty="0" smtClean="0"/>
              <a:t>）未建立运输管理制度不得分，制度内容不符合标准要求扣</a:t>
            </a:r>
            <a:r>
              <a:rPr lang="en-US" dirty="0" smtClean="0"/>
              <a:t> 10</a:t>
            </a:r>
            <a:r>
              <a:rPr lang="zh-CN" altLang="en-US" dirty="0" smtClean="0"/>
              <a:t>分；</a:t>
            </a:r>
            <a:endParaRPr lang="zh-CN" altLang="en-US" dirty="0" smtClean="0"/>
          </a:p>
          <a:p>
            <a:r>
              <a:rPr lang="en-US" dirty="0" smtClean="0"/>
              <a:t>b</a:t>
            </a:r>
            <a:r>
              <a:rPr lang="zh-CN" altLang="en-US" dirty="0" smtClean="0"/>
              <a:t>）未制定安全操作规程不得分，规程内容不符合标准扣</a:t>
            </a:r>
            <a:r>
              <a:rPr lang="en-US" dirty="0" smtClean="0"/>
              <a:t> 10</a:t>
            </a:r>
            <a:r>
              <a:rPr lang="zh-CN" altLang="en-US" dirty="0" smtClean="0"/>
              <a:t>分，发现违章操作不得分。</a:t>
            </a:r>
            <a:endParaRPr lang="zh-CN" altLang="en-US" dirty="0" smtClean="0"/>
          </a:p>
          <a:p>
            <a:r>
              <a:rPr lang="en-US" dirty="0" smtClean="0"/>
              <a:t> </a:t>
            </a:r>
            <a:r>
              <a:rPr lang="en-US" altLang="zh-CN" dirty="0" smtClean="0">
                <a:solidFill>
                  <a:srgbClr val="FF0000"/>
                </a:solidFill>
              </a:rPr>
              <a:t>14</a:t>
            </a:r>
            <a:r>
              <a:rPr lang="zh-CN" altLang="en-US" dirty="0" smtClean="0">
                <a:solidFill>
                  <a:srgbClr val="FF0000"/>
                </a:solidFill>
              </a:rPr>
              <a:t>、特殊危险作业许可管理</a:t>
            </a:r>
            <a:r>
              <a:rPr lang="en-US" dirty="0" smtClean="0">
                <a:solidFill>
                  <a:srgbClr val="FF0000"/>
                </a:solidFill>
              </a:rPr>
              <a:t> </a:t>
            </a:r>
            <a:r>
              <a:rPr lang="zh-CN" altLang="en-US" dirty="0" smtClean="0">
                <a:solidFill>
                  <a:srgbClr val="FF0000"/>
                </a:solidFill>
              </a:rPr>
              <a:t>（</a:t>
            </a:r>
            <a:r>
              <a:rPr lang="en-US" altLang="zh-CN" dirty="0" smtClean="0">
                <a:solidFill>
                  <a:srgbClr val="FF0000"/>
                </a:solidFill>
              </a:rPr>
              <a:t>20</a:t>
            </a:r>
            <a:r>
              <a:rPr lang="zh-CN" altLang="en-US" dirty="0" smtClean="0">
                <a:solidFill>
                  <a:srgbClr val="FF0000"/>
                </a:solidFill>
              </a:rPr>
              <a:t>分）</a:t>
            </a:r>
            <a:endParaRPr lang="zh-CN" altLang="en-US" dirty="0" smtClean="0">
              <a:solidFill>
                <a:srgbClr val="FF0000"/>
              </a:solidFill>
            </a:endParaRPr>
          </a:p>
          <a:p>
            <a:r>
              <a:rPr lang="zh-CN" altLang="en-US" dirty="0" smtClean="0"/>
              <a:t>抽查近期一次特殊危险作业许可管理：</a:t>
            </a:r>
            <a:endParaRPr lang="zh-CN" altLang="en-US" dirty="0" smtClean="0"/>
          </a:p>
          <a:p>
            <a:r>
              <a:rPr lang="en-US" dirty="0" smtClean="0"/>
              <a:t>a</a:t>
            </a:r>
            <a:r>
              <a:rPr lang="zh-CN" altLang="en-US" dirty="0" smtClean="0"/>
              <a:t>）未建立危险作业审批制度不得分，未办理审批手续或审批手续不全就开展作业活动的不得分；</a:t>
            </a:r>
            <a:endParaRPr lang="zh-CN" altLang="en-US" dirty="0" smtClean="0"/>
          </a:p>
          <a:p>
            <a:r>
              <a:rPr lang="en-US" dirty="0" smtClean="0"/>
              <a:t>b</a:t>
            </a:r>
            <a:r>
              <a:rPr lang="zh-CN" altLang="en-US" dirty="0" smtClean="0"/>
              <a:t>）作业许可证安全措施内容不全、签字不全扣</a:t>
            </a:r>
            <a:r>
              <a:rPr lang="en-US" dirty="0" smtClean="0"/>
              <a:t>10</a:t>
            </a:r>
            <a:r>
              <a:rPr lang="zh-CN" altLang="en-US" dirty="0" smtClean="0"/>
              <a:t>分；</a:t>
            </a:r>
            <a:endParaRPr lang="zh-CN" altLang="en-US" dirty="0" smtClean="0"/>
          </a:p>
          <a:p>
            <a:r>
              <a:rPr lang="en-US" dirty="0" smtClean="0"/>
              <a:t>c</a:t>
            </a:r>
            <a:r>
              <a:rPr lang="zh-CN" altLang="en-US" dirty="0" smtClean="0"/>
              <a:t>）特种作业人员应持证上岗，不符合要求不得分。</a:t>
            </a:r>
            <a:endParaRPr lang="zh-CN" altLang="en-US" dirty="0" smtClean="0"/>
          </a:p>
          <a:p>
            <a:pPr>
              <a:buNone/>
            </a:pPr>
            <a:r>
              <a:rPr lang="en-US" dirty="0" smtClean="0"/>
              <a:t> </a:t>
            </a:r>
            <a:endParaRPr lang="zh-CN" altLang="en-US" dirty="0" smtClean="0"/>
          </a:p>
          <a:p>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481328"/>
            <a:ext cx="8229600" cy="5019506"/>
          </a:xfrm>
        </p:spPr>
        <p:txBody>
          <a:bodyPr>
            <a:normAutofit fontScale="92500"/>
          </a:bodyPr>
          <a:lstStyle/>
          <a:p>
            <a:r>
              <a:rPr lang="en-US" altLang="zh-CN" dirty="0" smtClean="0">
                <a:solidFill>
                  <a:srgbClr val="FF0000"/>
                </a:solidFill>
              </a:rPr>
              <a:t>1</a:t>
            </a:r>
            <a:r>
              <a:rPr lang="zh-CN" altLang="en-US" dirty="0" smtClean="0">
                <a:solidFill>
                  <a:srgbClr val="FF0000"/>
                </a:solidFill>
              </a:rPr>
              <a:t>、生产场所定置管理（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现场检查生产作业现场管理情况：</a:t>
            </a:r>
            <a:endParaRPr lang="zh-CN" altLang="en-US" dirty="0" smtClean="0"/>
          </a:p>
          <a:p>
            <a:r>
              <a:rPr lang="en-US" dirty="0" smtClean="0"/>
              <a:t>a)</a:t>
            </a:r>
            <a:r>
              <a:rPr lang="zh-CN" altLang="en-US" dirty="0" smtClean="0"/>
              <a:t>未实施</a:t>
            </a:r>
            <a:r>
              <a:rPr lang="en-US" dirty="0" smtClean="0"/>
              <a:t>6S</a:t>
            </a:r>
            <a:r>
              <a:rPr lang="zh-CN" altLang="en-US" dirty="0" smtClean="0"/>
              <a:t>管理</a:t>
            </a:r>
            <a:r>
              <a:rPr lang="zh-CN" altLang="en-US" b="1" u="sng" dirty="0" smtClean="0">
                <a:solidFill>
                  <a:srgbClr val="002060"/>
                </a:solidFill>
                <a:latin typeface="仿宋" panose="02010609060101010101" pitchFamily="49" charset="-122"/>
                <a:ea typeface="仿宋" panose="02010609060101010101" pitchFamily="49" charset="-122"/>
              </a:rPr>
              <a:t>（</a:t>
            </a:r>
            <a:r>
              <a:rPr lang="en-US" altLang="zh-CN" b="1" u="sng" dirty="0" smtClean="0">
                <a:solidFill>
                  <a:srgbClr val="002060"/>
                </a:solidFill>
                <a:latin typeface="仿宋" panose="02010609060101010101" pitchFamily="49" charset="-122"/>
                <a:ea typeface="仿宋" panose="02010609060101010101" pitchFamily="49" charset="-122"/>
              </a:rPr>
              <a:t>6</a:t>
            </a:r>
            <a:r>
              <a:rPr lang="en-US" b="1" u="sng" dirty="0" smtClean="0">
                <a:solidFill>
                  <a:srgbClr val="002060"/>
                </a:solidFill>
                <a:latin typeface="仿宋" panose="02010609060101010101" pitchFamily="49" charset="-122"/>
                <a:ea typeface="仿宋" panose="02010609060101010101" pitchFamily="49" charset="-122"/>
              </a:rPr>
              <a:t>S</a:t>
            </a:r>
            <a:r>
              <a:rPr lang="zh-CN" altLang="en-US" b="1" u="sng" dirty="0" smtClean="0">
                <a:solidFill>
                  <a:srgbClr val="002060"/>
                </a:solidFill>
                <a:latin typeface="仿宋" panose="02010609060101010101" pitchFamily="49" charset="-122"/>
                <a:ea typeface="仿宋" panose="02010609060101010101" pitchFamily="49" charset="-122"/>
              </a:rPr>
              <a:t>即整理</a:t>
            </a:r>
            <a:r>
              <a:rPr lang="en-US" b="1" u="sng" dirty="0" smtClean="0">
                <a:solidFill>
                  <a:srgbClr val="002060"/>
                </a:solidFill>
                <a:latin typeface="仿宋" panose="02010609060101010101" pitchFamily="49" charset="-122"/>
                <a:ea typeface="仿宋" panose="02010609060101010101" pitchFamily="49" charset="-122"/>
              </a:rPr>
              <a:t>、</a:t>
            </a:r>
            <a:r>
              <a:rPr lang="zh-CN" altLang="en-US" b="1" u="sng" dirty="0" smtClean="0">
                <a:solidFill>
                  <a:srgbClr val="002060"/>
                </a:solidFill>
                <a:latin typeface="仿宋" panose="02010609060101010101" pitchFamily="49" charset="-122"/>
                <a:ea typeface="仿宋" panose="02010609060101010101" pitchFamily="49" charset="-122"/>
              </a:rPr>
              <a:t>整顿</a:t>
            </a:r>
            <a:r>
              <a:rPr lang="en-US" b="1" u="sng" dirty="0" smtClean="0">
                <a:solidFill>
                  <a:srgbClr val="002060"/>
                </a:solidFill>
                <a:latin typeface="仿宋" panose="02010609060101010101" pitchFamily="49" charset="-122"/>
                <a:ea typeface="仿宋" panose="02010609060101010101" pitchFamily="49" charset="-122"/>
              </a:rPr>
              <a:t>、</a:t>
            </a:r>
            <a:r>
              <a:rPr lang="zh-CN" altLang="en-US" b="1" u="sng" dirty="0" smtClean="0">
                <a:solidFill>
                  <a:srgbClr val="002060"/>
                </a:solidFill>
                <a:latin typeface="仿宋" panose="02010609060101010101" pitchFamily="49" charset="-122"/>
                <a:ea typeface="仿宋" panose="02010609060101010101" pitchFamily="49" charset="-122"/>
              </a:rPr>
              <a:t>清扫、清洁</a:t>
            </a:r>
            <a:r>
              <a:rPr lang="en-US" b="1" u="sng" dirty="0" smtClean="0">
                <a:solidFill>
                  <a:srgbClr val="002060"/>
                </a:solidFill>
                <a:latin typeface="仿宋" panose="02010609060101010101" pitchFamily="49" charset="-122"/>
                <a:ea typeface="仿宋" panose="02010609060101010101" pitchFamily="49" charset="-122"/>
              </a:rPr>
              <a:t>、</a:t>
            </a:r>
            <a:r>
              <a:rPr lang="zh-CN" altLang="en-US" b="1" u="sng" dirty="0" smtClean="0">
                <a:solidFill>
                  <a:srgbClr val="002060"/>
                </a:solidFill>
                <a:latin typeface="仿宋" panose="02010609060101010101" pitchFamily="49" charset="-122"/>
                <a:ea typeface="仿宋" panose="02010609060101010101" pitchFamily="49" charset="-122"/>
              </a:rPr>
              <a:t>素养</a:t>
            </a:r>
            <a:r>
              <a:rPr lang="en-US" b="1" u="sng" dirty="0" smtClean="0">
                <a:solidFill>
                  <a:srgbClr val="002060"/>
                </a:solidFill>
                <a:latin typeface="仿宋" panose="02010609060101010101" pitchFamily="49" charset="-122"/>
                <a:ea typeface="仿宋" panose="02010609060101010101" pitchFamily="49" charset="-122"/>
              </a:rPr>
              <a:t>、</a:t>
            </a:r>
            <a:r>
              <a:rPr lang="zh-CN" altLang="en-US" b="1" u="sng" dirty="0" smtClean="0">
                <a:solidFill>
                  <a:srgbClr val="002060"/>
                </a:solidFill>
                <a:latin typeface="仿宋" panose="02010609060101010101" pitchFamily="49" charset="-122"/>
                <a:ea typeface="仿宋" panose="02010609060101010101" pitchFamily="49" charset="-122"/>
              </a:rPr>
              <a:t>安全）、</a:t>
            </a:r>
            <a:r>
              <a:rPr lang="zh-CN" altLang="en-US" dirty="0" smtClean="0"/>
              <a:t>定置线和现场管理达不到要求的扣</a:t>
            </a:r>
            <a:r>
              <a:rPr lang="en-US" dirty="0" smtClean="0"/>
              <a:t>10</a:t>
            </a:r>
            <a:r>
              <a:rPr lang="zh-CN" altLang="en-US" dirty="0" smtClean="0"/>
              <a:t>分；</a:t>
            </a:r>
            <a:endParaRPr lang="zh-CN" altLang="en-US" dirty="0" smtClean="0"/>
          </a:p>
          <a:p>
            <a:r>
              <a:rPr lang="en-US" dirty="0" smtClean="0"/>
              <a:t>b</a:t>
            </a:r>
            <a:r>
              <a:rPr lang="zh-CN" altLang="en-US" dirty="0" smtClean="0"/>
              <a:t>）作业场所通道每发现一项不符合要求扣</a:t>
            </a:r>
            <a:r>
              <a:rPr lang="en-US" dirty="0" smtClean="0"/>
              <a:t>10</a:t>
            </a:r>
            <a:r>
              <a:rPr lang="zh-CN" altLang="en-US" dirty="0" smtClean="0"/>
              <a:t>分；</a:t>
            </a:r>
            <a:endParaRPr lang="zh-CN" altLang="en-US" dirty="0" smtClean="0"/>
          </a:p>
          <a:p>
            <a:r>
              <a:rPr lang="en-US" dirty="0" smtClean="0"/>
              <a:t>c</a:t>
            </a:r>
            <a:r>
              <a:rPr lang="zh-CN" altLang="en-US" dirty="0" smtClean="0"/>
              <a:t>）作业场所设备设施、物料、操作空间等不符合安全要求和方便操作每发现一处扣</a:t>
            </a:r>
            <a:r>
              <a:rPr lang="en-US" dirty="0" smtClean="0"/>
              <a:t>10</a:t>
            </a:r>
            <a:r>
              <a:rPr lang="zh-CN" altLang="en-US" dirty="0" smtClean="0"/>
              <a:t>分，未实行分类管理的每发现一处扣</a:t>
            </a:r>
            <a:r>
              <a:rPr lang="en-US" dirty="0" smtClean="0"/>
              <a:t>10</a:t>
            </a:r>
            <a:r>
              <a:rPr lang="zh-CN" altLang="en-US" dirty="0" smtClean="0"/>
              <a:t>分；</a:t>
            </a:r>
            <a:endParaRPr lang="zh-CN" altLang="en-US" dirty="0" smtClean="0"/>
          </a:p>
          <a:p>
            <a:r>
              <a:rPr lang="en-US" dirty="0" smtClean="0"/>
              <a:t>d</a:t>
            </a:r>
            <a:r>
              <a:rPr lang="zh-CN" altLang="en-US" dirty="0" smtClean="0"/>
              <a:t>）</a:t>
            </a:r>
            <a:r>
              <a:rPr lang="zh-CN" altLang="en-US" dirty="0" smtClean="0">
                <a:solidFill>
                  <a:srgbClr val="FF0000"/>
                </a:solidFill>
              </a:rPr>
              <a:t>现场存在危险物料</a:t>
            </a:r>
            <a:r>
              <a:rPr lang="en-US" dirty="0" smtClean="0">
                <a:solidFill>
                  <a:srgbClr val="FF0000"/>
                </a:solidFill>
              </a:rPr>
              <a:t>“</a:t>
            </a:r>
            <a:r>
              <a:rPr lang="zh-CN" altLang="en-US" dirty="0" smtClean="0">
                <a:solidFill>
                  <a:srgbClr val="FF0000"/>
                </a:solidFill>
              </a:rPr>
              <a:t>跑、冒、滴、漏</a:t>
            </a:r>
            <a:r>
              <a:rPr lang="en-US" dirty="0" smtClean="0">
                <a:solidFill>
                  <a:srgbClr val="FF0000"/>
                </a:solidFill>
              </a:rPr>
              <a:t>”</a:t>
            </a:r>
            <a:r>
              <a:rPr lang="zh-CN" altLang="en-US" dirty="0" smtClean="0">
                <a:solidFill>
                  <a:srgbClr val="FF0000"/>
                </a:solidFill>
              </a:rPr>
              <a:t>每发现一处不得分，存在一般</a:t>
            </a:r>
            <a:r>
              <a:rPr lang="en-US" dirty="0" smtClean="0">
                <a:solidFill>
                  <a:srgbClr val="FF0000"/>
                </a:solidFill>
              </a:rPr>
              <a:t>“</a:t>
            </a:r>
            <a:r>
              <a:rPr lang="zh-CN" altLang="en-US" dirty="0" smtClean="0">
                <a:solidFill>
                  <a:srgbClr val="FF0000"/>
                </a:solidFill>
              </a:rPr>
              <a:t>跑、冒、滴、漏</a:t>
            </a:r>
            <a:r>
              <a:rPr lang="en-US" dirty="0" smtClean="0">
                <a:solidFill>
                  <a:srgbClr val="FF0000"/>
                </a:solidFill>
              </a:rPr>
              <a:t>” </a:t>
            </a:r>
            <a:r>
              <a:rPr lang="zh-CN" altLang="en-US" dirty="0" smtClean="0">
                <a:solidFill>
                  <a:srgbClr val="FF0000"/>
                </a:solidFill>
              </a:rPr>
              <a:t>每发现一处扣</a:t>
            </a:r>
            <a:r>
              <a:rPr lang="en-US" dirty="0" smtClean="0">
                <a:solidFill>
                  <a:srgbClr val="FF0000"/>
                </a:solidFill>
              </a:rPr>
              <a:t>10</a:t>
            </a:r>
            <a:r>
              <a:rPr lang="zh-CN" altLang="en-US" dirty="0" smtClean="0">
                <a:solidFill>
                  <a:srgbClr val="FF0000"/>
                </a:solidFill>
              </a:rPr>
              <a:t>分，有浮药、残药每发现一处扣</a:t>
            </a:r>
            <a:r>
              <a:rPr lang="en-US" dirty="0" smtClean="0">
                <a:solidFill>
                  <a:srgbClr val="FF0000"/>
                </a:solidFill>
              </a:rPr>
              <a:t>20</a:t>
            </a:r>
            <a:r>
              <a:rPr lang="zh-CN" altLang="en-US" dirty="0" smtClean="0">
                <a:solidFill>
                  <a:srgbClr val="FF0000"/>
                </a:solidFill>
              </a:rPr>
              <a:t>分，现场有积水、有无关物品的每发现一处扣</a:t>
            </a:r>
            <a:r>
              <a:rPr lang="en-US" dirty="0" smtClean="0">
                <a:solidFill>
                  <a:srgbClr val="FF0000"/>
                </a:solidFill>
              </a:rPr>
              <a:t>10</a:t>
            </a:r>
            <a:r>
              <a:rPr lang="zh-CN" altLang="en-US" dirty="0" smtClean="0">
                <a:solidFill>
                  <a:srgbClr val="FF0000"/>
                </a:solidFill>
              </a:rPr>
              <a:t>分</a:t>
            </a:r>
            <a:r>
              <a:rPr lang="zh-CN" altLang="en-US" dirty="0" smtClean="0"/>
              <a:t>。</a:t>
            </a:r>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20 </a:t>
            </a:r>
            <a:r>
              <a:rPr lang="zh-CN" altLang="en-US" dirty="0" smtClean="0">
                <a:solidFill>
                  <a:srgbClr val="FF0000"/>
                </a:solidFill>
              </a:rPr>
              <a:t>作业现场安全管理（</a:t>
            </a:r>
            <a:r>
              <a:rPr lang="en-US" altLang="zh-CN" dirty="0" smtClean="0">
                <a:solidFill>
                  <a:srgbClr val="FF0000"/>
                </a:solidFill>
              </a:rPr>
              <a:t>250</a:t>
            </a:r>
            <a:r>
              <a:rPr lang="zh-CN" altLang="en-US" dirty="0" smtClean="0">
                <a:solidFill>
                  <a:srgbClr val="FF0000"/>
                </a:solidFill>
              </a:rPr>
              <a:t>）</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285720" y="142852"/>
            <a:ext cx="8643998" cy="6429420"/>
          </a:xfrm>
        </p:spPr>
        <p:txBody>
          <a:bodyPr/>
          <a:lstStyle/>
          <a:p>
            <a:r>
              <a:rPr lang="en-US" altLang="zh-CN" dirty="0" smtClean="0">
                <a:solidFill>
                  <a:srgbClr val="FF0000"/>
                </a:solidFill>
              </a:rPr>
              <a:t>2</a:t>
            </a:r>
            <a:r>
              <a:rPr lang="zh-CN" altLang="en-US" dirty="0" smtClean="0">
                <a:solidFill>
                  <a:srgbClr val="FF0000"/>
                </a:solidFill>
              </a:rPr>
              <a:t>、现场定员定量管理（</a:t>
            </a:r>
            <a:r>
              <a:rPr lang="en-US" altLang="zh-CN" dirty="0" smtClean="0">
                <a:solidFill>
                  <a:srgbClr val="FF0000"/>
                </a:solidFill>
              </a:rPr>
              <a:t>40</a:t>
            </a:r>
            <a:r>
              <a:rPr lang="zh-CN" altLang="en-US" dirty="0" smtClean="0">
                <a:solidFill>
                  <a:srgbClr val="FF0000"/>
                </a:solidFill>
              </a:rPr>
              <a:t>分）</a:t>
            </a:r>
            <a:endParaRPr lang="en-US" altLang="zh-CN" dirty="0" smtClean="0">
              <a:solidFill>
                <a:srgbClr val="FF0000"/>
              </a:solidFill>
            </a:endParaRPr>
          </a:p>
          <a:p>
            <a:r>
              <a:rPr lang="zh-CN" altLang="en-US" dirty="0" smtClean="0"/>
              <a:t>检查定员定量管理制度和抽查（录像回放）至少两个工（库）房：</a:t>
            </a:r>
            <a:endParaRPr lang="zh-CN" altLang="en-US" dirty="0" smtClean="0"/>
          </a:p>
          <a:p>
            <a:r>
              <a:rPr lang="en-US" dirty="0" smtClean="0"/>
              <a:t>a</a:t>
            </a:r>
            <a:r>
              <a:rPr lang="zh-CN" altLang="en-US" dirty="0" smtClean="0"/>
              <a:t>）无定员定量管理制度不得分，制度与标准和监管要求不符合扣</a:t>
            </a:r>
            <a:r>
              <a:rPr lang="en-US" dirty="0" smtClean="0"/>
              <a:t>10</a:t>
            </a:r>
            <a:r>
              <a:rPr lang="zh-CN" altLang="en-US" dirty="0" smtClean="0"/>
              <a:t>分、无具体定员定量规定扣</a:t>
            </a:r>
            <a:r>
              <a:rPr lang="en-US" dirty="0" smtClean="0"/>
              <a:t>20</a:t>
            </a:r>
            <a:r>
              <a:rPr lang="zh-CN" altLang="en-US" dirty="0" smtClean="0"/>
              <a:t>分；</a:t>
            </a:r>
            <a:endParaRPr lang="zh-CN" altLang="en-US" dirty="0" smtClean="0"/>
          </a:p>
          <a:p>
            <a:r>
              <a:rPr lang="en-US" dirty="0" smtClean="0">
                <a:solidFill>
                  <a:srgbClr val="FF0000"/>
                </a:solidFill>
              </a:rPr>
              <a:t>b</a:t>
            </a:r>
            <a:r>
              <a:rPr lang="zh-CN" altLang="en-US" dirty="0" smtClean="0">
                <a:solidFill>
                  <a:srgbClr val="FF0000"/>
                </a:solidFill>
              </a:rPr>
              <a:t>）现场工（库）房或生产工序超员的不得分，工（库）房或生产工序无定员标识每发现一处扣</a:t>
            </a:r>
            <a:r>
              <a:rPr lang="en-US" dirty="0" smtClean="0">
                <a:solidFill>
                  <a:srgbClr val="FF0000"/>
                </a:solidFill>
              </a:rPr>
              <a:t>5</a:t>
            </a:r>
            <a:r>
              <a:rPr lang="zh-CN" altLang="en-US" dirty="0" smtClean="0">
                <a:solidFill>
                  <a:srgbClr val="FF0000"/>
                </a:solidFill>
              </a:rPr>
              <a:t>分；</a:t>
            </a:r>
            <a:endParaRPr lang="zh-CN" altLang="en-US" dirty="0" smtClean="0">
              <a:solidFill>
                <a:srgbClr val="FF0000"/>
              </a:solidFill>
            </a:endParaRPr>
          </a:p>
          <a:p>
            <a:r>
              <a:rPr lang="en-US" dirty="0" smtClean="0">
                <a:solidFill>
                  <a:srgbClr val="FF0000"/>
                </a:solidFill>
              </a:rPr>
              <a:t>c</a:t>
            </a:r>
            <a:r>
              <a:rPr lang="zh-CN" altLang="en-US" dirty="0" smtClean="0">
                <a:solidFill>
                  <a:srgbClr val="FF0000"/>
                </a:solidFill>
              </a:rPr>
              <a:t>）现场工（库）房或生产工序超量的不得分，工（库）房或生产工序无定量标识每发现一处扣</a:t>
            </a:r>
            <a:r>
              <a:rPr lang="en-US" dirty="0" smtClean="0">
                <a:solidFill>
                  <a:srgbClr val="FF0000"/>
                </a:solidFill>
              </a:rPr>
              <a:t>5</a:t>
            </a:r>
            <a:r>
              <a:rPr lang="zh-CN" altLang="en-US" dirty="0" smtClean="0">
                <a:solidFill>
                  <a:srgbClr val="FF0000"/>
                </a:solidFill>
              </a:rPr>
              <a:t>分；</a:t>
            </a:r>
            <a:endParaRPr lang="zh-CN" altLang="en-US" dirty="0" smtClean="0">
              <a:solidFill>
                <a:srgbClr val="FF0000"/>
              </a:solidFill>
            </a:endParaRPr>
          </a:p>
          <a:p>
            <a:r>
              <a:rPr lang="en-US" dirty="0" smtClean="0">
                <a:solidFill>
                  <a:srgbClr val="0070C0"/>
                </a:solidFill>
              </a:rPr>
              <a:t>d</a:t>
            </a:r>
            <a:r>
              <a:rPr lang="zh-CN" altLang="en-US" dirty="0" smtClean="0">
                <a:solidFill>
                  <a:srgbClr val="0070C0"/>
                </a:solidFill>
              </a:rPr>
              <a:t>）</a:t>
            </a:r>
            <a:r>
              <a:rPr lang="zh-CN" altLang="en-US" u="sng" dirty="0" smtClean="0">
                <a:solidFill>
                  <a:srgbClr val="0070C0"/>
                </a:solidFill>
              </a:rPr>
              <a:t>生产现场允许存放的原材料、包装材料、半成品、成品、待检品、返工品、废品未标示最大允许存量每发现一处扣</a:t>
            </a:r>
            <a:r>
              <a:rPr lang="en-US" u="sng" dirty="0" smtClean="0">
                <a:solidFill>
                  <a:srgbClr val="0070C0"/>
                </a:solidFill>
              </a:rPr>
              <a:t>5</a:t>
            </a:r>
            <a:r>
              <a:rPr lang="zh-CN" altLang="en-US" u="sng" dirty="0" smtClean="0">
                <a:solidFill>
                  <a:srgbClr val="0070C0"/>
                </a:solidFill>
              </a:rPr>
              <a:t>分。</a:t>
            </a:r>
            <a:endParaRPr lang="zh-CN" altLang="en-US" u="sng" dirty="0">
              <a:solidFill>
                <a:srgbClr val="0070C0"/>
              </a:solidFill>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lstStyle/>
          <a:p>
            <a:r>
              <a:rPr lang="en-US" altLang="zh-CN" dirty="0" smtClean="0">
                <a:solidFill>
                  <a:srgbClr val="FF0000"/>
                </a:solidFill>
              </a:rPr>
              <a:t>3</a:t>
            </a:r>
            <a:r>
              <a:rPr lang="zh-CN" altLang="en-US" dirty="0" smtClean="0">
                <a:solidFill>
                  <a:srgbClr val="FF0000"/>
                </a:solidFill>
              </a:rPr>
              <a:t>、工艺布置管理（</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zh-CN" altLang="en-US" dirty="0" smtClean="0"/>
              <a:t>检查竣工验收图纸资料和抽查至少两个生产工序：</a:t>
            </a:r>
            <a:r>
              <a:rPr lang="en-US" dirty="0" smtClean="0"/>
              <a:t>a</a:t>
            </a:r>
            <a:r>
              <a:rPr lang="zh-CN" altLang="en-US" dirty="0" smtClean="0"/>
              <a:t>）工艺布置每发现一项不符合标准要求</a:t>
            </a:r>
            <a:r>
              <a:rPr lang="zh-CN" altLang="en-US" dirty="0" smtClean="0">
                <a:solidFill>
                  <a:srgbClr val="FF0000"/>
                </a:solidFill>
              </a:rPr>
              <a:t>不得分</a:t>
            </a:r>
            <a:r>
              <a:rPr lang="zh-CN" altLang="en-US" dirty="0" smtClean="0"/>
              <a:t>；</a:t>
            </a:r>
            <a:endParaRPr lang="zh-CN" altLang="en-US" dirty="0" smtClean="0"/>
          </a:p>
          <a:p>
            <a:r>
              <a:rPr lang="en-US" dirty="0" smtClean="0"/>
              <a:t>b</a:t>
            </a:r>
            <a:r>
              <a:rPr lang="zh-CN" altLang="en-US" dirty="0" smtClean="0"/>
              <a:t>）无竣工图、竣工图与现场实际不相符、擅自改变工艺布置</a:t>
            </a:r>
            <a:r>
              <a:rPr lang="zh-CN" altLang="en-US" dirty="0" smtClean="0">
                <a:solidFill>
                  <a:srgbClr val="FF0000"/>
                </a:solidFill>
              </a:rPr>
              <a:t>不得分</a:t>
            </a:r>
            <a:r>
              <a:rPr lang="zh-CN" altLang="en-US" dirty="0" smtClean="0"/>
              <a:t>；</a:t>
            </a:r>
            <a:endParaRPr lang="zh-CN" altLang="en-US" dirty="0" smtClean="0"/>
          </a:p>
          <a:p>
            <a:r>
              <a:rPr lang="en-US" dirty="0" smtClean="0"/>
              <a:t>c</a:t>
            </a:r>
            <a:r>
              <a:rPr lang="zh-CN" altLang="en-US" dirty="0" smtClean="0"/>
              <a:t>）无生产工艺流程图或工艺设备流程图每发现一项扣</a:t>
            </a:r>
            <a:r>
              <a:rPr lang="en-US" dirty="0" smtClean="0"/>
              <a:t>15</a:t>
            </a:r>
            <a:r>
              <a:rPr lang="zh-CN" altLang="en-US" dirty="0" smtClean="0"/>
              <a:t>分。</a:t>
            </a:r>
            <a:endParaRPr lang="en-US" altLang="zh-CN" dirty="0" smtClean="0"/>
          </a:p>
          <a:p>
            <a:r>
              <a:rPr lang="en-US" altLang="zh-CN" dirty="0" smtClean="0">
                <a:solidFill>
                  <a:srgbClr val="FF0000"/>
                </a:solidFill>
              </a:rPr>
              <a:t>4</a:t>
            </a:r>
            <a:r>
              <a:rPr lang="zh-CN" altLang="en-US" dirty="0" smtClean="0">
                <a:solidFill>
                  <a:srgbClr val="FF0000"/>
                </a:solidFill>
              </a:rPr>
              <a:t>、防传（殉）爆管理（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检查各生产线防传（殉）爆情况：</a:t>
            </a:r>
            <a:endParaRPr lang="zh-CN" altLang="en-US" dirty="0" smtClean="0"/>
          </a:p>
          <a:p>
            <a:r>
              <a:rPr lang="en-US" dirty="0" smtClean="0"/>
              <a:t>a</a:t>
            </a:r>
            <a:r>
              <a:rPr lang="zh-CN" altLang="en-US" dirty="0" smtClean="0"/>
              <a:t>）防传（殉）爆不符合标准要求</a:t>
            </a:r>
            <a:r>
              <a:rPr lang="zh-CN" altLang="en-US" dirty="0" smtClean="0">
                <a:solidFill>
                  <a:srgbClr val="FF0000"/>
                </a:solidFill>
              </a:rPr>
              <a:t>不得分</a:t>
            </a:r>
            <a:r>
              <a:rPr lang="zh-CN" altLang="en-US" dirty="0" smtClean="0"/>
              <a:t>；</a:t>
            </a:r>
            <a:endParaRPr lang="zh-CN" altLang="en-US" dirty="0" smtClean="0"/>
          </a:p>
          <a:p>
            <a:r>
              <a:rPr lang="en-US" dirty="0" smtClean="0"/>
              <a:t>b</a:t>
            </a:r>
            <a:r>
              <a:rPr lang="zh-CN" altLang="en-US" dirty="0" smtClean="0"/>
              <a:t>）无防传（殉）爆试验材料每发现一处扣</a:t>
            </a:r>
            <a:r>
              <a:rPr lang="en-US" dirty="0" smtClean="0"/>
              <a:t>10</a:t>
            </a:r>
            <a:r>
              <a:rPr lang="zh-CN" altLang="en-US" dirty="0" smtClean="0"/>
              <a:t>分，现场无技术控制措施或控制措施失灵或未按试验结果控制防传（殉）爆的距离或厚度或高度</a:t>
            </a:r>
            <a:r>
              <a:rPr lang="zh-CN" altLang="en-US" dirty="0" smtClean="0">
                <a:solidFill>
                  <a:srgbClr val="FF0000"/>
                </a:solidFill>
              </a:rPr>
              <a:t>不得分。</a:t>
            </a:r>
            <a:endParaRPr lang="zh-CN" altLang="en-US" dirty="0">
              <a:solidFill>
                <a:srgbClr val="FF0000"/>
              </a:solidFill>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6286544"/>
          </a:xfrm>
        </p:spPr>
        <p:txBody>
          <a:bodyPr/>
          <a:lstStyle/>
          <a:p>
            <a:r>
              <a:rPr lang="en-US" altLang="zh-CN" dirty="0" smtClean="0">
                <a:solidFill>
                  <a:srgbClr val="FF0000"/>
                </a:solidFill>
              </a:rPr>
              <a:t>5</a:t>
            </a:r>
            <a:r>
              <a:rPr lang="zh-CN" altLang="en-US" dirty="0" smtClean="0">
                <a:solidFill>
                  <a:srgbClr val="FF0000"/>
                </a:solidFill>
              </a:rPr>
              <a:t>、视频监视管理（</a:t>
            </a:r>
            <a:r>
              <a:rPr lang="en-US" altLang="zh-CN" dirty="0" smtClean="0">
                <a:solidFill>
                  <a:srgbClr val="FF0000"/>
                </a:solidFill>
              </a:rPr>
              <a:t>60</a:t>
            </a:r>
            <a:r>
              <a:rPr lang="zh-CN" altLang="en-US" dirty="0" smtClean="0">
                <a:solidFill>
                  <a:srgbClr val="FF0000"/>
                </a:solidFill>
              </a:rPr>
              <a:t>分）</a:t>
            </a:r>
            <a:endParaRPr lang="en-US" altLang="zh-CN" dirty="0" smtClean="0">
              <a:solidFill>
                <a:srgbClr val="FF0000"/>
              </a:solidFill>
            </a:endParaRPr>
          </a:p>
          <a:p>
            <a:r>
              <a:rPr lang="zh-CN" altLang="en-US" dirty="0" smtClean="0"/>
              <a:t>检查监控中心和监控室并抽查视频监视和历史记录：</a:t>
            </a:r>
            <a:endParaRPr lang="zh-CN" altLang="en-US" dirty="0" smtClean="0"/>
          </a:p>
          <a:p>
            <a:r>
              <a:rPr lang="en-US" dirty="0" smtClean="0"/>
              <a:t>a</a:t>
            </a:r>
            <a:r>
              <a:rPr lang="zh-CN" altLang="en-US" dirty="0" smtClean="0"/>
              <a:t>）未制定视频监控制度的</a:t>
            </a:r>
            <a:r>
              <a:rPr lang="zh-CN" altLang="en-US" dirty="0" smtClean="0">
                <a:solidFill>
                  <a:srgbClr val="FF0000"/>
                </a:solidFill>
              </a:rPr>
              <a:t>不得分</a:t>
            </a:r>
            <a:r>
              <a:rPr lang="zh-CN" altLang="en-US" dirty="0" smtClean="0"/>
              <a:t>；</a:t>
            </a:r>
            <a:endParaRPr lang="zh-CN" altLang="en-US" dirty="0" smtClean="0"/>
          </a:p>
          <a:p>
            <a:r>
              <a:rPr lang="en-US" dirty="0" smtClean="0"/>
              <a:t>b</a:t>
            </a:r>
            <a:r>
              <a:rPr lang="zh-CN" altLang="en-US" dirty="0" smtClean="0"/>
              <a:t>）监控中心不能对监控室起到监督作用、无监控记录、记录不全或不能正常回放的</a:t>
            </a:r>
            <a:r>
              <a:rPr lang="zh-CN" altLang="en-US" dirty="0" smtClean="0">
                <a:solidFill>
                  <a:srgbClr val="FF0000"/>
                </a:solidFill>
              </a:rPr>
              <a:t>不得分</a:t>
            </a:r>
            <a:r>
              <a:rPr lang="zh-CN" altLang="en-US" dirty="0" smtClean="0"/>
              <a:t>；</a:t>
            </a:r>
            <a:r>
              <a:rPr lang="zh-CN" altLang="en-US" b="1" u="sng" dirty="0" smtClean="0">
                <a:solidFill>
                  <a:srgbClr val="FF0000"/>
                </a:solidFill>
              </a:rPr>
              <a:t>录像回放，发现严重违章的取消考评。</a:t>
            </a:r>
            <a:r>
              <a:rPr lang="zh-CN" altLang="en-US" b="1" u="sng" smtClean="0">
                <a:solidFill>
                  <a:srgbClr val="002060"/>
                </a:solidFill>
                <a:latin typeface="仿宋" panose="02010609060101010101" pitchFamily="49" charset="-122"/>
                <a:ea typeface="仿宋" panose="02010609060101010101" pitchFamily="49" charset="-122"/>
              </a:rPr>
              <a:t>（第九个否决项</a:t>
            </a:r>
            <a:r>
              <a:rPr lang="zh-CN" altLang="en-US" b="1" u="sng" dirty="0" smtClean="0">
                <a:solidFill>
                  <a:srgbClr val="002060"/>
                </a:solidFill>
                <a:latin typeface="仿宋" panose="02010609060101010101" pitchFamily="49" charset="-122"/>
                <a:ea typeface="仿宋" panose="02010609060101010101" pitchFamily="49" charset="-122"/>
              </a:rPr>
              <a:t>）</a:t>
            </a:r>
            <a:endParaRPr lang="zh-CN" altLang="en-US" u="sng" dirty="0" smtClean="0">
              <a:solidFill>
                <a:srgbClr val="00B050"/>
              </a:solidFill>
              <a:latin typeface="仿宋" panose="02010609060101010101" pitchFamily="49" charset="-122"/>
              <a:ea typeface="仿宋" panose="02010609060101010101" pitchFamily="49" charset="-122"/>
            </a:endParaRPr>
          </a:p>
          <a:p>
            <a:r>
              <a:rPr lang="en-US" dirty="0" smtClean="0"/>
              <a:t>c</a:t>
            </a:r>
            <a:r>
              <a:rPr lang="zh-CN" altLang="en-US" dirty="0" smtClean="0"/>
              <a:t>）各生产线、总仓库区无监控室不得分，监控室的监控操作不能或没有对关键工序、岗位实施视频监控、危险警告和紧急停机等每发现一处扣</a:t>
            </a:r>
            <a:r>
              <a:rPr lang="en-US" dirty="0" smtClean="0"/>
              <a:t>30</a:t>
            </a:r>
            <a:r>
              <a:rPr lang="zh-CN" altLang="en-US" dirty="0" smtClean="0"/>
              <a:t>分，存在视频监视盲区等每发现一处扣</a:t>
            </a:r>
            <a:r>
              <a:rPr lang="en-US" dirty="0" smtClean="0"/>
              <a:t>10</a:t>
            </a:r>
            <a:r>
              <a:rPr lang="zh-CN" altLang="en-US" dirty="0" smtClean="0"/>
              <a:t>分</a:t>
            </a:r>
            <a:r>
              <a:rPr lang="en-US" dirty="0" smtClean="0"/>
              <a:t>,</a:t>
            </a:r>
            <a:r>
              <a:rPr lang="zh-CN" altLang="en-US" dirty="0" smtClean="0"/>
              <a:t>视频监控录像不全、不能说明异常存在原因的扣</a:t>
            </a:r>
            <a:r>
              <a:rPr lang="en-US" dirty="0" smtClean="0"/>
              <a:t>20</a:t>
            </a:r>
            <a:r>
              <a:rPr lang="zh-CN" altLang="en-US" dirty="0" smtClean="0"/>
              <a:t>分，视频不清晰一处扣</a:t>
            </a:r>
            <a:r>
              <a:rPr lang="en-US" dirty="0" smtClean="0"/>
              <a:t>10</a:t>
            </a:r>
            <a:r>
              <a:rPr lang="zh-CN" altLang="en-US" dirty="0" smtClean="0"/>
              <a:t>分。</a:t>
            </a:r>
            <a:endParaRPr lang="zh-CN" altLang="en-US"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p:sp>
        <p:nvSpPr>
          <p:cNvPr id="2" name="内容占位符 1"/>
          <p:cNvSpPr>
            <a:spLocks noGrp="1"/>
          </p:cNvSpPr>
          <p:nvPr>
            <p:ph idx="1"/>
          </p:nvPr>
        </p:nvSpPr>
        <p:spPr/>
        <p:txBody>
          <a:bodyPr/>
          <a:p>
            <a:r>
              <a:rPr lang="zh-CN" altLang="en-US">
                <a:sym typeface="+mn-ea"/>
              </a:rPr>
              <a:t>二、现场考核</a:t>
            </a:r>
            <a:endParaRPr lang="zh-CN" altLang="en-US"/>
          </a:p>
          <a:p>
            <a:r>
              <a:rPr lang="zh-CN" altLang="en-US">
                <a:sym typeface="+mn-ea"/>
              </a:rPr>
              <a:t>    现场抽查提问各相关部门人员，提问内容包括岗位职责、操作规程和管理要点、应急处置措施等问题。</a:t>
            </a:r>
            <a:endParaRPr lang="zh-CN" altLang="en-US"/>
          </a:p>
          <a:p>
            <a:r>
              <a:rPr lang="zh-CN" altLang="en-US">
                <a:sym typeface="+mn-ea"/>
              </a:rPr>
              <a:t>三、查阅资料，逐项评审评分，无关人员回避</a:t>
            </a:r>
            <a:endParaRPr lang="zh-CN" altLang="en-US"/>
          </a:p>
          <a:p>
            <a:r>
              <a:rPr lang="zh-CN" altLang="en-US">
                <a:sym typeface="+mn-ea"/>
              </a:rPr>
              <a:t>四、企业回避，专家组讨论，评分定级</a:t>
            </a:r>
            <a:endParaRPr lang="zh-CN" altLang="en-US"/>
          </a:p>
          <a:p>
            <a:r>
              <a:rPr lang="zh-CN" altLang="en-US">
                <a:sym typeface="+mn-ea"/>
              </a:rPr>
              <a:t>五、与企业交换意见</a:t>
            </a:r>
            <a:endParaRPr lang="zh-CN" altLang="en-US"/>
          </a:p>
          <a:p>
            <a:r>
              <a:rPr lang="zh-CN" altLang="en-US">
                <a:sym typeface="+mn-ea"/>
              </a:rPr>
              <a:t>六、末次会议，宣布考核结果</a:t>
            </a:r>
            <a:endParaRPr lang="zh-CN" altLang="en-US"/>
          </a:p>
          <a:p>
            <a:endParaRPr lang="zh-CN" altLang="en-US"/>
          </a:p>
        </p:txBody>
      </p:sp>
      <p:sp>
        <p:nvSpPr>
          <p:cNvPr id="3" name="标题 2"/>
          <p:cNvSpPr>
            <a:spLocks noGrp="1"/>
          </p:cNvSpPr>
          <p:nvPr>
            <p:ph type="title"/>
          </p:nvPr>
        </p:nvSpPr>
        <p:spPr/>
        <p:txBody>
          <a:bodyPr>
            <a:normAutofit fontScale="90000"/>
          </a:bodyPr>
          <a:p>
            <a:pPr algn="ctr"/>
            <a:r>
              <a:rPr lang="en-US" altLang="zh-CN">
                <a:solidFill>
                  <a:srgbClr val="FF0000"/>
                </a:solidFill>
                <a:sym typeface="+mn-ea"/>
              </a:rPr>
              <a:t>2020</a:t>
            </a:r>
            <a:r>
              <a:rPr lang="zh-CN" altLang="en-US">
                <a:solidFill>
                  <a:srgbClr val="FF0000"/>
                </a:solidFill>
                <a:sym typeface="+mn-ea"/>
              </a:rPr>
              <a:t>年安全生产标准化达标考核流程</a:t>
            </a:r>
            <a:endParaRPr lang="zh-CN" altLang="en-US"/>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286544"/>
          </a:xfrm>
        </p:spPr>
        <p:txBody>
          <a:bodyPr>
            <a:normAutofit fontScale="85000" lnSpcReduction="10000"/>
          </a:bodyPr>
          <a:lstStyle/>
          <a:p>
            <a:r>
              <a:rPr lang="en-US" altLang="zh-CN" dirty="0" smtClean="0">
                <a:solidFill>
                  <a:srgbClr val="FF0000"/>
                </a:solidFill>
              </a:rPr>
              <a:t>6</a:t>
            </a:r>
            <a:r>
              <a:rPr lang="zh-CN" altLang="en-US" dirty="0" smtClean="0">
                <a:solidFill>
                  <a:srgbClr val="FF0000"/>
                </a:solidFill>
              </a:rPr>
              <a:t>、门禁式定员系统管理（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未按要求设置门禁式定员系统不得分，系统运行不正常每发现一处不得分。</a:t>
            </a:r>
            <a:endParaRPr lang="en-US" altLang="zh-CN" dirty="0" smtClean="0"/>
          </a:p>
          <a:p>
            <a:r>
              <a:rPr lang="en-US" altLang="zh-CN" dirty="0" smtClean="0">
                <a:solidFill>
                  <a:srgbClr val="FF0000"/>
                </a:solidFill>
              </a:rPr>
              <a:t>7</a:t>
            </a:r>
            <a:r>
              <a:rPr lang="zh-CN" altLang="en-US" dirty="0" smtClean="0">
                <a:solidFill>
                  <a:srgbClr val="FF0000"/>
                </a:solidFill>
              </a:rPr>
              <a:t>、生产作业岗位管理（</a:t>
            </a:r>
            <a:r>
              <a:rPr lang="en-US" altLang="zh-CN" dirty="0" smtClean="0">
                <a:solidFill>
                  <a:srgbClr val="FF0000"/>
                </a:solidFill>
              </a:rPr>
              <a:t>60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）每发现一个工序（岗位）无相关工艺文件扣</a:t>
            </a:r>
            <a:r>
              <a:rPr lang="en-US" dirty="0" smtClean="0"/>
              <a:t>10</a:t>
            </a:r>
            <a:r>
              <a:rPr lang="zh-CN" altLang="en-US" dirty="0" smtClean="0"/>
              <a:t>分，工艺文件不是正式版本扣</a:t>
            </a:r>
            <a:r>
              <a:rPr lang="en-US" dirty="0" smtClean="0"/>
              <a:t>5</a:t>
            </a:r>
            <a:r>
              <a:rPr lang="zh-CN" altLang="en-US" dirty="0" smtClean="0"/>
              <a:t>分；</a:t>
            </a:r>
            <a:br>
              <a:rPr lang="en-US" dirty="0" smtClean="0"/>
            </a:br>
            <a:r>
              <a:rPr lang="en-US" dirty="0" smtClean="0"/>
              <a:t>b</a:t>
            </a:r>
            <a:r>
              <a:rPr lang="zh-CN" altLang="en-US" dirty="0" smtClean="0"/>
              <a:t>）每发现一个工序（岗位）不符合操作规程要求扣</a:t>
            </a:r>
            <a:r>
              <a:rPr lang="en-US" dirty="0" smtClean="0"/>
              <a:t>10</a:t>
            </a:r>
            <a:r>
              <a:rPr lang="zh-CN" altLang="en-US" dirty="0" smtClean="0"/>
              <a:t>分；</a:t>
            </a:r>
            <a:br>
              <a:rPr lang="en-US" dirty="0" smtClean="0"/>
            </a:br>
            <a:r>
              <a:rPr lang="en-US" dirty="0" smtClean="0"/>
              <a:t>c</a:t>
            </a:r>
            <a:r>
              <a:rPr lang="zh-CN" altLang="en-US" dirty="0" smtClean="0"/>
              <a:t>）每发现一个工序工艺参数不符合要求扣</a:t>
            </a:r>
            <a:r>
              <a:rPr lang="en-US" dirty="0" smtClean="0"/>
              <a:t>10</a:t>
            </a:r>
            <a:r>
              <a:rPr lang="zh-CN" altLang="en-US" dirty="0" smtClean="0"/>
              <a:t>分；</a:t>
            </a:r>
            <a:br>
              <a:rPr lang="en-US" dirty="0" smtClean="0"/>
            </a:br>
            <a:r>
              <a:rPr lang="en-US" dirty="0" smtClean="0"/>
              <a:t>d</a:t>
            </a:r>
            <a:r>
              <a:rPr lang="zh-CN" altLang="en-US" dirty="0" smtClean="0"/>
              <a:t>）每发现一个工序设备或装置运行不稳定、有故障扣</a:t>
            </a:r>
            <a:r>
              <a:rPr lang="en-US" dirty="0" smtClean="0"/>
              <a:t>10</a:t>
            </a:r>
            <a:r>
              <a:rPr lang="zh-CN" altLang="en-US" dirty="0" smtClean="0"/>
              <a:t>分；</a:t>
            </a:r>
            <a:br>
              <a:rPr lang="en-US" dirty="0" smtClean="0"/>
            </a:br>
            <a:r>
              <a:rPr lang="en-US" dirty="0" smtClean="0"/>
              <a:t>e</a:t>
            </a:r>
            <a:r>
              <a:rPr lang="zh-CN" altLang="en-US" dirty="0" smtClean="0"/>
              <a:t>）每发现一个工序仪器仪表不准确扣</a:t>
            </a:r>
            <a:r>
              <a:rPr lang="en-US" dirty="0" smtClean="0"/>
              <a:t>10</a:t>
            </a:r>
            <a:r>
              <a:rPr lang="zh-CN" altLang="en-US" dirty="0" smtClean="0"/>
              <a:t>分</a:t>
            </a:r>
            <a:r>
              <a:rPr lang="zh-CN" altLang="en-US" b="1" u="sng" dirty="0" smtClean="0">
                <a:solidFill>
                  <a:srgbClr val="002060"/>
                </a:solidFill>
                <a:latin typeface="仿宋" panose="02010609060101010101" pitchFamily="49" charset="-122"/>
                <a:ea typeface="仿宋" panose="02010609060101010101" pitchFamily="49" charset="-122"/>
              </a:rPr>
              <a:t>（提供鉴定证书，在仪表有鉴定标签）</a:t>
            </a:r>
            <a:br>
              <a:rPr lang="en-US" dirty="0" smtClean="0">
                <a:solidFill>
                  <a:srgbClr val="002060"/>
                </a:solidFill>
              </a:rPr>
            </a:br>
            <a:r>
              <a:rPr lang="en-US" dirty="0" smtClean="0"/>
              <a:t>f</a:t>
            </a:r>
            <a:r>
              <a:rPr lang="zh-CN" altLang="en-US" dirty="0" smtClean="0"/>
              <a:t>）每发现一个工序不匹配扣</a:t>
            </a:r>
            <a:r>
              <a:rPr lang="en-US" dirty="0" smtClean="0"/>
              <a:t>10</a:t>
            </a:r>
            <a:r>
              <a:rPr lang="zh-CN" altLang="en-US" dirty="0" smtClean="0"/>
              <a:t>分，每发现一个工序存在停机待料、积压危险物品现象扣</a:t>
            </a:r>
            <a:r>
              <a:rPr lang="en-US" dirty="0" smtClean="0"/>
              <a:t>10</a:t>
            </a:r>
            <a:r>
              <a:rPr lang="zh-CN" altLang="en-US" dirty="0" smtClean="0"/>
              <a:t>分；</a:t>
            </a:r>
            <a:br>
              <a:rPr lang="en-US" dirty="0" smtClean="0"/>
            </a:br>
            <a:r>
              <a:rPr lang="en-US" dirty="0" smtClean="0"/>
              <a:t>g</a:t>
            </a:r>
            <a:r>
              <a:rPr lang="zh-CN" altLang="en-US" dirty="0" smtClean="0"/>
              <a:t>）每发现一个工序安全防护设施不可靠扣</a:t>
            </a:r>
            <a:r>
              <a:rPr lang="en-US" dirty="0" smtClean="0"/>
              <a:t>10</a:t>
            </a:r>
            <a:r>
              <a:rPr lang="zh-CN" altLang="en-US" dirty="0" smtClean="0"/>
              <a:t>分；</a:t>
            </a:r>
            <a:br>
              <a:rPr lang="en-US" dirty="0" smtClean="0"/>
            </a:br>
            <a:r>
              <a:rPr lang="en-US" dirty="0" smtClean="0"/>
              <a:t>h</a:t>
            </a:r>
            <a:r>
              <a:rPr lang="zh-CN" altLang="en-US" dirty="0" smtClean="0"/>
              <a:t>）</a:t>
            </a:r>
            <a:r>
              <a:rPr lang="zh-CN" altLang="en-US" u="sng" dirty="0" smtClean="0">
                <a:solidFill>
                  <a:srgbClr val="FF0000"/>
                </a:solidFill>
              </a:rPr>
              <a:t>每发现一个工序（岗位）未实施严格管控扣</a:t>
            </a:r>
            <a:r>
              <a:rPr lang="en-US" u="sng" dirty="0" smtClean="0">
                <a:solidFill>
                  <a:srgbClr val="FF0000"/>
                </a:solidFill>
              </a:rPr>
              <a:t>10</a:t>
            </a:r>
            <a:r>
              <a:rPr lang="zh-CN" altLang="en-US" u="sng" dirty="0" smtClean="0">
                <a:solidFill>
                  <a:srgbClr val="FF0000"/>
                </a:solidFill>
              </a:rPr>
              <a:t>分，每发现一处无巡检记录扣</a:t>
            </a:r>
            <a:r>
              <a:rPr lang="en-US" u="sng" dirty="0" smtClean="0">
                <a:solidFill>
                  <a:srgbClr val="FF0000"/>
                </a:solidFill>
              </a:rPr>
              <a:t>5</a:t>
            </a:r>
            <a:r>
              <a:rPr lang="zh-CN" altLang="en-US" u="sng" dirty="0" smtClean="0">
                <a:solidFill>
                  <a:srgbClr val="FF0000"/>
                </a:solidFill>
              </a:rPr>
              <a:t>分；</a:t>
            </a:r>
            <a:br>
              <a:rPr lang="en-US" dirty="0" smtClean="0"/>
            </a:br>
            <a:r>
              <a:rPr lang="en-US" dirty="0" err="1" smtClean="0"/>
              <a:t>i</a:t>
            </a:r>
            <a:r>
              <a:rPr lang="zh-CN" altLang="en-US" dirty="0" smtClean="0"/>
              <a:t>）每发现一个工序无现场应急处置方案扣</a:t>
            </a:r>
            <a:r>
              <a:rPr lang="en-US" dirty="0" smtClean="0"/>
              <a:t>10</a:t>
            </a:r>
            <a:r>
              <a:rPr lang="zh-CN" altLang="en-US" dirty="0" smtClean="0"/>
              <a:t>分，每发现一个方案不合理扣</a:t>
            </a:r>
            <a:r>
              <a:rPr lang="en-US" dirty="0" smtClean="0"/>
              <a:t>5</a:t>
            </a:r>
            <a:r>
              <a:rPr lang="zh-CN" altLang="en-US" dirty="0" smtClean="0"/>
              <a:t>分。</a:t>
            </a:r>
            <a:endParaRPr lang="zh-CN" alt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1481328"/>
            <a:ext cx="8429684" cy="5376672"/>
          </a:xfrm>
        </p:spPr>
        <p:txBody>
          <a:bodyPr>
            <a:normAutofit lnSpcReduction="10000"/>
          </a:bodyPr>
          <a:lstStyle/>
          <a:p>
            <a:r>
              <a:rPr lang="en-US" altLang="zh-CN" dirty="0" smtClean="0">
                <a:solidFill>
                  <a:srgbClr val="FF0000"/>
                </a:solidFill>
              </a:rPr>
              <a:t>1</a:t>
            </a:r>
            <a:r>
              <a:rPr lang="zh-CN" altLang="en-US" dirty="0" smtClean="0">
                <a:solidFill>
                  <a:srgbClr val="FF0000"/>
                </a:solidFill>
              </a:rPr>
              <a:t>、制度管理（</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a:t>
            </a:r>
            <a:r>
              <a:rPr lang="zh-CN" altLang="en-US" dirty="0" smtClean="0">
                <a:solidFill>
                  <a:srgbClr val="FF0000"/>
                </a:solidFill>
              </a:rPr>
              <a:t>成立职业卫生领导机构和管理部门或配备专（兼）职业卫生管理人员</a:t>
            </a:r>
            <a:r>
              <a:rPr lang="zh-CN" altLang="en-US" dirty="0" smtClean="0"/>
              <a:t>不得分，职责不明确扣</a:t>
            </a:r>
            <a:r>
              <a:rPr lang="en-US" dirty="0" smtClean="0"/>
              <a:t>5</a:t>
            </a:r>
            <a:r>
              <a:rPr lang="zh-CN" altLang="en-US" dirty="0" smtClean="0"/>
              <a:t>分；</a:t>
            </a:r>
            <a:br>
              <a:rPr lang="en-US" dirty="0" smtClean="0"/>
            </a:br>
            <a:r>
              <a:rPr lang="en-US" dirty="0" smtClean="0"/>
              <a:t>b</a:t>
            </a:r>
            <a:r>
              <a:rPr lang="zh-CN" altLang="en-US" dirty="0" smtClean="0"/>
              <a:t>）未建立</a:t>
            </a:r>
            <a:r>
              <a:rPr lang="zh-CN" altLang="en-US" dirty="0" smtClean="0">
                <a:solidFill>
                  <a:srgbClr val="FF0000"/>
                </a:solidFill>
              </a:rPr>
              <a:t>职业病防治管理制度</a:t>
            </a:r>
            <a:r>
              <a:rPr lang="zh-CN" altLang="en-US" dirty="0" smtClean="0"/>
              <a:t>不得分，制度内容每缺少一项扣</a:t>
            </a:r>
            <a:r>
              <a:rPr lang="en-US" dirty="0" smtClean="0"/>
              <a:t>5</a:t>
            </a:r>
            <a:r>
              <a:rPr lang="zh-CN" altLang="en-US" dirty="0" smtClean="0"/>
              <a:t>分；未建立职业卫生档案不得分，职业卫生档案内容不全扣</a:t>
            </a:r>
            <a:r>
              <a:rPr lang="en-US" dirty="0" smtClean="0"/>
              <a:t>5</a:t>
            </a:r>
            <a:r>
              <a:rPr lang="zh-CN" altLang="en-US" dirty="0" smtClean="0"/>
              <a:t>分</a:t>
            </a:r>
            <a:br>
              <a:rPr lang="en-US" dirty="0" smtClean="0"/>
            </a:br>
            <a:r>
              <a:rPr lang="en-US" dirty="0" smtClean="0"/>
              <a:t>c</a:t>
            </a:r>
            <a:r>
              <a:rPr lang="zh-CN" altLang="en-US" dirty="0" smtClean="0"/>
              <a:t>）未制定职业病危害防治计划和实施方案不得分，防治计划和实施方案不明确扣</a:t>
            </a:r>
            <a:r>
              <a:rPr lang="en-US" dirty="0" smtClean="0"/>
              <a:t>5</a:t>
            </a:r>
            <a:r>
              <a:rPr lang="zh-CN" altLang="en-US" dirty="0" smtClean="0"/>
              <a:t>分。建设项目未对职业危害进行评价、审查或评审扣</a:t>
            </a:r>
            <a:r>
              <a:rPr lang="en-US" dirty="0" smtClean="0"/>
              <a:t>10</a:t>
            </a:r>
            <a:r>
              <a:rPr lang="zh-CN" altLang="en-US" dirty="0" smtClean="0"/>
              <a:t>分，评审意见未落实扣</a:t>
            </a:r>
            <a:r>
              <a:rPr lang="en-US" dirty="0" smtClean="0"/>
              <a:t>5</a:t>
            </a:r>
            <a:r>
              <a:rPr lang="zh-CN" altLang="en-US" dirty="0" smtClean="0"/>
              <a:t>分；</a:t>
            </a:r>
            <a:br>
              <a:rPr lang="en-US" dirty="0" smtClean="0"/>
            </a:br>
            <a:r>
              <a:rPr lang="en-US" dirty="0" smtClean="0"/>
              <a:t>d</a:t>
            </a:r>
            <a:r>
              <a:rPr lang="zh-CN" altLang="en-US" dirty="0" smtClean="0"/>
              <a:t>）未按照</a:t>
            </a:r>
            <a:r>
              <a:rPr lang="en-US" altLang="zh-CN" dirty="0" smtClean="0"/>
              <a:t>《</a:t>
            </a:r>
            <a:r>
              <a:rPr lang="zh-CN" altLang="en-US" dirty="0" smtClean="0"/>
              <a:t>职业危害申报管理办法</a:t>
            </a:r>
            <a:r>
              <a:rPr lang="en-US" altLang="zh-CN" dirty="0" smtClean="0"/>
              <a:t>》</a:t>
            </a:r>
            <a:r>
              <a:rPr lang="zh-CN" altLang="en-US" dirty="0" smtClean="0"/>
              <a:t>及时、如实向职业健康监督管理部门对职业病危害项目申报办理备案手续的扣</a:t>
            </a:r>
            <a:r>
              <a:rPr lang="en-US" dirty="0" smtClean="0"/>
              <a:t>10</a:t>
            </a:r>
            <a:r>
              <a:rPr lang="zh-CN" altLang="en-US" dirty="0" smtClean="0"/>
              <a:t>分。</a:t>
            </a:r>
            <a:endParaRPr lang="zh-CN" altLang="en-US" dirty="0"/>
          </a:p>
        </p:txBody>
      </p:sp>
      <p:sp>
        <p:nvSpPr>
          <p:cNvPr id="3" name="标题 2"/>
          <p:cNvSpPr>
            <a:spLocks noGrp="1"/>
          </p:cNvSpPr>
          <p:nvPr>
            <p:ph type="title"/>
          </p:nvPr>
        </p:nvSpPr>
        <p:spPr/>
        <p:txBody>
          <a:bodyPr>
            <a:normAutofit fontScale="90000"/>
          </a:bodyPr>
          <a:lstStyle/>
          <a:p>
            <a:r>
              <a:rPr lang="zh-CN" altLang="en-US" dirty="0" smtClean="0">
                <a:solidFill>
                  <a:srgbClr val="FF0000"/>
                </a:solidFill>
              </a:rPr>
              <a:t>表</a:t>
            </a:r>
            <a:r>
              <a:rPr lang="en-US" dirty="0" smtClean="0">
                <a:solidFill>
                  <a:srgbClr val="FF0000"/>
                </a:solidFill>
              </a:rPr>
              <a:t>21  </a:t>
            </a:r>
            <a:r>
              <a:rPr lang="zh-CN" altLang="en-US" dirty="0" smtClean="0">
                <a:solidFill>
                  <a:srgbClr val="FF0000"/>
                </a:solidFill>
              </a:rPr>
              <a:t>职业健康（</a:t>
            </a:r>
            <a:r>
              <a:rPr lang="en-US" altLang="zh-CN" dirty="0" smtClean="0">
                <a:solidFill>
                  <a:srgbClr val="FF0000"/>
                </a:solidFill>
              </a:rPr>
              <a:t>90</a:t>
            </a:r>
            <a:r>
              <a:rPr lang="zh-CN" altLang="en-US" dirty="0" smtClean="0">
                <a:solidFill>
                  <a:srgbClr val="FF0000"/>
                </a:solidFill>
              </a:rPr>
              <a:t>分）（销售企业不考核）</a:t>
            </a:r>
            <a:endParaRPr lang="zh-CN" altLang="en-US" dirty="0">
              <a:solidFill>
                <a:srgbClr val="FF0000"/>
              </a:solidFill>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28596" y="428604"/>
            <a:ext cx="8229600" cy="6215106"/>
          </a:xfrm>
        </p:spPr>
        <p:txBody>
          <a:bodyPr>
            <a:normAutofit fontScale="92500" lnSpcReduction="10000"/>
          </a:bodyPr>
          <a:lstStyle/>
          <a:p>
            <a:r>
              <a:rPr lang="en-US" altLang="zh-CN" dirty="0" smtClean="0">
                <a:solidFill>
                  <a:srgbClr val="FF0000"/>
                </a:solidFill>
              </a:rPr>
              <a:t>2</a:t>
            </a:r>
            <a:r>
              <a:rPr lang="zh-CN" altLang="en-US" dirty="0" smtClean="0">
                <a:solidFill>
                  <a:srgbClr val="FF0000"/>
                </a:solidFill>
              </a:rPr>
              <a:t>、设施配备与检测（</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zh-CN" altLang="en-US" dirty="0" smtClean="0"/>
              <a:t>）未提供或配备保护设施、工具和劳保护品、提供或配备不符合要求或</a:t>
            </a:r>
            <a:r>
              <a:rPr lang="zh-CN" altLang="en-US" dirty="0" smtClean="0">
                <a:solidFill>
                  <a:srgbClr val="FF0000"/>
                </a:solidFill>
              </a:rPr>
              <a:t>未按规定佩戴</a:t>
            </a:r>
            <a:r>
              <a:rPr lang="zh-CN" altLang="en-US" dirty="0" smtClean="0"/>
              <a:t>每发现一项扣</a:t>
            </a:r>
            <a:r>
              <a:rPr lang="en-US" dirty="0" smtClean="0"/>
              <a:t>5</a:t>
            </a:r>
            <a:r>
              <a:rPr lang="zh-CN" altLang="en-US" dirty="0" smtClean="0"/>
              <a:t>分；</a:t>
            </a:r>
            <a:endParaRPr lang="zh-CN" altLang="en-US" dirty="0" smtClean="0"/>
          </a:p>
          <a:p>
            <a:r>
              <a:rPr lang="en-US" dirty="0" smtClean="0"/>
              <a:t>b</a:t>
            </a:r>
            <a:r>
              <a:rPr lang="zh-CN" altLang="en-US" dirty="0" smtClean="0"/>
              <a:t>）未定期进行检测的扣</a:t>
            </a:r>
            <a:r>
              <a:rPr lang="en-US" dirty="0" smtClean="0"/>
              <a:t>5</a:t>
            </a:r>
            <a:r>
              <a:rPr lang="zh-CN" altLang="en-US" dirty="0" smtClean="0"/>
              <a:t>分，检测后未予以告知或未将检测结果存入职业卫生档案的扣</a:t>
            </a:r>
            <a:r>
              <a:rPr lang="en-US" dirty="0" smtClean="0"/>
              <a:t>5</a:t>
            </a:r>
            <a:r>
              <a:rPr lang="zh-CN" altLang="en-US" dirty="0" smtClean="0"/>
              <a:t>分；</a:t>
            </a:r>
            <a:endParaRPr lang="zh-CN" altLang="en-US" dirty="0" smtClean="0"/>
          </a:p>
          <a:p>
            <a:r>
              <a:rPr lang="en-US" dirty="0" smtClean="0"/>
              <a:t>c</a:t>
            </a:r>
            <a:r>
              <a:rPr lang="zh-CN" altLang="en-US" dirty="0" smtClean="0"/>
              <a:t>）未指定专人负责保管，定期检验和维护扣</a:t>
            </a:r>
            <a:r>
              <a:rPr lang="en-US" dirty="0" smtClean="0"/>
              <a:t>5</a:t>
            </a:r>
            <a:r>
              <a:rPr lang="zh-CN" altLang="en-US" dirty="0" smtClean="0"/>
              <a:t>分，未定点存放每发现一处扣</a:t>
            </a:r>
            <a:r>
              <a:rPr lang="en-US" dirty="0" smtClean="0"/>
              <a:t>5</a:t>
            </a:r>
            <a:r>
              <a:rPr lang="zh-CN" altLang="en-US" dirty="0" smtClean="0"/>
              <a:t>分。</a:t>
            </a:r>
            <a:endParaRPr lang="en-US" altLang="zh-CN" dirty="0" smtClean="0"/>
          </a:p>
          <a:p>
            <a:r>
              <a:rPr lang="en-US" altLang="zh-CN" dirty="0" smtClean="0">
                <a:solidFill>
                  <a:srgbClr val="FF0000"/>
                </a:solidFill>
              </a:rPr>
              <a:t>3</a:t>
            </a:r>
            <a:r>
              <a:rPr lang="zh-CN" altLang="en-US" dirty="0" smtClean="0">
                <a:solidFill>
                  <a:srgbClr val="FF0000"/>
                </a:solidFill>
              </a:rPr>
              <a:t>、危害告知（</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a:t>
            </a:r>
            <a:r>
              <a:rPr lang="zh-CN" altLang="en-US" dirty="0" smtClean="0">
                <a:solidFill>
                  <a:srgbClr val="FF0000"/>
                </a:solidFill>
              </a:rPr>
              <a:t>未对从业人员告知职业危害及其后果和防护措施或未在劳动合同中写明的每一人扣</a:t>
            </a:r>
            <a:r>
              <a:rPr lang="en-US" dirty="0" smtClean="0">
                <a:solidFill>
                  <a:srgbClr val="FF0000"/>
                </a:solidFill>
              </a:rPr>
              <a:t>5</a:t>
            </a:r>
            <a:r>
              <a:rPr lang="zh-CN" altLang="en-US" dirty="0" smtClean="0">
                <a:solidFill>
                  <a:srgbClr val="FF0000"/>
                </a:solidFill>
              </a:rPr>
              <a:t>分</a:t>
            </a:r>
            <a:r>
              <a:rPr lang="zh-CN" altLang="en-US" u="sng" dirty="0" smtClean="0">
                <a:solidFill>
                  <a:srgbClr val="002060"/>
                </a:solidFill>
              </a:rPr>
              <a:t>（查一查劳动合同中是否有）；</a:t>
            </a:r>
            <a:br>
              <a:rPr lang="en-US" dirty="0" smtClean="0">
                <a:solidFill>
                  <a:srgbClr val="002060"/>
                </a:solidFill>
              </a:rPr>
            </a:br>
            <a:r>
              <a:rPr lang="en-US" dirty="0" smtClean="0"/>
              <a:t>b</a:t>
            </a:r>
            <a:r>
              <a:rPr lang="zh-CN" altLang="en-US" dirty="0" smtClean="0"/>
              <a:t>）未进行宣传教育或无记录扣</a:t>
            </a:r>
            <a:r>
              <a:rPr lang="en-US" dirty="0" smtClean="0"/>
              <a:t>5</a:t>
            </a:r>
            <a:r>
              <a:rPr lang="zh-CN" altLang="en-US" dirty="0" smtClean="0"/>
              <a:t>分，每发现一人不知道职业危害扣</a:t>
            </a:r>
            <a:r>
              <a:rPr lang="en-US" dirty="0" smtClean="0"/>
              <a:t>5</a:t>
            </a:r>
            <a:r>
              <a:rPr lang="zh-CN" altLang="en-US" dirty="0" smtClean="0"/>
              <a:t>分；</a:t>
            </a:r>
            <a:br>
              <a:rPr lang="en-US" dirty="0" smtClean="0"/>
            </a:br>
            <a:r>
              <a:rPr lang="en-US" dirty="0" smtClean="0"/>
              <a:t>c</a:t>
            </a:r>
            <a:r>
              <a:rPr lang="zh-CN" altLang="en-US" dirty="0" smtClean="0"/>
              <a:t>）严重职业危害的作业岗位未设置警示标识和警示说明每发现一处扣</a:t>
            </a:r>
            <a:r>
              <a:rPr lang="en-US" dirty="0" smtClean="0"/>
              <a:t>5</a:t>
            </a:r>
            <a:r>
              <a:rPr lang="zh-CN" altLang="en-US" dirty="0" smtClean="0"/>
              <a:t>分，说明不完整或不恰当每发现一处扣</a:t>
            </a:r>
            <a:r>
              <a:rPr lang="en-US" dirty="0" smtClean="0"/>
              <a:t>5</a:t>
            </a:r>
            <a:r>
              <a:rPr lang="zh-CN" altLang="en-US" dirty="0" smtClean="0"/>
              <a:t>分。</a:t>
            </a:r>
            <a:endParaRPr lang="zh-CN" alt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6500834"/>
          </a:xfrm>
        </p:spPr>
        <p:txBody>
          <a:bodyPr>
            <a:normAutofit/>
          </a:bodyPr>
          <a:lstStyle/>
          <a:p>
            <a:r>
              <a:rPr lang="en-US" altLang="zh-CN" dirty="0" smtClean="0">
                <a:solidFill>
                  <a:srgbClr val="FF0000"/>
                </a:solidFill>
              </a:rPr>
              <a:t>4</a:t>
            </a:r>
            <a:r>
              <a:rPr lang="zh-CN" altLang="en-US" dirty="0" smtClean="0">
                <a:solidFill>
                  <a:srgbClr val="FF0000"/>
                </a:solidFill>
              </a:rPr>
              <a:t>、职业病防治（</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）生产布局未达到有效分开或隔离每发现一处扣</a:t>
            </a:r>
            <a:r>
              <a:rPr lang="en-US" dirty="0" smtClean="0"/>
              <a:t>5</a:t>
            </a:r>
            <a:r>
              <a:rPr lang="zh-CN" altLang="en-US" dirty="0" smtClean="0"/>
              <a:t>分，未设置必要的卫生设施扣</a:t>
            </a:r>
            <a:r>
              <a:rPr lang="en-US" dirty="0" smtClean="0"/>
              <a:t>5</a:t>
            </a:r>
            <a:r>
              <a:rPr lang="zh-CN" altLang="en-US" dirty="0" smtClean="0"/>
              <a:t>分；</a:t>
            </a:r>
            <a:br>
              <a:rPr lang="en-US" dirty="0" smtClean="0"/>
            </a:br>
            <a:r>
              <a:rPr lang="en-US" dirty="0" smtClean="0"/>
              <a:t>b</a:t>
            </a:r>
            <a:r>
              <a:rPr lang="zh-CN" altLang="en-US" dirty="0" smtClean="0"/>
              <a:t>）使用国家明令禁止使用的可能产生职业病危害的设备和材料每发现一处扣</a:t>
            </a:r>
            <a:r>
              <a:rPr lang="en-US" dirty="0" smtClean="0"/>
              <a:t>5</a:t>
            </a:r>
            <a:r>
              <a:rPr lang="zh-CN" altLang="en-US" dirty="0" smtClean="0"/>
              <a:t>分；</a:t>
            </a:r>
            <a:br>
              <a:rPr lang="en-US" dirty="0" smtClean="0"/>
            </a:br>
            <a:r>
              <a:rPr lang="en-US" dirty="0" smtClean="0"/>
              <a:t>c</a:t>
            </a:r>
            <a:r>
              <a:rPr lang="zh-CN" altLang="en-US" dirty="0" smtClean="0"/>
              <a:t>）未对职业病危害因素进行监测和建立台账的扣</a:t>
            </a:r>
            <a:r>
              <a:rPr lang="en-US" dirty="0" smtClean="0"/>
              <a:t>10</a:t>
            </a:r>
            <a:r>
              <a:rPr lang="zh-CN" altLang="en-US" dirty="0" smtClean="0"/>
              <a:t>分，</a:t>
            </a:r>
            <a:r>
              <a:rPr lang="zh-CN" altLang="en-US" u="sng" dirty="0" smtClean="0">
                <a:solidFill>
                  <a:srgbClr val="FF0000"/>
                </a:solidFill>
              </a:rPr>
              <a:t>未委托有资质机构进行年度职业病危害检测扣</a:t>
            </a:r>
            <a:r>
              <a:rPr lang="en-US" u="sng" dirty="0" smtClean="0">
                <a:solidFill>
                  <a:srgbClr val="FF0000"/>
                </a:solidFill>
              </a:rPr>
              <a:t>10</a:t>
            </a:r>
            <a:r>
              <a:rPr lang="zh-CN" altLang="en-US" u="sng" dirty="0" smtClean="0">
                <a:solidFill>
                  <a:srgbClr val="FF0000"/>
                </a:solidFill>
              </a:rPr>
              <a:t>分；无有效期范围内现状职业卫生评价报告或建设项目职业卫生验收评价报告的扣</a:t>
            </a:r>
            <a:r>
              <a:rPr lang="en-US" u="sng" dirty="0" smtClean="0">
                <a:solidFill>
                  <a:srgbClr val="FF0000"/>
                </a:solidFill>
              </a:rPr>
              <a:t>10</a:t>
            </a:r>
            <a:r>
              <a:rPr lang="zh-CN" altLang="en-US" u="sng" dirty="0" smtClean="0">
                <a:solidFill>
                  <a:srgbClr val="FF0000"/>
                </a:solidFill>
              </a:rPr>
              <a:t>分；</a:t>
            </a:r>
            <a:br>
              <a:rPr lang="en-US" dirty="0" smtClean="0"/>
            </a:br>
            <a:r>
              <a:rPr lang="en-US" dirty="0" smtClean="0"/>
              <a:t>d</a:t>
            </a:r>
            <a:r>
              <a:rPr lang="zh-CN" altLang="en-US" dirty="0" smtClean="0"/>
              <a:t>）对产生粉尘、噪声、高低温、振动、辐射等场所和设备未实施有效控制每缺少一处扣</a:t>
            </a:r>
            <a:r>
              <a:rPr lang="en-US" dirty="0" smtClean="0"/>
              <a:t>5</a:t>
            </a:r>
            <a:r>
              <a:rPr lang="zh-CN" altLang="en-US" dirty="0" smtClean="0"/>
              <a:t>分；</a:t>
            </a:r>
            <a:br>
              <a:rPr lang="en-US" dirty="0" smtClean="0"/>
            </a:br>
            <a:r>
              <a:rPr lang="en-US" dirty="0" smtClean="0"/>
              <a:t>e</a:t>
            </a:r>
            <a:r>
              <a:rPr lang="zh-CN" altLang="en-US" dirty="0" smtClean="0"/>
              <a:t>）</a:t>
            </a:r>
            <a:r>
              <a:rPr lang="zh-CN" altLang="en-US" dirty="0" smtClean="0">
                <a:solidFill>
                  <a:srgbClr val="FF0000"/>
                </a:solidFill>
              </a:rPr>
              <a:t>未定制防护用品标准扣</a:t>
            </a:r>
            <a:r>
              <a:rPr lang="en-US" dirty="0" smtClean="0">
                <a:solidFill>
                  <a:srgbClr val="FF0000"/>
                </a:solidFill>
              </a:rPr>
              <a:t>5</a:t>
            </a:r>
            <a:r>
              <a:rPr lang="zh-CN" altLang="en-US" dirty="0" smtClean="0">
                <a:solidFill>
                  <a:srgbClr val="FF0000"/>
                </a:solidFill>
              </a:rPr>
              <a:t>分，未按期发放防护用品扣</a:t>
            </a:r>
            <a:r>
              <a:rPr lang="en-US" dirty="0" smtClean="0">
                <a:solidFill>
                  <a:srgbClr val="FF0000"/>
                </a:solidFill>
              </a:rPr>
              <a:t>5</a:t>
            </a:r>
            <a:r>
              <a:rPr lang="zh-CN" altLang="en-US" dirty="0" smtClean="0">
                <a:solidFill>
                  <a:srgbClr val="FF0000"/>
                </a:solidFill>
              </a:rPr>
              <a:t>分，防护性能不符合要求扣</a:t>
            </a:r>
            <a:r>
              <a:rPr lang="en-US" dirty="0" smtClean="0">
                <a:solidFill>
                  <a:srgbClr val="FF0000"/>
                </a:solidFill>
              </a:rPr>
              <a:t>5</a:t>
            </a:r>
            <a:r>
              <a:rPr lang="zh-CN" altLang="en-US" dirty="0" smtClean="0">
                <a:solidFill>
                  <a:srgbClr val="FF0000"/>
                </a:solidFill>
              </a:rPr>
              <a:t>分；</a:t>
            </a:r>
            <a:br>
              <a:rPr lang="en-US" dirty="0" smtClean="0"/>
            </a:br>
            <a:r>
              <a:rPr lang="en-US" dirty="0" smtClean="0"/>
              <a:t>f</a:t>
            </a:r>
            <a:r>
              <a:rPr lang="zh-CN" altLang="en-US" dirty="0" smtClean="0"/>
              <a:t>）</a:t>
            </a:r>
            <a:r>
              <a:rPr lang="zh-CN" altLang="en-US" u="sng" dirty="0" smtClean="0">
                <a:solidFill>
                  <a:srgbClr val="FF0000"/>
                </a:solidFill>
              </a:rPr>
              <a:t>未制定职业健康监护计划扣</a:t>
            </a:r>
            <a:r>
              <a:rPr lang="en-US" u="sng" dirty="0" smtClean="0">
                <a:solidFill>
                  <a:srgbClr val="FF0000"/>
                </a:solidFill>
              </a:rPr>
              <a:t>5</a:t>
            </a:r>
            <a:r>
              <a:rPr lang="zh-CN" altLang="en-US" u="sng" dirty="0" smtClean="0">
                <a:solidFill>
                  <a:srgbClr val="FF0000"/>
                </a:solidFill>
              </a:rPr>
              <a:t>分，每年未按规定对接触有毒有害职工体检的扣</a:t>
            </a:r>
            <a:r>
              <a:rPr lang="en-US" u="sng" dirty="0" smtClean="0">
                <a:solidFill>
                  <a:srgbClr val="FF0000"/>
                </a:solidFill>
              </a:rPr>
              <a:t>10</a:t>
            </a:r>
            <a:r>
              <a:rPr lang="zh-CN" altLang="en-US" u="sng" dirty="0" smtClean="0">
                <a:solidFill>
                  <a:srgbClr val="FF0000"/>
                </a:solidFill>
              </a:rPr>
              <a:t>分。</a:t>
            </a:r>
            <a:endParaRPr lang="zh-CN" altLang="en-US" u="sng" dirty="0">
              <a:solidFill>
                <a:srgbClr val="FF0000"/>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00042"/>
            <a:ext cx="8229600" cy="6072230"/>
          </a:xfrm>
        </p:spPr>
        <p:txBody>
          <a:bodyPr/>
          <a:lstStyle/>
          <a:p>
            <a:r>
              <a:rPr lang="en-US" altLang="zh-CN" dirty="0" smtClean="0">
                <a:solidFill>
                  <a:srgbClr val="FF0000"/>
                </a:solidFill>
              </a:rPr>
              <a:t>5</a:t>
            </a:r>
            <a:r>
              <a:rPr lang="zh-CN" altLang="en-US" dirty="0" smtClean="0">
                <a:solidFill>
                  <a:srgbClr val="FF0000"/>
                </a:solidFill>
              </a:rPr>
              <a:t>、职业病危害及保障（</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抽查职业病危害应急预案和至少一个生产作业岗位：</a:t>
            </a:r>
            <a:br>
              <a:rPr lang="en-US" dirty="0" smtClean="0"/>
            </a:br>
            <a:r>
              <a:rPr lang="en-US" dirty="0" smtClean="0"/>
              <a:t>a</a:t>
            </a:r>
            <a:r>
              <a:rPr lang="zh-CN" altLang="en-US" dirty="0" smtClean="0"/>
              <a:t>）</a:t>
            </a:r>
            <a:r>
              <a:rPr lang="zh-CN" altLang="en-US" u="sng" dirty="0" smtClean="0">
                <a:solidFill>
                  <a:srgbClr val="FF0000"/>
                </a:solidFill>
              </a:rPr>
              <a:t>未制定职业病危害应急预案不得分；</a:t>
            </a:r>
            <a:br>
              <a:rPr lang="en-US" dirty="0" smtClean="0"/>
            </a:br>
            <a:r>
              <a:rPr lang="en-US" dirty="0" smtClean="0"/>
              <a:t>b</a:t>
            </a:r>
            <a:r>
              <a:rPr lang="zh-CN" altLang="en-US" dirty="0" smtClean="0"/>
              <a:t>）未配置报警装置、现场急救用品中、冲洗设备、应急撤离通道和必要的泄险区或设置不符合要求扣</a:t>
            </a:r>
            <a:r>
              <a:rPr lang="en-US" dirty="0" smtClean="0"/>
              <a:t>10</a:t>
            </a:r>
            <a:r>
              <a:rPr lang="zh-CN" altLang="en-US" dirty="0" smtClean="0"/>
              <a:t>分；</a:t>
            </a:r>
            <a:br>
              <a:rPr lang="en-US" dirty="0" smtClean="0"/>
            </a:br>
            <a:r>
              <a:rPr lang="en-US" dirty="0" smtClean="0"/>
              <a:t>c</a:t>
            </a:r>
            <a:r>
              <a:rPr lang="zh-CN" altLang="en-US" dirty="0" smtClean="0"/>
              <a:t>）未设置事故通风装置及事故排风系统相连锁定泄漏报警装置扣</a:t>
            </a:r>
            <a:r>
              <a:rPr lang="en-US" dirty="0" smtClean="0"/>
              <a:t>5</a:t>
            </a:r>
            <a:r>
              <a:rPr lang="zh-CN" altLang="en-US" dirty="0" smtClean="0"/>
              <a:t>分；</a:t>
            </a:r>
            <a:br>
              <a:rPr lang="en-US" dirty="0" smtClean="0"/>
            </a:br>
            <a:r>
              <a:rPr lang="en-US" dirty="0" smtClean="0"/>
              <a:t>d</a:t>
            </a:r>
            <a:r>
              <a:rPr lang="zh-CN" altLang="en-US" dirty="0" smtClean="0"/>
              <a:t>）进入受限空间作业未履行危险作业审批手续或未配备通风、应急检测设备、急救用品每发现一项不符合要求扣</a:t>
            </a:r>
            <a:r>
              <a:rPr lang="en-US" dirty="0" smtClean="0"/>
              <a:t>5</a:t>
            </a:r>
            <a:r>
              <a:rPr lang="zh-CN" altLang="en-US" dirty="0" smtClean="0"/>
              <a:t>分；</a:t>
            </a:r>
            <a:br>
              <a:rPr lang="en-US" dirty="0" smtClean="0"/>
            </a:br>
            <a:r>
              <a:rPr lang="en-US" dirty="0" smtClean="0"/>
              <a:t>e</a:t>
            </a:r>
            <a:r>
              <a:rPr lang="zh-CN" altLang="en-US" dirty="0" smtClean="0"/>
              <a:t>）未定期进行职业病危害应急预案演练的扣</a:t>
            </a:r>
            <a:r>
              <a:rPr lang="en-US" dirty="0" smtClean="0"/>
              <a:t>10</a:t>
            </a:r>
            <a:r>
              <a:rPr lang="zh-CN" altLang="en-US" dirty="0" smtClean="0"/>
              <a:t>分。</a:t>
            </a:r>
            <a:endParaRPr lang="zh-CN" alt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285720" y="1481328"/>
            <a:ext cx="8643998" cy="5376672"/>
          </a:xfrm>
        </p:spPr>
        <p:txBody>
          <a:bodyPr>
            <a:normAutofit fontScale="92500" lnSpcReduction="20000"/>
          </a:bodyPr>
          <a:lstStyle/>
          <a:p>
            <a:r>
              <a:rPr lang="en-US" altLang="zh-CN" dirty="0" smtClean="0">
                <a:solidFill>
                  <a:srgbClr val="FF0000"/>
                </a:solidFill>
              </a:rPr>
              <a:t>1</a:t>
            </a:r>
            <a:r>
              <a:rPr lang="zh-CN" altLang="en-US" dirty="0" smtClean="0">
                <a:solidFill>
                  <a:srgbClr val="FF0000"/>
                </a:solidFill>
              </a:rPr>
              <a:t>、应急管理（</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未按规定要求制定生产安全事故应急管理制度不得分，内容不符合相关要求的扣</a:t>
            </a:r>
            <a:r>
              <a:rPr lang="en-US" dirty="0" smtClean="0"/>
              <a:t>5</a:t>
            </a:r>
            <a:r>
              <a:rPr lang="zh-CN" altLang="en-US" dirty="0" smtClean="0"/>
              <a:t>分。</a:t>
            </a:r>
            <a:endParaRPr lang="en-US" altLang="zh-CN" dirty="0" smtClean="0"/>
          </a:p>
          <a:p>
            <a:r>
              <a:rPr lang="en-US" altLang="zh-CN" dirty="0" smtClean="0">
                <a:solidFill>
                  <a:srgbClr val="FF0000"/>
                </a:solidFill>
              </a:rPr>
              <a:t>2</a:t>
            </a:r>
            <a:r>
              <a:rPr lang="zh-CN" altLang="en-US" dirty="0" smtClean="0">
                <a:solidFill>
                  <a:srgbClr val="FF0000"/>
                </a:solidFill>
              </a:rPr>
              <a:t>、生产安全事故应急预案（</a:t>
            </a:r>
            <a:r>
              <a:rPr lang="en-US" altLang="zh-CN" dirty="0" smtClean="0">
                <a:solidFill>
                  <a:srgbClr val="FF0000"/>
                </a:solidFill>
              </a:rPr>
              <a:t>30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）未编制、发布符合民爆行业要求的生产安全事故应急预案不得分；</a:t>
            </a:r>
            <a:br>
              <a:rPr lang="en-US" dirty="0" smtClean="0"/>
            </a:br>
            <a:r>
              <a:rPr lang="en-US" dirty="0" smtClean="0"/>
              <a:t>b</a:t>
            </a:r>
            <a:r>
              <a:rPr lang="zh-CN" altLang="en-US" dirty="0" smtClean="0"/>
              <a:t>）未按照</a:t>
            </a:r>
            <a:r>
              <a:rPr lang="en-US" altLang="zh-CN" dirty="0" smtClean="0"/>
              <a:t>《</a:t>
            </a:r>
            <a:r>
              <a:rPr lang="zh-CN" altLang="en-US" dirty="0" smtClean="0"/>
              <a:t>民爆行业生产安全事故应急预案即编制导则</a:t>
            </a:r>
            <a:r>
              <a:rPr lang="en-US" altLang="zh-CN" dirty="0" smtClean="0"/>
              <a:t>》</a:t>
            </a:r>
            <a:r>
              <a:rPr lang="zh-CN" altLang="en-US" dirty="0" smtClean="0"/>
              <a:t>要求制定专项应急预案扣</a:t>
            </a:r>
            <a:r>
              <a:rPr lang="en-US" dirty="0" smtClean="0"/>
              <a:t>10</a:t>
            </a:r>
            <a:r>
              <a:rPr lang="zh-CN" altLang="en-US" dirty="0" smtClean="0"/>
              <a:t>分，每缺一项扣</a:t>
            </a:r>
            <a:r>
              <a:rPr lang="en-US" dirty="0" smtClean="0"/>
              <a:t>5</a:t>
            </a:r>
            <a:r>
              <a:rPr lang="zh-CN" altLang="en-US" dirty="0" smtClean="0"/>
              <a:t>分；</a:t>
            </a:r>
            <a:br>
              <a:rPr lang="en-US" dirty="0" smtClean="0"/>
            </a:br>
            <a:r>
              <a:rPr lang="en-US" dirty="0" smtClean="0"/>
              <a:t>c</a:t>
            </a:r>
            <a:r>
              <a:rPr lang="zh-CN" altLang="en-US" dirty="0" smtClean="0"/>
              <a:t>）现场处置方案应符合</a:t>
            </a:r>
            <a:r>
              <a:rPr lang="en-US" altLang="zh-CN" dirty="0" smtClean="0"/>
              <a:t>《</a:t>
            </a:r>
            <a:r>
              <a:rPr lang="zh-CN" altLang="en-US" dirty="0" smtClean="0"/>
              <a:t>民爆行业生产安全事故应急预案即编制导则</a:t>
            </a:r>
            <a:r>
              <a:rPr lang="en-US" altLang="zh-CN" dirty="0" smtClean="0"/>
              <a:t>》</a:t>
            </a:r>
            <a:r>
              <a:rPr lang="zh-CN" altLang="en-US" dirty="0" smtClean="0"/>
              <a:t>所包括的工序，每缺少一个工序扣</a:t>
            </a:r>
            <a:r>
              <a:rPr lang="en-US" dirty="0" smtClean="0"/>
              <a:t>5</a:t>
            </a:r>
            <a:r>
              <a:rPr lang="zh-CN" altLang="en-US" dirty="0" smtClean="0"/>
              <a:t>分，内容不完善的扣</a:t>
            </a:r>
            <a:r>
              <a:rPr lang="en-US" dirty="0" smtClean="0"/>
              <a:t>5</a:t>
            </a:r>
            <a:r>
              <a:rPr lang="zh-CN" altLang="en-US" dirty="0" smtClean="0"/>
              <a:t>分；</a:t>
            </a:r>
            <a:br>
              <a:rPr lang="en-US" dirty="0" smtClean="0"/>
            </a:br>
            <a:r>
              <a:rPr lang="en-US" dirty="0" smtClean="0"/>
              <a:t>d</a:t>
            </a:r>
            <a:r>
              <a:rPr lang="zh-CN" altLang="en-US" dirty="0" smtClean="0"/>
              <a:t>）应急预案未报当地应急管理部门和民爆主管部门备案各扣</a:t>
            </a:r>
            <a:r>
              <a:rPr lang="en-US" dirty="0" smtClean="0"/>
              <a:t>5</a:t>
            </a:r>
            <a:r>
              <a:rPr lang="zh-CN" altLang="en-US" dirty="0" smtClean="0"/>
              <a:t>分；</a:t>
            </a:r>
            <a:br>
              <a:rPr lang="en-US" dirty="0" smtClean="0"/>
            </a:br>
            <a:r>
              <a:rPr lang="en-US" dirty="0" smtClean="0"/>
              <a:t>e</a:t>
            </a:r>
            <a:r>
              <a:rPr lang="zh-CN" altLang="en-US" dirty="0" smtClean="0"/>
              <a:t>）未对应急预案每三年进行一次评审或修订的不得分，修订后未规定重新备案各扣</a:t>
            </a:r>
            <a:r>
              <a:rPr lang="en-US" dirty="0" smtClean="0"/>
              <a:t>5</a:t>
            </a:r>
            <a:r>
              <a:rPr lang="zh-CN" altLang="en-US" dirty="0" smtClean="0"/>
              <a:t>分。</a:t>
            </a:r>
            <a:endParaRPr lang="zh-CN" altLang="en-US" dirty="0" smtClean="0"/>
          </a:p>
          <a:p>
            <a:endParaRPr lang="zh-CN" altLang="en-US" dirty="0"/>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22 </a:t>
            </a:r>
            <a:r>
              <a:rPr lang="zh-CN" altLang="en-US" dirty="0" smtClean="0">
                <a:solidFill>
                  <a:srgbClr val="FF0000"/>
                </a:solidFill>
              </a:rPr>
              <a:t>应急救援</a:t>
            </a:r>
            <a:endParaRPr lang="zh-CN" altLang="en-US" dirty="0">
              <a:solidFill>
                <a:srgbClr val="FF0000"/>
              </a:solidFill>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4290"/>
            <a:ext cx="8572560" cy="6500858"/>
          </a:xfrm>
        </p:spPr>
        <p:txBody>
          <a:bodyPr>
            <a:normAutofit fontScale="92500"/>
          </a:bodyPr>
          <a:lstStyle/>
          <a:p>
            <a:r>
              <a:rPr lang="en-US" altLang="zh-CN" dirty="0" smtClean="0">
                <a:solidFill>
                  <a:srgbClr val="FF0000"/>
                </a:solidFill>
              </a:rPr>
              <a:t>3</a:t>
            </a:r>
            <a:r>
              <a:rPr lang="zh-CN" altLang="en-US" dirty="0" smtClean="0">
                <a:solidFill>
                  <a:srgbClr val="FF0000"/>
                </a:solidFill>
              </a:rPr>
              <a:t>、应急机构和队伍（</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）未明确应急管理部门或未明确相关责任人扣</a:t>
            </a:r>
            <a:r>
              <a:rPr lang="en-US" dirty="0" smtClean="0"/>
              <a:t>5</a:t>
            </a:r>
            <a:r>
              <a:rPr lang="zh-CN" altLang="en-US" dirty="0" smtClean="0"/>
              <a:t>分，图表不规范或不符合实际一处扣</a:t>
            </a:r>
            <a:r>
              <a:rPr lang="en-US" dirty="0" smtClean="0"/>
              <a:t>5</a:t>
            </a:r>
            <a:r>
              <a:rPr lang="zh-CN" altLang="en-US" dirty="0" smtClean="0"/>
              <a:t>分；</a:t>
            </a:r>
            <a:br>
              <a:rPr lang="en-US" dirty="0" smtClean="0"/>
            </a:br>
            <a:r>
              <a:rPr lang="en-US" dirty="0" smtClean="0"/>
              <a:t>b</a:t>
            </a:r>
            <a:r>
              <a:rPr lang="zh-CN" altLang="en-US" dirty="0" smtClean="0"/>
              <a:t>）没有建立队伍或指定专兼职人员负责扣</a:t>
            </a:r>
            <a:r>
              <a:rPr lang="en-US" dirty="0" smtClean="0"/>
              <a:t>5</a:t>
            </a:r>
            <a:r>
              <a:rPr lang="zh-CN" altLang="en-US" dirty="0" smtClean="0"/>
              <a:t>分，队伍或人员不能满足要求扣</a:t>
            </a:r>
            <a:r>
              <a:rPr lang="en-US" dirty="0" smtClean="0"/>
              <a:t>5</a:t>
            </a:r>
            <a:r>
              <a:rPr lang="zh-CN" altLang="en-US" dirty="0" smtClean="0"/>
              <a:t>分；</a:t>
            </a:r>
            <a:br>
              <a:rPr lang="en-US" dirty="0" smtClean="0"/>
            </a:br>
            <a:r>
              <a:rPr lang="en-US" dirty="0" smtClean="0"/>
              <a:t>c</a:t>
            </a:r>
            <a:r>
              <a:rPr lang="zh-CN" altLang="en-US" dirty="0" smtClean="0"/>
              <a:t>）无训练计划和记录或未按计划训练每次扣</a:t>
            </a:r>
            <a:r>
              <a:rPr lang="en-US" dirty="0" smtClean="0"/>
              <a:t>5</a:t>
            </a:r>
            <a:r>
              <a:rPr lang="zh-CN" altLang="en-US" dirty="0" smtClean="0"/>
              <a:t>分；抽查两名救援人员，不清楚职能或不熟悉救援装备使用每人次扣</a:t>
            </a:r>
            <a:r>
              <a:rPr lang="en-US" dirty="0" smtClean="0"/>
              <a:t>5</a:t>
            </a:r>
            <a:r>
              <a:rPr lang="zh-CN" altLang="en-US" dirty="0" smtClean="0"/>
              <a:t>分；</a:t>
            </a:r>
            <a:br>
              <a:rPr lang="en-US" dirty="0" smtClean="0"/>
            </a:br>
            <a:r>
              <a:rPr lang="en-US" dirty="0" smtClean="0"/>
              <a:t>d</a:t>
            </a:r>
            <a:r>
              <a:rPr lang="zh-CN" altLang="en-US" dirty="0" smtClean="0"/>
              <a:t>）无生产安全事故应急预案体系图扣</a:t>
            </a:r>
            <a:r>
              <a:rPr lang="en-US" dirty="0" smtClean="0"/>
              <a:t>5</a:t>
            </a:r>
            <a:r>
              <a:rPr lang="zh-CN" altLang="en-US" dirty="0" smtClean="0"/>
              <a:t>分。</a:t>
            </a:r>
            <a:endParaRPr lang="en-US" altLang="zh-CN" dirty="0" smtClean="0"/>
          </a:p>
          <a:p>
            <a:r>
              <a:rPr lang="en-US" altLang="zh-CN" dirty="0" smtClean="0">
                <a:solidFill>
                  <a:srgbClr val="FF0000"/>
                </a:solidFill>
              </a:rPr>
              <a:t>4</a:t>
            </a:r>
            <a:r>
              <a:rPr lang="zh-CN" altLang="en-US" dirty="0" smtClean="0">
                <a:solidFill>
                  <a:srgbClr val="FF0000"/>
                </a:solidFill>
              </a:rPr>
              <a:t>、应急设施、装备、物资（</a:t>
            </a:r>
            <a:r>
              <a:rPr lang="en-US" altLang="zh-CN" dirty="0" smtClean="0">
                <a:solidFill>
                  <a:srgbClr val="FF0000"/>
                </a:solidFill>
              </a:rPr>
              <a:t>20</a:t>
            </a:r>
            <a:r>
              <a:rPr lang="zh-CN" altLang="en-US" dirty="0" smtClean="0">
                <a:solidFill>
                  <a:srgbClr val="FF0000"/>
                </a:solidFill>
              </a:rPr>
              <a:t>分</a:t>
            </a:r>
            <a:r>
              <a:rPr lang="zh-CN" altLang="en-US" dirty="0" smtClean="0"/>
              <a:t>）</a:t>
            </a:r>
            <a:endParaRPr lang="en-US" altLang="zh-CN" dirty="0" smtClean="0"/>
          </a:p>
          <a:p>
            <a:r>
              <a:rPr lang="en-US" dirty="0" smtClean="0"/>
              <a:t>a)</a:t>
            </a:r>
            <a:r>
              <a:rPr lang="zh-CN" altLang="en-US" dirty="0" smtClean="0"/>
              <a:t>无应急通讯网络扣</a:t>
            </a:r>
            <a:r>
              <a:rPr lang="en-US" dirty="0" smtClean="0"/>
              <a:t>10</a:t>
            </a:r>
            <a:r>
              <a:rPr lang="zh-CN" altLang="en-US" dirty="0" smtClean="0"/>
              <a:t>分，通讯网络不畅通扣</a:t>
            </a:r>
            <a:r>
              <a:rPr lang="en-US" dirty="0" smtClean="0"/>
              <a:t>5</a:t>
            </a:r>
            <a:r>
              <a:rPr lang="zh-CN" altLang="en-US" dirty="0" smtClean="0"/>
              <a:t>分；</a:t>
            </a:r>
            <a:br>
              <a:rPr lang="en-US" dirty="0" smtClean="0"/>
            </a:br>
            <a:r>
              <a:rPr lang="en-US" dirty="0" smtClean="0"/>
              <a:t>b</a:t>
            </a:r>
            <a:r>
              <a:rPr lang="zh-CN" altLang="en-US" dirty="0" smtClean="0"/>
              <a:t>）未配备应急设施、装备、物资不得分，配备不足扣</a:t>
            </a:r>
            <a:r>
              <a:rPr lang="en-US" dirty="0" smtClean="0"/>
              <a:t>10</a:t>
            </a:r>
            <a:r>
              <a:rPr lang="zh-CN" altLang="en-US" dirty="0" smtClean="0"/>
              <a:t>分，无应急物资清单或清单与实物不符每发现一处扣</a:t>
            </a:r>
            <a:r>
              <a:rPr lang="en-US" dirty="0" smtClean="0"/>
              <a:t>5</a:t>
            </a:r>
            <a:r>
              <a:rPr lang="zh-CN" altLang="en-US" dirty="0" smtClean="0"/>
              <a:t>分；</a:t>
            </a:r>
            <a:br>
              <a:rPr lang="en-US" dirty="0" smtClean="0"/>
            </a:br>
            <a:r>
              <a:rPr lang="en-US" dirty="0" smtClean="0"/>
              <a:t>c</a:t>
            </a:r>
            <a:r>
              <a:rPr lang="zh-CN" altLang="en-US" dirty="0" smtClean="0"/>
              <a:t>）无检查、维护、保养记录扣</a:t>
            </a:r>
            <a:r>
              <a:rPr lang="en-US" dirty="0" smtClean="0"/>
              <a:t>5</a:t>
            </a:r>
            <a:r>
              <a:rPr lang="zh-CN" altLang="en-US" dirty="0" smtClean="0"/>
              <a:t>分，有一处不完好可靠扣</a:t>
            </a:r>
            <a:r>
              <a:rPr lang="en-US" dirty="0" smtClean="0"/>
              <a:t>5</a:t>
            </a:r>
            <a:r>
              <a:rPr lang="zh-CN" altLang="en-US" dirty="0" smtClean="0"/>
              <a:t>分；</a:t>
            </a:r>
            <a:endParaRPr lang="zh-CN" altLang="en-US" dirty="0" smtClean="0"/>
          </a:p>
          <a:p>
            <a:r>
              <a:rPr lang="en-US" dirty="0" smtClean="0"/>
              <a:t>d</a:t>
            </a:r>
            <a:r>
              <a:rPr lang="zh-CN" altLang="en-US" dirty="0" smtClean="0"/>
              <a:t>）无疏散路线、避险场所等应急标识扣</a:t>
            </a:r>
            <a:r>
              <a:rPr lang="en-US" dirty="0" smtClean="0"/>
              <a:t>5</a:t>
            </a:r>
            <a:r>
              <a:rPr lang="zh-CN" altLang="en-US" dirty="0" smtClean="0"/>
              <a:t>分。</a:t>
            </a:r>
            <a:endParaRPr lang="zh-CN" alt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85728"/>
            <a:ext cx="8229600" cy="6286544"/>
          </a:xfrm>
        </p:spPr>
        <p:txBody>
          <a:bodyPr>
            <a:normAutofit lnSpcReduction="10000"/>
          </a:bodyPr>
          <a:lstStyle/>
          <a:p>
            <a:r>
              <a:rPr lang="en-US" altLang="zh-CN" dirty="0" smtClean="0">
                <a:solidFill>
                  <a:srgbClr val="FF0000"/>
                </a:solidFill>
              </a:rPr>
              <a:t>5</a:t>
            </a:r>
            <a:r>
              <a:rPr lang="zh-CN" altLang="en-US" dirty="0" smtClean="0">
                <a:solidFill>
                  <a:srgbClr val="FF0000"/>
                </a:solidFill>
              </a:rPr>
              <a:t>、应急演练（</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en-US" dirty="0" smtClean="0"/>
              <a:t>a</a:t>
            </a:r>
            <a:r>
              <a:rPr lang="zh-CN" altLang="en-US" dirty="0" smtClean="0"/>
              <a:t>）无应急预案演练计划扣</a:t>
            </a:r>
            <a:r>
              <a:rPr lang="en-US" dirty="0" smtClean="0"/>
              <a:t>5</a:t>
            </a:r>
            <a:r>
              <a:rPr lang="zh-CN" altLang="en-US" dirty="0" smtClean="0"/>
              <a:t>分，无应急演练方案扣</a:t>
            </a:r>
            <a:r>
              <a:rPr lang="en-US" dirty="0" smtClean="0"/>
              <a:t>5</a:t>
            </a:r>
            <a:r>
              <a:rPr lang="zh-CN" altLang="en-US" dirty="0" smtClean="0"/>
              <a:t>分，高层管理人员未参加演练每次扣</a:t>
            </a:r>
            <a:r>
              <a:rPr lang="en-US" dirty="0" smtClean="0"/>
              <a:t>10</a:t>
            </a:r>
            <a:r>
              <a:rPr lang="zh-CN" altLang="en-US" dirty="0" smtClean="0"/>
              <a:t>分，演练项目、次数每少一次扣</a:t>
            </a:r>
            <a:r>
              <a:rPr lang="en-US" dirty="0" smtClean="0"/>
              <a:t>5</a:t>
            </a:r>
            <a:r>
              <a:rPr lang="zh-CN" altLang="en-US" dirty="0" smtClean="0"/>
              <a:t>分，无演练总结每缺少一次扣</a:t>
            </a:r>
            <a:r>
              <a:rPr lang="en-US" dirty="0" smtClean="0"/>
              <a:t>5</a:t>
            </a:r>
            <a:r>
              <a:rPr lang="zh-CN" altLang="en-US" dirty="0" smtClean="0"/>
              <a:t>分；</a:t>
            </a:r>
            <a:br>
              <a:rPr lang="en-US" dirty="0" smtClean="0"/>
            </a:br>
            <a:r>
              <a:rPr lang="en-US" dirty="0" smtClean="0"/>
              <a:t>b</a:t>
            </a:r>
            <a:r>
              <a:rPr lang="zh-CN" altLang="en-US" dirty="0" smtClean="0"/>
              <a:t>）无评估报告扣</a:t>
            </a:r>
            <a:r>
              <a:rPr lang="en-US" dirty="0" smtClean="0"/>
              <a:t>5</a:t>
            </a:r>
            <a:r>
              <a:rPr lang="zh-CN" altLang="en-US" dirty="0" smtClean="0"/>
              <a:t>分，评估报告未认真总结问题或未提出改进措施扣</a:t>
            </a:r>
            <a:r>
              <a:rPr lang="en-US" dirty="0" smtClean="0"/>
              <a:t>5</a:t>
            </a:r>
            <a:r>
              <a:rPr lang="zh-CN" altLang="en-US" dirty="0" smtClean="0"/>
              <a:t>分，未建立演练文档扣</a:t>
            </a:r>
            <a:r>
              <a:rPr lang="en-US" dirty="0" smtClean="0"/>
              <a:t>5</a:t>
            </a:r>
            <a:r>
              <a:rPr lang="zh-CN" altLang="en-US" dirty="0" smtClean="0"/>
              <a:t>分；</a:t>
            </a:r>
            <a:br>
              <a:rPr lang="en-US" dirty="0" smtClean="0"/>
            </a:br>
            <a:r>
              <a:rPr lang="en-US" dirty="0" smtClean="0"/>
              <a:t>c</a:t>
            </a:r>
            <a:r>
              <a:rPr lang="zh-CN" altLang="en-US" dirty="0" smtClean="0"/>
              <a:t>）未根据评估结果修订应急预案或应急处置措施的一处扣</a:t>
            </a:r>
            <a:r>
              <a:rPr lang="en-US" dirty="0" smtClean="0"/>
              <a:t>5</a:t>
            </a:r>
            <a:r>
              <a:rPr lang="zh-CN" altLang="en-US" dirty="0" smtClean="0"/>
              <a:t>分。</a:t>
            </a:r>
            <a:endParaRPr lang="en-US" altLang="zh-CN" dirty="0" smtClean="0"/>
          </a:p>
          <a:p>
            <a:r>
              <a:rPr lang="en-US" altLang="zh-CN" dirty="0" smtClean="0">
                <a:solidFill>
                  <a:srgbClr val="FF0000"/>
                </a:solidFill>
              </a:rPr>
              <a:t>6</a:t>
            </a:r>
            <a:r>
              <a:rPr lang="zh-CN" altLang="en-US" dirty="0" smtClean="0">
                <a:solidFill>
                  <a:srgbClr val="FF0000"/>
                </a:solidFill>
              </a:rPr>
              <a:t>、事故救援（</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r>
              <a:rPr lang="zh-CN" altLang="en-US" dirty="0" smtClean="0"/>
              <a:t>应急预案中事故救援不符合规定不得分，内容不齐全扣</a:t>
            </a:r>
            <a:r>
              <a:rPr lang="en-US" dirty="0" smtClean="0"/>
              <a:t>5</a:t>
            </a:r>
            <a:r>
              <a:rPr lang="zh-CN" altLang="en-US" dirty="0" smtClean="0"/>
              <a:t>分。</a:t>
            </a:r>
            <a:endParaRPr lang="en-US" altLang="zh-CN" dirty="0" smtClean="0"/>
          </a:p>
          <a:p>
            <a:r>
              <a:rPr lang="en-US" altLang="zh-CN" dirty="0" smtClean="0">
                <a:solidFill>
                  <a:srgbClr val="FF0000"/>
                </a:solidFill>
              </a:rPr>
              <a:t>7</a:t>
            </a:r>
            <a:r>
              <a:rPr lang="zh-CN" altLang="en-US" dirty="0" smtClean="0">
                <a:solidFill>
                  <a:srgbClr val="FF0000"/>
                </a:solidFill>
              </a:rPr>
              <a:t>、突发公共重大事件防控（</a:t>
            </a:r>
            <a:r>
              <a:rPr lang="en-US" altLang="zh-CN" dirty="0" smtClean="0">
                <a:solidFill>
                  <a:srgbClr val="FF0000"/>
                </a:solidFill>
              </a:rPr>
              <a:t>20</a:t>
            </a:r>
            <a:r>
              <a:rPr lang="zh-CN" altLang="en-US" dirty="0" smtClean="0">
                <a:solidFill>
                  <a:srgbClr val="FF0000"/>
                </a:solidFill>
              </a:rPr>
              <a:t>分）</a:t>
            </a:r>
            <a:endParaRPr lang="en-US" altLang="zh-CN" dirty="0" smtClean="0">
              <a:solidFill>
                <a:srgbClr val="FF0000"/>
              </a:solidFill>
            </a:endParaRPr>
          </a:p>
          <a:p>
            <a:r>
              <a:rPr lang="zh-CN" altLang="en-US" dirty="0" smtClean="0"/>
              <a:t>未制定突发公共重大事件复工复产安全生产防控应急预案不得分，相关制度和防控措施落实不到位的扣有一项扣</a:t>
            </a:r>
            <a:r>
              <a:rPr lang="en-US" dirty="0" smtClean="0"/>
              <a:t>5</a:t>
            </a:r>
            <a:r>
              <a:rPr lang="zh-CN" altLang="en-US" dirty="0" smtClean="0"/>
              <a:t>分。</a:t>
            </a:r>
            <a:endParaRPr lang="en-US" altLang="zh-CN" dirty="0" smtClean="0"/>
          </a:p>
          <a:p>
            <a:endParaRPr lang="zh-CN" alt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solidFill>
                  <a:srgbClr val="FF0000"/>
                </a:solidFill>
              </a:rPr>
              <a:t>1</a:t>
            </a:r>
            <a:r>
              <a:rPr lang="zh-CN" altLang="en-US" dirty="0" smtClean="0">
                <a:solidFill>
                  <a:srgbClr val="FF0000"/>
                </a:solidFill>
              </a:rPr>
              <a:t>、事故报告（</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altLang="zh-CN" dirty="0" smtClean="0"/>
          </a:p>
          <a:p>
            <a:r>
              <a:rPr lang="en-US" dirty="0" smtClean="0"/>
              <a:t>a)</a:t>
            </a:r>
            <a:r>
              <a:rPr lang="zh-CN" altLang="en-US" dirty="0" smtClean="0"/>
              <a:t>未及时报告不得分，未有效保护现场及有关证据不得分，报告事故信息内容和形式与规定不相符扣</a:t>
            </a:r>
            <a:r>
              <a:rPr lang="en-US" dirty="0" smtClean="0"/>
              <a:t>5</a:t>
            </a:r>
            <a:r>
              <a:rPr lang="zh-CN" altLang="en-US" dirty="0" smtClean="0"/>
              <a:t>分；</a:t>
            </a:r>
            <a:endParaRPr lang="zh-CN" altLang="en-US" dirty="0" smtClean="0"/>
          </a:p>
          <a:p>
            <a:r>
              <a:rPr lang="en-US" b="1" u="sng" dirty="0" smtClean="0"/>
              <a:t>b)</a:t>
            </a:r>
            <a:r>
              <a:rPr lang="zh-CN" altLang="en-US" b="1" u="sng" dirty="0" smtClean="0"/>
              <a:t>本年度内发生重大火灾、爆炸，以及重大财产损失或人身伤害等事故，根据情节轻重不得分或</a:t>
            </a:r>
            <a:r>
              <a:rPr lang="zh-CN" altLang="en-US" b="1" u="sng" dirty="0" smtClean="0">
                <a:solidFill>
                  <a:srgbClr val="002060"/>
                </a:solidFill>
              </a:rPr>
              <a:t>取消考评。（第十个否决项）</a:t>
            </a:r>
            <a:endParaRPr lang="zh-CN" altLang="en-US" b="1" u="sng" dirty="0" smtClean="0">
              <a:solidFill>
                <a:srgbClr val="002060"/>
              </a:solidFill>
            </a:endParaRPr>
          </a:p>
        </p:txBody>
      </p:sp>
      <p:sp>
        <p:nvSpPr>
          <p:cNvPr id="3" name="标题 2"/>
          <p:cNvSpPr>
            <a:spLocks noGrp="1"/>
          </p:cNvSpPr>
          <p:nvPr>
            <p:ph type="title"/>
          </p:nvPr>
        </p:nvSpPr>
        <p:spPr/>
        <p:txBody>
          <a:bodyPr>
            <a:normAutofit/>
          </a:bodyPr>
          <a:lstStyle/>
          <a:p>
            <a:r>
              <a:rPr lang="zh-CN" altLang="en-US" dirty="0" smtClean="0">
                <a:solidFill>
                  <a:srgbClr val="FF0000"/>
                </a:solidFill>
              </a:rPr>
              <a:t>表</a:t>
            </a:r>
            <a:r>
              <a:rPr lang="en-US" dirty="0" smtClean="0">
                <a:solidFill>
                  <a:srgbClr val="FF0000"/>
                </a:solidFill>
              </a:rPr>
              <a:t>23</a:t>
            </a:r>
            <a:r>
              <a:rPr lang="zh-CN" altLang="en-US" dirty="0" smtClean="0">
                <a:solidFill>
                  <a:srgbClr val="FF0000"/>
                </a:solidFill>
              </a:rPr>
              <a:t>事故报告与调查处理</a:t>
            </a:r>
            <a:endParaRPr lang="zh-CN" altLang="en-US" dirty="0">
              <a:solidFill>
                <a:srgbClr val="FF0000"/>
              </a:solidFi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tile tx="0" ty="0" sx="100000" sy="100000" flip="none" algn="tl"/>
        </a:blipFill>
        <a:effectLst/>
      </p:bgPr>
    </p:bg>
    <p:spTree>
      <p:nvGrpSpPr>
        <p:cNvPr id="1" name=""/>
        <p:cNvGrpSpPr/>
        <p:nvPr/>
      </p:nvGrpSpPr>
      <p:grpSpPr>
        <a:xfrm>
          <a:off x="0" y="0"/>
          <a:ext cx="0" cy="0"/>
          <a:chOff x="0" y="0"/>
          <a:chExt cx="0" cy="0"/>
        </a:xfrm>
      </p:grpSpPr>
      <p:sp>
        <p:nvSpPr>
          <p:cNvPr id="4" name="标题 2"/>
          <p:cNvSpPr>
            <a:spLocks noGrp="1"/>
          </p:cNvSpPr>
          <p:nvPr>
            <p:ph idx="1"/>
          </p:nvPr>
        </p:nvSpPr>
        <p:spPr>
          <a:xfrm>
            <a:off x="457200" y="428625"/>
            <a:ext cx="8229600" cy="6000750"/>
          </a:xfrm>
        </p:spPr>
        <p:txBody>
          <a:bodyPr/>
          <a:lstStyle/>
          <a:p>
            <a:r>
              <a:rPr lang="en-US" dirty="0" smtClean="0">
                <a:solidFill>
                  <a:srgbClr val="FF0000"/>
                </a:solidFill>
              </a:rPr>
              <a:t>2</a:t>
            </a:r>
            <a:r>
              <a:rPr lang="zh-CN" altLang="en-US" dirty="0" smtClean="0">
                <a:solidFill>
                  <a:srgbClr val="FF0000"/>
                </a:solidFill>
              </a:rPr>
              <a:t>、事故调查和处理（</a:t>
            </a:r>
            <a:r>
              <a:rPr lang="en-US" altLang="zh-CN" dirty="0" smtClean="0">
                <a:solidFill>
                  <a:srgbClr val="FF0000"/>
                </a:solidFill>
              </a:rPr>
              <a:t>10</a:t>
            </a:r>
            <a:r>
              <a:rPr lang="zh-CN" altLang="en-US" dirty="0" smtClean="0">
                <a:solidFill>
                  <a:srgbClr val="FF0000"/>
                </a:solidFill>
              </a:rPr>
              <a:t>分</a:t>
            </a:r>
            <a:r>
              <a:rPr lang="zh-CN" altLang="en-US" dirty="0" smtClean="0"/>
              <a:t>）</a:t>
            </a:r>
            <a:endParaRPr lang="en-US" dirty="0" smtClean="0"/>
          </a:p>
          <a:p>
            <a:r>
              <a:rPr lang="en-US" dirty="0" smtClean="0"/>
              <a:t>a</a:t>
            </a:r>
            <a:r>
              <a:rPr lang="zh-CN" altLang="en-US" dirty="0" smtClean="0"/>
              <a:t>）未成立事故调查组或不配合事故调查不得分；</a:t>
            </a:r>
            <a:br>
              <a:rPr lang="en-US" dirty="0" smtClean="0"/>
            </a:br>
            <a:r>
              <a:rPr lang="en-US" dirty="0" smtClean="0"/>
              <a:t>b</a:t>
            </a:r>
            <a:r>
              <a:rPr lang="zh-CN" altLang="en-US" dirty="0" smtClean="0"/>
              <a:t>）无事故调查报告不得分，调查报告内容不全扣</a:t>
            </a:r>
            <a:r>
              <a:rPr lang="en-US" dirty="0" smtClean="0"/>
              <a:t>5</a:t>
            </a:r>
            <a:r>
              <a:rPr lang="zh-CN" altLang="en-US" dirty="0" smtClean="0"/>
              <a:t>分；</a:t>
            </a:r>
            <a:br>
              <a:rPr lang="en-US" dirty="0" smtClean="0"/>
            </a:br>
            <a:r>
              <a:rPr lang="en-US" dirty="0" smtClean="0"/>
              <a:t>c</a:t>
            </a:r>
            <a:r>
              <a:rPr lang="zh-CN" altLang="en-US" dirty="0" smtClean="0"/>
              <a:t>）未按</a:t>
            </a:r>
            <a:r>
              <a:rPr lang="en-US" dirty="0" smtClean="0"/>
              <a:t>“</a:t>
            </a:r>
            <a:r>
              <a:rPr lang="zh-CN" altLang="en-US" dirty="0" smtClean="0"/>
              <a:t>四不放过</a:t>
            </a:r>
            <a:r>
              <a:rPr lang="en-US" dirty="0" smtClean="0"/>
              <a:t>”</a:t>
            </a:r>
            <a:r>
              <a:rPr lang="zh-CN" altLang="en-US" dirty="0" smtClean="0"/>
              <a:t>原则处理不得分。</a:t>
            </a:r>
            <a:endParaRPr lang="en-US" altLang="zh-CN" dirty="0" smtClean="0"/>
          </a:p>
          <a:p>
            <a:r>
              <a:rPr lang="zh-CN" altLang="en-US" dirty="0" smtClean="0">
                <a:solidFill>
                  <a:srgbClr val="002060"/>
                </a:solidFill>
              </a:rPr>
              <a:t>如果考核年度内未发生事故，得满分。</a:t>
            </a:r>
            <a:endParaRPr lang="en-US" altLang="zh-CN" dirty="0" smtClean="0">
              <a:solidFill>
                <a:srgbClr val="00B050"/>
              </a:solidFill>
            </a:endParaRPr>
          </a:p>
          <a:p>
            <a:r>
              <a:rPr lang="en-US" altLang="zh-CN" dirty="0" smtClean="0">
                <a:solidFill>
                  <a:srgbClr val="FF0000"/>
                </a:solidFill>
              </a:rPr>
              <a:t>3</a:t>
            </a:r>
            <a:r>
              <a:rPr lang="zh-CN" altLang="en-US" dirty="0" smtClean="0">
                <a:solidFill>
                  <a:srgbClr val="FF0000"/>
                </a:solidFill>
              </a:rPr>
              <a:t>、事故档案和统计分析（</a:t>
            </a:r>
            <a:r>
              <a:rPr lang="en-US" altLang="zh-CN" dirty="0" smtClean="0">
                <a:solidFill>
                  <a:srgbClr val="FF0000"/>
                </a:solidFill>
              </a:rPr>
              <a:t>10</a:t>
            </a:r>
            <a:r>
              <a:rPr lang="zh-CN" altLang="en-US" dirty="0" smtClean="0">
                <a:solidFill>
                  <a:srgbClr val="FF0000"/>
                </a:solidFill>
              </a:rPr>
              <a:t>分）</a:t>
            </a:r>
            <a:endParaRPr lang="en-US" altLang="zh-CN" dirty="0" smtClean="0">
              <a:solidFill>
                <a:srgbClr val="FF0000"/>
              </a:solidFill>
            </a:endParaRPr>
          </a:p>
          <a:p>
            <a:pPr lvl="0"/>
            <a:r>
              <a:rPr lang="en-US" altLang="zh-CN" dirty="0" smtClean="0"/>
              <a:t>a</a:t>
            </a:r>
            <a:r>
              <a:rPr lang="zh-CN" altLang="en-US" dirty="0" smtClean="0"/>
              <a:t>）无事故档案的不得分，事故档案不规范、内容不全扣</a:t>
            </a:r>
            <a:r>
              <a:rPr lang="en-US" dirty="0" smtClean="0"/>
              <a:t>5</a:t>
            </a:r>
            <a:r>
              <a:rPr lang="zh-CN" altLang="en-US" dirty="0" smtClean="0"/>
              <a:t>分；</a:t>
            </a:r>
            <a:endParaRPr lang="zh-CN" altLang="en-US" dirty="0" smtClean="0"/>
          </a:p>
          <a:p>
            <a:r>
              <a:rPr lang="en-US" altLang="zh-CN" dirty="0" smtClean="0"/>
              <a:t>b)</a:t>
            </a:r>
            <a:r>
              <a:rPr lang="zh-CN" altLang="en-US" dirty="0" smtClean="0"/>
              <a:t>无历年工伤事故频率图、无事故分析报告扣</a:t>
            </a:r>
            <a:r>
              <a:rPr lang="en-US" dirty="0" smtClean="0"/>
              <a:t>5</a:t>
            </a:r>
            <a:r>
              <a:rPr lang="zh-CN" altLang="en-US" dirty="0" smtClean="0"/>
              <a:t>分。</a:t>
            </a:r>
            <a:endParaRPr lang="zh-CN" altLang="en-US" dirty="0" smtClean="0"/>
          </a:p>
          <a:p>
            <a:endParaRPr lang="zh-CN" altLang="en-US" dirty="0"/>
          </a:p>
        </p:txBody>
      </p:sp>
    </p:spTree>
  </p:cSld>
  <p:clrMapOvr>
    <a:masterClrMapping/>
  </p:clrMapOvr>
</p:sld>
</file>

<file path=ppt/tags/tag1.xml><?xml version="1.0" encoding="utf-8"?>
<p:tagLst xmlns:p="http://schemas.openxmlformats.org/presentationml/2006/main">
  <p:tag name="KSO_WM_UNIT_TABLE_BEAUTIFY" val="smartTable{f6a9e320-60a4-4696-8a53-bb95cbf4db9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30783</Words>
  <Application>WPS 演示</Application>
  <PresentationFormat>全屏显示(4:3)</PresentationFormat>
  <Paragraphs>2008</Paragraphs>
  <Slides>117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117</vt:i4>
      </vt:variant>
    </vt:vector>
  </HeadingPairs>
  <TitlesOfParts>
    <vt:vector size="135" baseType="lpstr">
      <vt:lpstr>Arial</vt:lpstr>
      <vt:lpstr>宋体</vt:lpstr>
      <vt:lpstr>Wingdings</vt:lpstr>
      <vt:lpstr>Wingdings 3</vt:lpstr>
      <vt:lpstr>Verdana</vt:lpstr>
      <vt:lpstr>Wingdings 2</vt:lpstr>
      <vt:lpstr>Lucida Sans Unicode</vt:lpstr>
      <vt:lpstr>黑体</vt:lpstr>
      <vt:lpstr>微软雅黑</vt:lpstr>
      <vt:lpstr>Arial Unicode MS</vt:lpstr>
      <vt:lpstr>Calibri</vt:lpstr>
      <vt:lpstr>华文仿宋</vt:lpstr>
      <vt:lpstr>仿宋</vt:lpstr>
      <vt:lpstr>Times New Roman</vt:lpstr>
      <vt:lpstr>华文楷体</vt:lpstr>
      <vt:lpstr>楷体_GB2312</vt:lpstr>
      <vt:lpstr>新宋体</vt:lpstr>
      <vt:lpstr>聚合</vt:lpstr>
      <vt:lpstr>2020年河北省民爆行业安全生产标准化考评细则讲义</vt:lpstr>
      <vt:lpstr>考评依据</vt:lpstr>
      <vt:lpstr>总体目标</vt:lpstr>
      <vt:lpstr>实施范围</vt:lpstr>
      <vt:lpstr>实施步骤</vt:lpstr>
      <vt:lpstr>等级评定</vt:lpstr>
      <vt:lpstr>2020年安全生产标准化考评计分原则</vt:lpstr>
      <vt:lpstr>2020年安全生产标准化达标考核流程</vt:lpstr>
      <vt:lpstr>2020年安全生产标准化达标考核流程</vt:lpstr>
      <vt:lpstr>考评方法</vt:lpstr>
      <vt:lpstr>2020年安全生产标准化考评细则特点</vt:lpstr>
      <vt:lpstr>生产企业十个考核否决项</vt:lpstr>
      <vt:lpstr>生产企业十个考核否决项</vt:lpstr>
      <vt:lpstr>销售企业七个考核否决项</vt:lpstr>
      <vt:lpstr>销售企业七个考核否决项</vt:lpstr>
      <vt:lpstr> 民用爆炸物品企业安全生产达标 实施细则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表4安全生产投入与工伤保险（60分）</vt:lpstr>
      <vt:lpstr>PowerPoint 演示文稿</vt:lpstr>
      <vt:lpstr>PowerPoint 演示文稿</vt:lpstr>
      <vt:lpstr>表5 法律法规和安全管理制度（110分）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表6  教育培训（110分）</vt:lpstr>
      <vt:lpstr>PowerPoint 演示文稿</vt:lpstr>
      <vt:lpstr>PowerPoint 演示文稿</vt:lpstr>
      <vt:lpstr>PowerPoint 演示文稿</vt:lpstr>
      <vt:lpstr>表7 安全文化（30分）</vt:lpstr>
      <vt:lpstr>表8  绩效评定与持续改进（30分）</vt:lpstr>
      <vt:lpstr>PowerPoint 演示文稿</vt:lpstr>
      <vt:lpstr>表9建设项目“三同时”管理（70分）</vt:lpstr>
      <vt:lpstr>PowerPoint 演示文稿</vt:lpstr>
      <vt:lpstr>表10生产、储运设备设施安全条件（110分）</vt:lpstr>
      <vt:lpstr>PowerPoint 演示文稿</vt:lpstr>
      <vt:lpstr>表11生产设备管理（150分）（销售企业不考核）</vt:lpstr>
      <vt:lpstr>PowerPoint 演示文稿</vt:lpstr>
      <vt:lpstr>PowerPoint 演示文稿</vt:lpstr>
      <vt:lpstr>表12 安全生产设施管理（170分）</vt:lpstr>
      <vt:lpstr>PowerPoint 演示文稿</vt:lpstr>
      <vt:lpstr>PowerPoint 演示文稿</vt:lpstr>
      <vt:lpstr>PowerPoint 演示文稿</vt:lpstr>
      <vt:lpstr>PowerPoint 演示文稿</vt:lpstr>
      <vt:lpstr>表13危险源辨识与风险管控（180）</vt:lpstr>
      <vt:lpstr>PowerPoint 演示文稿</vt:lpstr>
      <vt:lpstr>PowerPoint 演示文稿</vt:lpstr>
      <vt:lpstr>表14生产经营作业行为控制（170分）</vt:lpstr>
      <vt:lpstr>PowerPoint 演示文稿</vt:lpstr>
      <vt:lpstr>PowerPoint 演示文稿</vt:lpstr>
      <vt:lpstr>PowerPoint 演示文稿</vt:lpstr>
      <vt:lpstr>表15危险源标识标志管理（60分）</vt:lpstr>
      <vt:lpstr>PowerPoint 演示文稿</vt:lpstr>
      <vt:lpstr>表16 重大危险源监控（60分）</vt:lpstr>
      <vt:lpstr>PowerPoint 演示文稿</vt:lpstr>
      <vt:lpstr>表17隐患排查和治理（190分）</vt:lpstr>
      <vt:lpstr>PowerPoint 演示文稿</vt:lpstr>
      <vt:lpstr>PowerPoint 演示文稿</vt:lpstr>
      <vt:lpstr>表18区域管理（160分）</vt:lpstr>
      <vt:lpstr>PowerPoint 演示文稿</vt:lpstr>
      <vt:lpstr>PowerPoint 演示文稿</vt:lpstr>
      <vt:lpstr>PowerPoint 演示文稿</vt:lpstr>
      <vt:lpstr>PowerPoint 演示文稿</vt:lpstr>
      <vt:lpstr>表19生产岗位作业管理（330分）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表20 作业现场安全管理（250）</vt:lpstr>
      <vt:lpstr>PowerPoint 演示文稿</vt:lpstr>
      <vt:lpstr>PowerPoint 演示文稿</vt:lpstr>
      <vt:lpstr>PowerPoint 演示文稿</vt:lpstr>
      <vt:lpstr>PowerPoint 演示文稿</vt:lpstr>
      <vt:lpstr>表21  职业健康（90分）（销售企业不考核）</vt:lpstr>
      <vt:lpstr>PowerPoint 演示文稿</vt:lpstr>
      <vt:lpstr>PowerPoint 演示文稿</vt:lpstr>
      <vt:lpstr>PowerPoint 演示文稿</vt:lpstr>
      <vt:lpstr>表22 应急救援</vt:lpstr>
      <vt:lpstr>PowerPoint 演示文稿</vt:lpstr>
      <vt:lpstr>PowerPoint 演示文稿</vt:lpstr>
      <vt:lpstr>表23事故报告与调查处理</vt:lpstr>
      <vt:lpstr>PowerPoint 演示文稿</vt:lpstr>
      <vt:lpstr>生产区、库区需要的标志、标牌 依据要求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2020年河北省民爆行业安全生产标准化考评细则释义</dc:title>
  <dc:creator>DELL</dc:creator>
  <cp:lastModifiedBy>DELL-PC</cp:lastModifiedBy>
  <cp:revision>85</cp:revision>
  <dcterms:created xsi:type="dcterms:W3CDTF">2020-03-29T02:09:00Z</dcterms:created>
  <dcterms:modified xsi:type="dcterms:W3CDTF">2020-09-07T23:48:04Z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